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60" r:id="rId4"/>
    <p:sldMasterId id="2147483668" r:id="rId5"/>
  </p:sldMasterIdLst>
  <p:notesMasterIdLst>
    <p:notesMasterId r:id="rId10"/>
  </p:notesMasterIdLst>
  <p:sldIdLst>
    <p:sldId id="950" r:id="rId6"/>
    <p:sldId id="1035" r:id="rId7"/>
    <p:sldId id="1042" r:id="rId8"/>
    <p:sldId id="1039" r:id="rId9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resentation in Workshop" id="{AAC3EB5D-2AC3-CF4F-8F8F-078C4D07D29C}">
          <p14:sldIdLst>
            <p14:sldId id="950"/>
            <p14:sldId id="1035"/>
            <p14:sldId id="1042"/>
            <p14:sldId id="10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954B"/>
    <a:srgbClr val="F5781B"/>
    <a:srgbClr val="779EC1"/>
    <a:srgbClr val="8BD1C5"/>
    <a:srgbClr val="A7D6E3"/>
    <a:srgbClr val="FAD1B0"/>
    <a:srgbClr val="0573CD"/>
    <a:srgbClr val="0462B0"/>
    <a:srgbClr val="0085B4"/>
    <a:srgbClr val="DD6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55AF9B-B764-43B9-875F-83C739DAFB98}" v="1" dt="2021-06-01T13:14:08.335"/>
    <p1510:client id="{A7EB6958-ABF0-45B3-B5B9-1250DB6C75A7}" v="83" dt="2021-06-01T13:28:07.4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03" autoAdjust="0"/>
    <p:restoredTop sz="90013" autoAdjust="0"/>
  </p:normalViewPr>
  <p:slideViewPr>
    <p:cSldViewPr snapToGrid="0" snapToObjects="1">
      <p:cViewPr varScale="1">
        <p:scale>
          <a:sx n="100" d="100"/>
          <a:sy n="100" d="100"/>
        </p:scale>
        <p:origin x="2166" y="84"/>
      </p:cViewPr>
      <p:guideLst>
        <p:guide orient="horz" pos="2160"/>
        <p:guide pos="3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commentAuthors" Target="commentAuthors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1D2F01-4607-9A48-8C74-B8479FC5CE41}" type="datetimeFigureOut">
              <a:rPr lang="de-DE" smtClean="0"/>
              <a:t>07.06.2021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de-DE"/>
              <a:t>Mastertextformat bearbeiten
Zweite Ebene
Dritte Ebene
Vierte Ebene
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340039-0A72-5E43-8325-B03295AAD689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2328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039650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715166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467398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340039-0A72-5E43-8325-B03295AAD689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31878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1" y="404813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18663303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  <p:pic>
        <p:nvPicPr>
          <p:cNvPr id="12" name="Grafik 1" descr="Logo_ausgetauscht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14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3242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4418" y="155892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414650850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569603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8974941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789459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0908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el mit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7" name="Line 7"/>
          <p:cNvSpPr>
            <a:spLocks noChangeShapeType="1"/>
          </p:cNvSpPr>
          <p:nvPr userDrawn="1"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/>
              <a:t>Titelmasterformat durch Klicken bearbeiten</a:t>
            </a:r>
            <a:endParaRPr lang="de-DE" noProof="0" dirty="0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 dirty="0"/>
              <a:t>Formatvorlage des Untertitelmasters durch Klicken bearbeiten</a:t>
            </a:r>
          </a:p>
        </p:txBody>
      </p:sp>
      <p:pic>
        <p:nvPicPr>
          <p:cNvPr id="12" name="Grafik 1" descr="Logo_ausgetauscht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Grafik 12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14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2091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12"/>
          <p:cNvSpPr>
            <a:spLocks noChangeShapeType="1"/>
          </p:cNvSpPr>
          <p:nvPr userDrawn="1"/>
        </p:nvSpPr>
        <p:spPr bwMode="auto">
          <a:xfrm flipV="1">
            <a:off x="622301" y="406400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5" name="Line 8"/>
          <p:cNvSpPr>
            <a:spLocks noChangeShapeType="1"/>
          </p:cNvSpPr>
          <p:nvPr userDrawn="1"/>
        </p:nvSpPr>
        <p:spPr bwMode="auto">
          <a:xfrm>
            <a:off x="624418" y="155892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7908"/>
          </a:xfrm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  <p:sp>
        <p:nvSpPr>
          <p:cNvPr id="6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622301" y="1773238"/>
            <a:ext cx="10945700" cy="4248150"/>
          </a:xfrm>
        </p:spPr>
        <p:txBody>
          <a:bodyPr/>
          <a:lstStyle>
            <a:lvl1pPr marL="360000" indent="-360000">
              <a:buFont typeface="Wingdings" pitchFamily="2" charset="2"/>
              <a:buChar char="n"/>
              <a:defRPr/>
            </a:lvl1pPr>
            <a:lvl2pPr marL="720000" indent="-360000">
              <a:buFont typeface="Wingdings" pitchFamily="2" charset="2"/>
              <a:buChar char="n"/>
              <a:defRPr/>
            </a:lvl2pPr>
            <a:lvl3pPr marL="1080000">
              <a:defRPr/>
            </a:lvl3pPr>
            <a:lvl4pPr marL="1440000">
              <a:defRPr/>
            </a:lvl4pPr>
            <a:lvl5pPr marL="1800000" indent="-360000">
              <a:defRPr/>
            </a:lvl5pPr>
          </a:lstStyle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3582623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0" y="1773238"/>
            <a:ext cx="10944000" cy="42481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0682651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halt_zweispalt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22301" y="1773238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2"/>
          <p:cNvSpPr>
            <a:spLocks noGrp="1"/>
          </p:cNvSpPr>
          <p:nvPr>
            <p:ph idx="10"/>
          </p:nvPr>
        </p:nvSpPr>
        <p:spPr>
          <a:xfrm>
            <a:off x="6192012" y="1772816"/>
            <a:ext cx="5377689" cy="4248050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36921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_mit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22300" y="334800"/>
            <a:ext cx="10944000" cy="369332"/>
          </a:xfrm>
        </p:spPr>
        <p:txBody>
          <a:bodyPr>
            <a:spAutoFit/>
          </a:bodyPr>
          <a:lstStyle>
            <a:lvl1pPr marL="0" indent="0" defTabSz="504000">
              <a:defRPr/>
            </a:lvl1pPr>
          </a:lstStyle>
          <a:p>
            <a:r>
              <a:rPr lang="de-DE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3379766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1409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 mit Unter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15"/>
          <p:cNvSpPr>
            <a:spLocks noGrp="1"/>
          </p:cNvSpPr>
          <p:nvPr>
            <p:ph type="body" sz="quarter" idx="10"/>
          </p:nvPr>
        </p:nvSpPr>
        <p:spPr>
          <a:xfrm>
            <a:off x="638355" y="836712"/>
            <a:ext cx="10921041" cy="494400"/>
          </a:xfrm>
        </p:spPr>
        <p:txBody>
          <a:bodyPr/>
          <a:lstStyle>
            <a:lvl1pPr marL="0" indent="0">
              <a:buNone/>
              <a:defRPr sz="2667" b="0">
                <a:solidFill>
                  <a:schemeClr val="tx2"/>
                </a:solidFill>
                <a:latin typeface="+mn-lt"/>
              </a:defRPr>
            </a:lvl1pPr>
            <a:lvl2pPr marL="479988" indent="0">
              <a:buNone/>
              <a:defRPr/>
            </a:lvl2pPr>
            <a:lvl3pPr marL="959976" indent="0">
              <a:buNone/>
              <a:defRPr/>
            </a:lvl3pPr>
            <a:lvl4pPr marL="1439964" indent="0">
              <a:buNone/>
              <a:defRPr/>
            </a:lvl4pPr>
            <a:lvl5pPr marL="1919952" indent="0">
              <a:buNone/>
              <a:defRPr/>
            </a:lvl5pPr>
          </a:lstStyle>
          <a:p>
            <a:pPr lvl="0"/>
            <a:endParaRPr lang="de-DE" dirty="0"/>
          </a:p>
        </p:txBody>
      </p:sp>
      <p:sp>
        <p:nvSpPr>
          <p:cNvPr id="8" name="Inhaltsplatzhalter 2"/>
          <p:cNvSpPr>
            <a:spLocks noGrp="1"/>
          </p:cNvSpPr>
          <p:nvPr>
            <p:ph idx="1"/>
          </p:nvPr>
        </p:nvSpPr>
        <p:spPr>
          <a:xfrm>
            <a:off x="638355" y="1508788"/>
            <a:ext cx="10921041" cy="4512603"/>
          </a:xfrm>
        </p:spPr>
        <p:txBody>
          <a:bodyPr/>
          <a:lstStyle/>
          <a:p>
            <a:pPr lvl="0"/>
            <a:r>
              <a:rPr lang="de-DE" dirty="0"/>
              <a:t>Textmasterformat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8355" y="334963"/>
            <a:ext cx="10921041" cy="50174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6366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mit Bi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3"/>
          <p:cNvSpPr>
            <a:spLocks noChangeShapeType="1"/>
          </p:cNvSpPr>
          <p:nvPr userDrawn="1"/>
        </p:nvSpPr>
        <p:spPr bwMode="auto">
          <a:xfrm>
            <a:off x="622301" y="2492375"/>
            <a:ext cx="10943167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8" name="Line 12"/>
          <p:cNvSpPr>
            <a:spLocks noChangeShapeType="1"/>
          </p:cNvSpPr>
          <p:nvPr userDrawn="1"/>
        </p:nvSpPr>
        <p:spPr bwMode="auto">
          <a:xfrm flipV="1">
            <a:off x="622301" y="404813"/>
            <a:ext cx="10943167" cy="0"/>
          </a:xfrm>
          <a:prstGeom prst="line">
            <a:avLst/>
          </a:prstGeom>
          <a:noFill/>
          <a:ln w="5080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22300" y="1773238"/>
            <a:ext cx="10944000" cy="64762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de-DE" noProof="0"/>
              <a:t>Formatvorlage des Untertitelmasters durch Klicken bearbeiten</a:t>
            </a:r>
            <a:endParaRPr lang="de-DE" noProof="0" dirty="0"/>
          </a:p>
        </p:txBody>
      </p:sp>
      <p:sp>
        <p:nvSpPr>
          <p:cNvPr id="5" name="Bildplatzhalter 2"/>
          <p:cNvSpPr>
            <a:spLocks noGrp="1"/>
          </p:cNvSpPr>
          <p:nvPr>
            <p:ph type="pic" sz="quarter" idx="10"/>
          </p:nvPr>
        </p:nvSpPr>
        <p:spPr>
          <a:xfrm>
            <a:off x="622300" y="2636912"/>
            <a:ext cx="10944000" cy="3384470"/>
          </a:xfr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de-DE" noProof="0"/>
              <a:t>Bild durch Klicken auf Symbol hinzufügen</a:t>
            </a:r>
          </a:p>
        </p:txBody>
      </p:sp>
      <p:sp>
        <p:nvSpPr>
          <p:cNvPr id="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2300" y="476823"/>
            <a:ext cx="10944000" cy="1008140"/>
          </a:xfrm>
          <a:noFill/>
        </p:spPr>
        <p:txBody>
          <a:bodyPr/>
          <a:lstStyle>
            <a:lvl1pPr marL="0" indent="0">
              <a:defRPr sz="3200" cap="all" baseline="0"/>
            </a:lvl1pPr>
          </a:lstStyle>
          <a:p>
            <a:pPr lvl="0"/>
            <a:r>
              <a:rPr lang="de-DE" noProof="0" dirty="0"/>
              <a:t>Titelmasterformat durch Klicken bearbeiten</a:t>
            </a:r>
          </a:p>
        </p:txBody>
      </p:sp>
    </p:spTree>
    <p:extLst>
      <p:ext uri="{BB962C8B-B14F-4D97-AF65-F5344CB8AC3E}">
        <p14:creationId xmlns:p14="http://schemas.microsoft.com/office/powerpoint/2010/main" val="5955656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emf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2.emf"/><Relationship Id="rId4" Type="http://schemas.openxmlformats.org/officeDocument/2006/relationships/slideLayout" Target="../slideLayouts/slideLayout12.xml"/><Relationship Id="rId9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1" y="334963"/>
            <a:ext cx="10943167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4" y="1773238"/>
            <a:ext cx="1094316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8" name="Grafik 1" descr="Logo_ausgetauscht">
            <a:extLst>
              <a:ext uri="{FF2B5EF4-FFF2-40B4-BE49-F238E27FC236}">
                <a16:creationId xmlns:a16="http://schemas.microsoft.com/office/drawing/2014/main" id="{A772F7FD-8FD5-D140-9EE0-066DF06B5345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4C04E7A-F841-EE48-B0CA-544C9D6A34F3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D5B7884-01DE-8D40-A6F2-4863E90E0831}"/>
              </a:ext>
            </a:extLst>
          </p:cNvPr>
          <p:cNvSpPr txBox="1"/>
          <p:nvPr userDrawn="1"/>
        </p:nvSpPr>
        <p:spPr>
          <a:xfrm>
            <a:off x="4656083" y="6335484"/>
            <a:ext cx="500921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0" dirty="0">
                <a:latin typeface="+mj-lt"/>
              </a:rPr>
              <a:t>3GPP TSG Rel-18 WS</a:t>
            </a:r>
            <a:r>
              <a:rPr lang="en-US" sz="1100" b="0" baseline="0" dirty="0">
                <a:latin typeface="+mj-lt"/>
              </a:rPr>
              <a:t> |</a:t>
            </a:r>
            <a:r>
              <a:rPr lang="en-US" sz="1100" b="0" dirty="0">
                <a:latin typeface="+mj-lt"/>
              </a:rPr>
              <a:t> </a:t>
            </a:r>
            <a:r>
              <a:rPr lang="en-US" sz="1100" b="0" dirty="0" err="1">
                <a:latin typeface="+mj-lt"/>
              </a:rPr>
              <a:t>eMeeting</a:t>
            </a:r>
            <a:r>
              <a:rPr lang="en-US" sz="1100" b="0" baseline="0" dirty="0">
                <a:latin typeface="+mj-lt"/>
              </a:rPr>
              <a:t> |</a:t>
            </a:r>
            <a:r>
              <a:rPr lang="en-US" sz="1100" b="0" dirty="0">
                <a:latin typeface="+mj-lt"/>
              </a:rPr>
              <a:t> June 28th – July 2nd, </a:t>
            </a:r>
            <a:r>
              <a:rPr lang="en-US" sz="1100" b="0" dirty="0" smtClean="0">
                <a:latin typeface="+mj-lt"/>
              </a:rPr>
              <a:t>2021</a:t>
            </a:r>
            <a:r>
              <a:rPr lang="en-US" sz="11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| </a:t>
            </a:r>
            <a:r>
              <a:rPr lang="en-US" sz="1100" b="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RWS-210320</a:t>
            </a:r>
          </a:p>
          <a:p>
            <a:endParaRPr lang="en-US" sz="1100" b="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517934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6" r:id="rId8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1" y="334963"/>
            <a:ext cx="10943167" cy="122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9234" y="1773238"/>
            <a:ext cx="10943167" cy="424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029" name="Line 7"/>
          <p:cNvSpPr>
            <a:spLocks noChangeShapeType="1"/>
          </p:cNvSpPr>
          <p:nvPr/>
        </p:nvSpPr>
        <p:spPr bwMode="auto">
          <a:xfrm flipV="1">
            <a:off x="626534" y="6165850"/>
            <a:ext cx="10943167" cy="0"/>
          </a:xfrm>
          <a:prstGeom prst="line">
            <a:avLst/>
          </a:prstGeom>
          <a:noFill/>
          <a:ln w="317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de-DE" sz="1800">
              <a:solidFill>
                <a:srgbClr val="000000"/>
              </a:solidFill>
            </a:endParaRPr>
          </a:p>
        </p:txBody>
      </p:sp>
      <p:sp>
        <p:nvSpPr>
          <p:cNvPr id="1031" name="Textfeld 2"/>
          <p:cNvSpPr txBox="1">
            <a:spLocks noChangeArrowheads="1"/>
          </p:cNvSpPr>
          <p:nvPr userDrawn="1"/>
        </p:nvSpPr>
        <p:spPr bwMode="auto">
          <a:xfrm>
            <a:off x="11089218" y="6337003"/>
            <a:ext cx="58843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Frutiger LT Com 55 Roman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utiger LT Com 55 Roman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7CD9C5BE-9B3D-49CC-B750-7431C7371C84}" type="slidenum">
              <a:rPr lang="de-DE" sz="1100">
                <a:solidFill>
                  <a:srgbClr val="000000"/>
                </a:solidFill>
                <a:latin typeface="Frutiger LT Com 45 Light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de-DE" sz="1100" dirty="0">
              <a:solidFill>
                <a:srgbClr val="000000"/>
              </a:solidFill>
              <a:latin typeface="Frutiger LT Com 45 Light" pitchFamily="34" charset="0"/>
            </a:endParaRPr>
          </a:p>
        </p:txBody>
      </p:sp>
      <p:pic>
        <p:nvPicPr>
          <p:cNvPr id="8" name="Grafik 1" descr="Logo_ausgetauscht">
            <a:extLst>
              <a:ext uri="{FF2B5EF4-FFF2-40B4-BE49-F238E27FC236}">
                <a16:creationId xmlns:a16="http://schemas.microsoft.com/office/drawing/2014/main" id="{A772F7FD-8FD5-D140-9EE0-066DF06B534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3501" y="6337003"/>
            <a:ext cx="1518622" cy="38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74C04E7A-F841-EE48-B0CA-544C9D6A34F3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0" y="6335484"/>
            <a:ext cx="1475157" cy="3888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2D5B7884-01DE-8D40-A6F2-4863E90E0831}"/>
              </a:ext>
            </a:extLst>
          </p:cNvPr>
          <p:cNvSpPr txBox="1"/>
          <p:nvPr userDrawn="1"/>
        </p:nvSpPr>
        <p:spPr>
          <a:xfrm>
            <a:off x="4656082" y="6335484"/>
            <a:ext cx="529122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b="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3GPP TSG Rel-18 WS | </a:t>
            </a:r>
            <a:r>
              <a:rPr lang="en-US" sz="1100" b="0" kern="1200" dirty="0" err="1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eMeeting</a:t>
            </a:r>
            <a:r>
              <a:rPr lang="en-US" sz="1100" b="0" kern="1200" dirty="0" smtClean="0">
                <a:solidFill>
                  <a:schemeClr val="tx1"/>
                </a:solidFill>
                <a:latin typeface="+mj-lt"/>
                <a:ea typeface="+mn-ea"/>
                <a:cs typeface="+mn-cs"/>
              </a:rPr>
              <a:t> | June 28th – July 2nd, 2021| RWS-210320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de-DE" sz="1100" b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232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</p:sldLayoutIdLst>
  <p:hf hdr="0" ftr="0" dt="0"/>
  <p:txStyles>
    <p:titleStyle>
      <a:lvl1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+mj-lt"/>
          <a:ea typeface="+mj-ea"/>
          <a:cs typeface="+mj-cs"/>
        </a:defRPr>
      </a:lvl1pPr>
      <a:lvl2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2pPr>
      <a:lvl3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3pPr>
      <a:lvl4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4pPr>
      <a:lvl5pPr algn="l" defTabSz="503238" rtl="0" eaLnBrk="0" fontAlgn="base" hangingPunct="0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Frutiger LT Com 45 Light" pitchFamily="34" charset="0"/>
        </a:defRPr>
      </a:lvl9pPr>
    </p:titleStyle>
    <p:bodyStyle>
      <a:lvl1pPr marL="358775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tx2"/>
        </a:buClr>
        <a:buFont typeface="Wingdings" pitchFamily="2" charset="2"/>
        <a:buChar char="n"/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7191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2pPr>
      <a:lvl3pPr marL="1079500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3pPr>
      <a:lvl4pPr marL="1439863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4pPr>
      <a:lvl5pPr marL="1798638" indent="-358775" algn="l" defTabSz="358775" rtl="0" eaLnBrk="0" fontAlgn="base" hangingPunct="0">
        <a:spcBef>
          <a:spcPct val="0"/>
        </a:spcBef>
        <a:spcAft>
          <a:spcPts val="9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5pPr>
      <a:lvl6pPr marL="18875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6pPr>
      <a:lvl7pPr marL="23447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7pPr>
      <a:lvl8pPr marL="28019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8pPr>
      <a:lvl9pPr marL="3259138" indent="-358775" algn="l" rtl="0" eaLnBrk="1" fontAlgn="base" hangingPunct="1">
        <a:spcBef>
          <a:spcPct val="0"/>
        </a:spcBef>
        <a:spcAft>
          <a:spcPct val="40000"/>
        </a:spcAft>
        <a:buClr>
          <a:schemeClr val="bg2"/>
        </a:buClr>
        <a:buFont typeface="Wingdings" pitchFamily="2" charset="2"/>
        <a:buChar char="n"/>
        <a:defRPr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.png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CD1324-1A8A-5140-89C0-412BA282A9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2300" y="1689235"/>
            <a:ext cx="10944000" cy="1008140"/>
          </a:xfrm>
        </p:spPr>
        <p:txBody>
          <a:bodyPr/>
          <a:lstStyle/>
          <a:p>
            <a:pPr algn="ctr"/>
            <a:r>
              <a:rPr lang="en-GB" sz="4400" cap="none" dirty="0" smtClean="0"/>
              <a:t>Mobile IAB (</a:t>
            </a:r>
            <a:r>
              <a:rPr lang="en-GB" sz="4400" cap="none" dirty="0" err="1" smtClean="0"/>
              <a:t>mIAB</a:t>
            </a:r>
            <a:r>
              <a:rPr lang="en-GB" sz="4400" cap="none" dirty="0" smtClean="0"/>
              <a:t>) in Release18</a:t>
            </a:r>
            <a:r>
              <a:rPr lang="de-DE" sz="4400" dirty="0"/>
              <a:t/>
            </a:r>
            <a:br>
              <a:rPr lang="de-DE" sz="4400" dirty="0"/>
            </a:br>
            <a:r>
              <a:rPr lang="de-DE" sz="4400" dirty="0"/>
              <a:t> 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66B8AB4-F6EA-C74E-975C-A0019BB4D19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22300" y="505155"/>
            <a:ext cx="10944000" cy="647622"/>
          </a:xfrm>
        </p:spPr>
        <p:txBody>
          <a:bodyPr/>
          <a:lstStyle/>
          <a:p>
            <a:pPr>
              <a:spcAft>
                <a:spcPts val="0"/>
              </a:spcAft>
            </a:pPr>
            <a:r>
              <a:rPr lang="en-US" dirty="0"/>
              <a:t>3GPP TSG RAN Rel-18 workshop																	 </a:t>
            </a:r>
            <a:r>
              <a:rPr lang="en-US" dirty="0" smtClean="0"/>
              <a:t>RWS-210320</a:t>
            </a:r>
          </a:p>
          <a:p>
            <a:pPr>
              <a:spcAft>
                <a:spcPts val="0"/>
              </a:spcAft>
            </a:pPr>
            <a:r>
              <a:rPr lang="en-US" dirty="0" smtClean="0"/>
              <a:t>Electronic </a:t>
            </a:r>
            <a:r>
              <a:rPr lang="en-US" dirty="0"/>
              <a:t>Meeting, June 28 - July 2, 2021</a:t>
            </a:r>
          </a:p>
        </p:txBody>
      </p:sp>
    </p:spTree>
    <p:extLst>
      <p:ext uri="{BB962C8B-B14F-4D97-AF65-F5344CB8AC3E}">
        <p14:creationId xmlns:p14="http://schemas.microsoft.com/office/powerpoint/2010/main" val="1786422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5D9008A-36E2-FF45-8100-3E120BD84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2053" y="353782"/>
            <a:ext cx="10944000" cy="707886"/>
          </a:xfrm>
        </p:spPr>
        <p:txBody>
          <a:bodyPr>
            <a:normAutofit/>
          </a:bodyPr>
          <a:lstStyle/>
          <a:p>
            <a:r>
              <a:rPr lang="en-US" dirty="0" err="1" smtClean="0"/>
              <a:t>mIAB</a:t>
            </a:r>
            <a:r>
              <a:rPr lang="en-US" dirty="0" smtClean="0"/>
              <a:t> – A new IAB Use Case</a:t>
            </a:r>
            <a:r>
              <a:rPr lang="en-US" dirty="0"/>
              <a:t/>
            </a:r>
            <a:br>
              <a:rPr lang="en-US" dirty="0"/>
            </a:br>
            <a:r>
              <a:rPr lang="en-US" sz="2200" dirty="0" smtClean="0">
                <a:solidFill>
                  <a:schemeClr val="tx2"/>
                </a:solidFill>
              </a:rPr>
              <a:t>Motivation</a:t>
            </a:r>
            <a:endParaRPr lang="de-DE" sz="2200" dirty="0">
              <a:solidFill>
                <a:schemeClr val="tx2"/>
              </a:solidFill>
            </a:endParaRP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2C583B0-B998-104B-B3D5-A7B4659397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2298" y="1333500"/>
            <a:ext cx="11245851" cy="4886145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dirty="0"/>
              <a:t>Improving coverage </a:t>
            </a:r>
            <a:r>
              <a:rPr lang="en-US" dirty="0" smtClean="0"/>
              <a:t>(&amp; capacity) for </a:t>
            </a:r>
            <a:r>
              <a:rPr lang="en-US" dirty="0"/>
              <a:t>UEs in cars, trains and </a:t>
            </a:r>
            <a:r>
              <a:rPr lang="en-US" dirty="0" smtClean="0"/>
              <a:t>busses</a:t>
            </a:r>
            <a:endParaRPr lang="en-US" dirty="0"/>
          </a:p>
          <a:p>
            <a:pPr lvl="1">
              <a:spcAft>
                <a:spcPts val="1200"/>
              </a:spcAft>
            </a:pPr>
            <a:r>
              <a:rPr lang="en-US" dirty="0" smtClean="0"/>
              <a:t>Overcoming vehicular enclosure signal attenuation, particularly in FR2</a:t>
            </a:r>
          </a:p>
          <a:p>
            <a:pPr lvl="1">
              <a:spcAft>
                <a:spcPts val="300"/>
              </a:spcAft>
            </a:pPr>
            <a:endParaRPr lang="en-US" dirty="0" smtClean="0"/>
          </a:p>
          <a:p>
            <a:pPr>
              <a:spcAft>
                <a:spcPts val="300"/>
              </a:spcAft>
            </a:pPr>
            <a:r>
              <a:rPr lang="en-US" dirty="0" smtClean="0"/>
              <a:t>Augmenting capacity &amp; coverage through creation of additional (portable) hot-spots/backhaul links</a:t>
            </a:r>
          </a:p>
          <a:p>
            <a:pPr lvl="1"/>
            <a:r>
              <a:rPr lang="en-US" dirty="0" smtClean="0"/>
              <a:t>Bringing </a:t>
            </a:r>
            <a:r>
              <a:rPr lang="en-US" dirty="0"/>
              <a:t>coverage into out-of-coverage/poor coverage areas</a:t>
            </a:r>
          </a:p>
          <a:p>
            <a:pPr marL="360363" lvl="1" indent="0">
              <a:buNone/>
            </a:pPr>
            <a:endParaRPr lang="en-US" dirty="0" smtClean="0"/>
          </a:p>
          <a:p>
            <a:r>
              <a:rPr lang="en-US" dirty="0" smtClean="0"/>
              <a:t>Boosting </a:t>
            </a:r>
            <a:r>
              <a:rPr lang="en-US" dirty="0" err="1" smtClean="0"/>
              <a:t>mIAB</a:t>
            </a:r>
            <a:r>
              <a:rPr lang="en-US" dirty="0" smtClean="0"/>
              <a:t> </a:t>
            </a:r>
            <a:r>
              <a:rPr lang="en-US" dirty="0"/>
              <a:t>deployments by supporting a combination of access links in unlicensed &amp; backhaul links in licensed </a:t>
            </a:r>
            <a:r>
              <a:rPr lang="en-US" dirty="0" smtClean="0"/>
              <a:t>spectrum</a:t>
            </a:r>
          </a:p>
          <a:p>
            <a:endParaRPr lang="en-US" dirty="0"/>
          </a:p>
          <a:p>
            <a:endParaRPr lang="en-US" dirty="0" smtClean="0"/>
          </a:p>
          <a:p>
            <a:pPr lvl="1">
              <a:spcAft>
                <a:spcPts val="300"/>
              </a:spcAft>
            </a:pPr>
            <a:endParaRPr lang="en-US" dirty="0"/>
          </a:p>
          <a:p>
            <a:pPr lvl="1">
              <a:spcAft>
                <a:spcPts val="300"/>
              </a:spcAft>
            </a:pPr>
            <a:endParaRPr lang="en-US" dirty="0"/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D13B04F7-0D5A-0244-91B9-1DABFB70C088}"/>
              </a:ext>
            </a:extLst>
          </p:cNvPr>
          <p:cNvSpPr/>
          <p:nvPr/>
        </p:nvSpPr>
        <p:spPr>
          <a:xfrm>
            <a:off x="5974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000000"/>
                </a:solidFill>
                <a:latin typeface="Times" pitchFamily="2" charset="0"/>
              </a:rPr>
              <a:t> </a:t>
            </a:r>
            <a:endParaRPr lang="de-DE" dirty="0"/>
          </a:p>
        </p:txBody>
      </p:sp>
      <p:grpSp>
        <p:nvGrpSpPr>
          <p:cNvPr id="7" name="Group 6"/>
          <p:cNvGrpSpPr/>
          <p:nvPr/>
        </p:nvGrpSpPr>
        <p:grpSpPr>
          <a:xfrm>
            <a:off x="5501206" y="3982740"/>
            <a:ext cx="4724399" cy="2011515"/>
            <a:chOff x="6625086" y="-9394"/>
            <a:chExt cx="5480649" cy="2104159"/>
          </a:xfrm>
        </p:grpSpPr>
        <p:sp>
          <p:nvSpPr>
            <p:cNvPr id="45" name="Oval 44"/>
            <p:cNvSpPr/>
            <p:nvPr/>
          </p:nvSpPr>
          <p:spPr>
            <a:xfrm>
              <a:off x="6625086" y="596153"/>
              <a:ext cx="5480649" cy="1498612"/>
            </a:xfrm>
            <a:prstGeom prst="ellipse">
              <a:avLst/>
            </a:prstGeom>
            <a:noFill/>
            <a:ln w="158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/>
            </a:p>
          </p:txBody>
        </p:sp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90849" y="1751609"/>
              <a:ext cx="898891" cy="316532"/>
            </a:xfrm>
            <a:prstGeom prst="rect">
              <a:avLst/>
            </a:prstGeom>
          </p:spPr>
        </p:pic>
        <p:pic>
          <p:nvPicPr>
            <p:cNvPr id="47" name="Picture 46" descr="IT Fundamentals/Mobile Devices - Wikiversity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81755">
              <a:off x="8057763" y="1209878"/>
              <a:ext cx="176549" cy="199813"/>
            </a:xfrm>
            <a:prstGeom prst="rect">
              <a:avLst/>
            </a:prstGeom>
          </p:spPr>
        </p:pic>
        <p:pic>
          <p:nvPicPr>
            <p:cNvPr id="48" name="Picture 47" descr="IT Fundamentals/Mobile Devices - Wikiversity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860910">
              <a:off x="11323664" y="1507253"/>
              <a:ext cx="176549" cy="199813"/>
            </a:xfrm>
            <a:prstGeom prst="rect">
              <a:avLst/>
            </a:prstGeom>
          </p:spPr>
        </p:pic>
        <p:pic>
          <p:nvPicPr>
            <p:cNvPr id="49" name="Picture 48" descr="IT Fundamentals/Mobile Devices - Wikiversity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370431" y="1802308"/>
              <a:ext cx="176549" cy="199813"/>
            </a:xfrm>
            <a:prstGeom prst="rect">
              <a:avLst/>
            </a:prstGeom>
          </p:spPr>
        </p:pic>
        <p:cxnSp>
          <p:nvCxnSpPr>
            <p:cNvPr id="50" name="Straight Arrow Connector 49"/>
            <p:cNvCxnSpPr>
              <a:endCxn id="68" idx="0"/>
            </p:cNvCxnSpPr>
            <p:nvPr/>
          </p:nvCxnSpPr>
          <p:spPr>
            <a:xfrm flipH="1">
              <a:off x="8571302" y="266553"/>
              <a:ext cx="606590" cy="568639"/>
            </a:xfrm>
            <a:prstGeom prst="straightConnector1">
              <a:avLst/>
            </a:prstGeom>
            <a:ln w="38100"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Arrow Connector 50"/>
            <p:cNvCxnSpPr/>
            <p:nvPr/>
          </p:nvCxnSpPr>
          <p:spPr>
            <a:xfrm flipH="1">
              <a:off x="8222502" y="1021644"/>
              <a:ext cx="243222" cy="230961"/>
            </a:xfrm>
            <a:prstGeom prst="straightConnector1">
              <a:avLst/>
            </a:prstGeom>
            <a:ln w="19050"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8111973" y="164951"/>
              <a:ext cx="476412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/>
                <a:t>BH link</a:t>
              </a:r>
              <a:endParaRPr lang="en-US" sz="800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830706" y="1051689"/>
              <a:ext cx="46198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/>
                <a:t>Access</a:t>
              </a:r>
              <a:endParaRPr lang="en-US" sz="800" dirty="0"/>
            </a:p>
          </p:txBody>
        </p:sp>
        <p:cxnSp>
          <p:nvCxnSpPr>
            <p:cNvPr id="54" name="Straight Arrow Connector 53"/>
            <p:cNvCxnSpPr/>
            <p:nvPr/>
          </p:nvCxnSpPr>
          <p:spPr>
            <a:xfrm>
              <a:off x="10178991" y="1602433"/>
              <a:ext cx="211213" cy="248884"/>
            </a:xfrm>
            <a:prstGeom prst="straightConnector1">
              <a:avLst/>
            </a:prstGeom>
            <a:ln w="19050"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 flipV="1">
              <a:off x="8819401" y="1487082"/>
              <a:ext cx="1094952" cy="214439"/>
            </a:xfrm>
            <a:prstGeom prst="straightConnector1">
              <a:avLst/>
            </a:prstGeom>
            <a:ln w="38100">
              <a:solidFill>
                <a:srgbClr val="002060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55"/>
            <p:cNvCxnSpPr/>
            <p:nvPr/>
          </p:nvCxnSpPr>
          <p:spPr>
            <a:xfrm>
              <a:off x="9383920" y="290103"/>
              <a:ext cx="1399594" cy="1054527"/>
            </a:xfrm>
            <a:prstGeom prst="straightConnector1">
              <a:avLst/>
            </a:prstGeom>
            <a:ln w="38100"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56"/>
            <p:cNvCxnSpPr/>
            <p:nvPr/>
          </p:nvCxnSpPr>
          <p:spPr>
            <a:xfrm flipH="1">
              <a:off x="7821429" y="199376"/>
              <a:ext cx="1251510" cy="430637"/>
            </a:xfrm>
            <a:prstGeom prst="straightConnector1">
              <a:avLst/>
            </a:prstGeom>
            <a:ln w="38100"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/>
            <p:nvPr/>
          </p:nvCxnSpPr>
          <p:spPr>
            <a:xfrm flipH="1">
              <a:off x="10178991" y="1427116"/>
              <a:ext cx="536659" cy="54140"/>
            </a:xfrm>
            <a:prstGeom prst="straightConnector1">
              <a:avLst/>
            </a:prstGeom>
            <a:ln w="38100"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9" name="Picture 58" descr="Image vectorielle gratuite: Autobus, Voyage, Windows Noirs ...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233200" y="426729"/>
              <a:ext cx="1274128" cy="523657"/>
            </a:xfrm>
            <a:prstGeom prst="rect">
              <a:avLst/>
            </a:prstGeom>
          </p:spPr>
        </p:pic>
        <p:cxnSp>
          <p:nvCxnSpPr>
            <p:cNvPr id="60" name="Straight Arrow Connector 59"/>
            <p:cNvCxnSpPr/>
            <p:nvPr/>
          </p:nvCxnSpPr>
          <p:spPr>
            <a:xfrm>
              <a:off x="9464475" y="153878"/>
              <a:ext cx="1166245" cy="172472"/>
            </a:xfrm>
            <a:prstGeom prst="straightConnector1">
              <a:avLst/>
            </a:prstGeom>
            <a:ln w="38100"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60"/>
            <p:cNvCxnSpPr/>
            <p:nvPr/>
          </p:nvCxnSpPr>
          <p:spPr>
            <a:xfrm flipH="1">
              <a:off x="8728274" y="307074"/>
              <a:ext cx="487324" cy="1290387"/>
            </a:xfrm>
            <a:prstGeom prst="straightConnector1">
              <a:avLst/>
            </a:prstGeom>
            <a:ln w="38100">
              <a:solidFill>
                <a:srgbClr val="00206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61"/>
            <p:cNvSpPr txBox="1"/>
            <p:nvPr/>
          </p:nvSpPr>
          <p:spPr>
            <a:xfrm>
              <a:off x="8152935" y="1564608"/>
              <a:ext cx="44114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err="1"/>
                <a:t>m</a:t>
              </a:r>
              <a:r>
                <a:rPr lang="en-US" sz="800" dirty="0" err="1" smtClean="0"/>
                <a:t>IAB</a:t>
              </a:r>
              <a:endParaRPr lang="en-US" sz="800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0642588" y="1642521"/>
              <a:ext cx="56938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 smtClean="0"/>
                <a:t>Fixed IAB</a:t>
              </a:r>
              <a:endParaRPr lang="en-US" sz="800" dirty="0"/>
            </a:p>
          </p:txBody>
        </p:sp>
        <p:cxnSp>
          <p:nvCxnSpPr>
            <p:cNvPr id="64" name="Straight Arrow Connector 63"/>
            <p:cNvCxnSpPr/>
            <p:nvPr/>
          </p:nvCxnSpPr>
          <p:spPr>
            <a:xfrm flipH="1" flipV="1">
              <a:off x="10996501" y="1457164"/>
              <a:ext cx="330775" cy="92228"/>
            </a:xfrm>
            <a:prstGeom prst="straightConnector1">
              <a:avLst/>
            </a:prstGeom>
            <a:ln w="19050"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5" name="Picture 64" descr="Network Wireless Router · Free vector graphic on Pixabay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09112" y="663775"/>
              <a:ext cx="169943" cy="168837"/>
            </a:xfrm>
            <a:prstGeom prst="rect">
              <a:avLst/>
            </a:prstGeom>
          </p:spPr>
        </p:pic>
        <p:pic>
          <p:nvPicPr>
            <p:cNvPr id="66" name="Picture 65" descr="Network Wireless Router · Free vector graphic on Pixabay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49085" y="290103"/>
              <a:ext cx="169943" cy="168837"/>
            </a:xfrm>
            <a:prstGeom prst="rect">
              <a:avLst/>
            </a:prstGeom>
          </p:spPr>
        </p:pic>
        <p:pic>
          <p:nvPicPr>
            <p:cNvPr id="67" name="Picture 66" descr="Network Wireless Router · Free vector graphic on Pixabay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625501" y="1602433"/>
              <a:ext cx="169943" cy="168837"/>
            </a:xfrm>
            <a:prstGeom prst="rect">
              <a:avLst/>
            </a:prstGeom>
          </p:spPr>
        </p:pic>
        <p:pic>
          <p:nvPicPr>
            <p:cNvPr id="68" name="Picture 67" descr="WLAN Access Point symbol vector clip art | Free SV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50933" y="835192"/>
              <a:ext cx="240739" cy="263205"/>
            </a:xfrm>
            <a:prstGeom prst="rect">
              <a:avLst/>
            </a:prstGeom>
          </p:spPr>
        </p:pic>
        <p:pic>
          <p:nvPicPr>
            <p:cNvPr id="69" name="Picture 68" descr="WLAN Access Point symbol vector clip art | Free SV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738421" y="1355832"/>
              <a:ext cx="240739" cy="263205"/>
            </a:xfrm>
            <a:prstGeom prst="rect">
              <a:avLst/>
            </a:prstGeom>
          </p:spPr>
        </p:pic>
        <p:pic>
          <p:nvPicPr>
            <p:cNvPr id="70" name="Picture 69" descr="WLAN Access Point symbol vector clip art | Free SV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3431" y="1434282"/>
              <a:ext cx="240739" cy="263205"/>
            </a:xfrm>
            <a:prstGeom prst="rect">
              <a:avLst/>
            </a:prstGeom>
          </p:spPr>
        </p:pic>
        <p:cxnSp>
          <p:nvCxnSpPr>
            <p:cNvPr id="71" name="Straight Arrow Connector 70"/>
            <p:cNvCxnSpPr/>
            <p:nvPr/>
          </p:nvCxnSpPr>
          <p:spPr>
            <a:xfrm flipV="1">
              <a:off x="8641382" y="1720247"/>
              <a:ext cx="56496" cy="88606"/>
            </a:xfrm>
            <a:prstGeom prst="straightConnector1">
              <a:avLst/>
            </a:prstGeom>
            <a:ln w="19050"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Arrow Connector 71"/>
            <p:cNvCxnSpPr/>
            <p:nvPr/>
          </p:nvCxnSpPr>
          <p:spPr>
            <a:xfrm flipH="1" flipV="1">
              <a:off x="8715315" y="1717428"/>
              <a:ext cx="110828" cy="102665"/>
            </a:xfrm>
            <a:prstGeom prst="straightConnector1">
              <a:avLst/>
            </a:prstGeom>
            <a:ln w="19050">
              <a:solidFill>
                <a:srgbClr val="7030A0"/>
              </a:solidFill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3" name="Picture 72" descr="High Speed Train Railway Ice · Free vector graphic on Pixabay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23377" y="759236"/>
              <a:ext cx="1096830" cy="438902"/>
            </a:xfrm>
            <a:prstGeom prst="rect">
              <a:avLst/>
            </a:prstGeom>
          </p:spPr>
        </p:pic>
        <p:cxnSp>
          <p:nvCxnSpPr>
            <p:cNvPr id="74" name="Straight Arrow Connector 73"/>
            <p:cNvCxnSpPr/>
            <p:nvPr/>
          </p:nvCxnSpPr>
          <p:spPr>
            <a:xfrm>
              <a:off x="8210450" y="1406658"/>
              <a:ext cx="418156" cy="200344"/>
            </a:xfrm>
            <a:prstGeom prst="straightConnector1">
              <a:avLst/>
            </a:prstGeom>
            <a:ln w="19050">
              <a:solidFill>
                <a:srgbClr val="7030A0"/>
              </a:solidFill>
              <a:prstDash val="sysDash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75" name="Picture 2" descr="http://www.clker.com/cliparts/n/Q/J/d/q/f/cell-tower-letter-t-md.png"/>
            <p:cNvPicPr>
              <a:picLocks noChangeAspect="1" noChangeArrowheads="1"/>
            </p:cNvPicPr>
            <p:nvPr/>
          </p:nvPicPr>
          <p:blipFill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102" r="25921"/>
            <a:stretch/>
          </p:blipFill>
          <p:spPr bwMode="auto">
            <a:xfrm>
              <a:off x="9072939" y="-9394"/>
              <a:ext cx="420462" cy="8611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468807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Proposed objectives for Rel-18 (1/2)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6" y="1508788"/>
            <a:ext cx="10582094" cy="4512603"/>
          </a:xfrm>
          <a:noFill/>
          <a:ln w="9525" cap="flat" cmpd="sng" algn="ctr">
            <a:noFill/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0" spcFirstLastPara="0" vertOverflow="overflow" horzOverflow="overflow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96837" defTabSz="914400" eaLnBrk="1" hangingPunct="1"/>
            <a:r>
              <a:rPr lang="en-US" kern="1200" dirty="0" smtClean="0"/>
              <a:t>Addressing challenges in mobility procedures associated with moving nodes/networks</a:t>
            </a:r>
          </a:p>
          <a:p>
            <a:pPr marL="554038" lvl="1" defTabSz="914400" eaLnBrk="1" hangingPunct="1"/>
            <a:r>
              <a:rPr lang="en-US" kern="1200" dirty="0" smtClean="0">
                <a:ea typeface="+mn-ea"/>
                <a:cs typeface="+mn-cs"/>
              </a:rPr>
              <a:t>Study required enhancements to HO/DC mechanisms for </a:t>
            </a:r>
            <a:r>
              <a:rPr lang="en-US" kern="1200" dirty="0" err="1" smtClean="0">
                <a:ea typeface="+mn-ea"/>
                <a:cs typeface="+mn-cs"/>
              </a:rPr>
              <a:t>mIABs</a:t>
            </a:r>
            <a:r>
              <a:rPr lang="en-US" kern="1200" dirty="0" smtClean="0">
                <a:ea typeface="+mn-ea"/>
                <a:cs typeface="+mn-cs"/>
              </a:rPr>
              <a:t> and UEs</a:t>
            </a:r>
          </a:p>
          <a:p>
            <a:pPr marL="554038" lvl="1" defTabSz="914400" eaLnBrk="1" hangingPunct="1"/>
            <a:r>
              <a:rPr lang="en-US" kern="1200" dirty="0" smtClean="0">
                <a:ea typeface="+mn-ea"/>
                <a:cs typeface="+mn-cs"/>
              </a:rPr>
              <a:t>Study </a:t>
            </a:r>
            <a:r>
              <a:rPr lang="en-US" kern="1200" dirty="0">
                <a:ea typeface="+mn-ea"/>
                <a:cs typeface="+mn-cs"/>
              </a:rPr>
              <a:t>group-mobility management procedures for improved </a:t>
            </a:r>
            <a:r>
              <a:rPr lang="en-US" kern="1200" dirty="0" err="1">
                <a:ea typeface="+mn-ea"/>
                <a:cs typeface="+mn-cs"/>
              </a:rPr>
              <a:t>signalling</a:t>
            </a:r>
            <a:r>
              <a:rPr lang="en-US" kern="1200" dirty="0">
                <a:ea typeface="+mn-ea"/>
                <a:cs typeface="+mn-cs"/>
              </a:rPr>
              <a:t> efficiency &amp; reduced latency </a:t>
            </a:r>
          </a:p>
          <a:p>
            <a:pPr marL="457200" lvl="1" defTabSz="914400" eaLnBrk="1" hangingPunct="1"/>
            <a:endParaRPr lang="en-US" kern="1200" dirty="0">
              <a:ea typeface="+mn-ea"/>
              <a:cs typeface="+mn-cs"/>
            </a:endParaRPr>
          </a:p>
          <a:p>
            <a:pPr marL="457200" lvl="1" defTabSz="914400" eaLnBrk="1" hangingPunct="1"/>
            <a:endParaRPr lang="en-US" kern="1200" dirty="0">
              <a:ea typeface="+mn-ea"/>
              <a:cs typeface="+mn-cs"/>
            </a:endParaRPr>
          </a:p>
          <a:p>
            <a:pPr marL="0" defTabSz="914400" eaLnBrk="1" hangingPunct="1">
              <a:spcAft>
                <a:spcPct val="40000"/>
              </a:spcAft>
              <a:buNone/>
            </a:pPr>
            <a:endParaRPr lang="en-US" kern="1200" dirty="0">
              <a:latin typeface="Frutiger LT Com 55 Roman" pitchFamily="34" charset="0"/>
            </a:endParaRPr>
          </a:p>
          <a:p>
            <a:pPr marL="0" defTabSz="914400" eaLnBrk="1" hangingPunct="1">
              <a:spcAft>
                <a:spcPct val="40000"/>
              </a:spcAft>
              <a:buNone/>
            </a:pPr>
            <a:endParaRPr lang="en-US" kern="1200" dirty="0">
              <a:latin typeface="Frutiger LT Com 55 Roman" pitchFamily="34" charset="0"/>
            </a:endParaRPr>
          </a:p>
          <a:p>
            <a:pPr marL="457200" lvl="1" defTabSz="914400" eaLnBrk="1" hangingPunct="1"/>
            <a:endParaRPr lang="en-US" kern="1200" dirty="0">
              <a:ea typeface="+mn-ea"/>
              <a:cs typeface="+mn-cs"/>
            </a:endParaRPr>
          </a:p>
          <a:p>
            <a:pPr marL="457200" lvl="1" defTabSz="914400" eaLnBrk="1" hangingPunct="1"/>
            <a:endParaRPr lang="en-US" kern="1200" dirty="0"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mIAB</a:t>
            </a:r>
            <a:r>
              <a:rPr lang="en-US" dirty="0" smtClean="0"/>
              <a:t> Scope: </a:t>
            </a:r>
            <a:r>
              <a:rPr lang="en-US" kern="1200" dirty="0" smtClean="0">
                <a:ea typeface="+mn-ea"/>
                <a:cs typeface="+mn-cs"/>
              </a:rPr>
              <a:t>Connectivity </a:t>
            </a:r>
            <a:r>
              <a:rPr lang="en-US" kern="1200" dirty="0">
                <a:ea typeface="+mn-ea"/>
                <a:cs typeface="+mn-cs"/>
              </a:rPr>
              <a:t>&amp; service </a:t>
            </a:r>
            <a:r>
              <a:rPr lang="en-US" kern="1200" dirty="0"/>
              <a:t>continuity </a:t>
            </a:r>
            <a:endParaRPr lang="en-US" dirty="0"/>
          </a:p>
        </p:txBody>
      </p:sp>
      <p:sp>
        <p:nvSpPr>
          <p:cNvPr id="110" name="Oval 109"/>
          <p:cNvSpPr/>
          <p:nvPr/>
        </p:nvSpPr>
        <p:spPr>
          <a:xfrm>
            <a:off x="699534" y="3802901"/>
            <a:ext cx="2365464" cy="1159555"/>
          </a:xfrm>
          <a:prstGeom prst="ellipse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1" name="Picture 182">
            <a:extLst>
              <a:ext uri="{FF2B5EF4-FFF2-40B4-BE49-F238E27FC236}">
                <a16:creationId xmlns:a16="http://schemas.microsoft.com/office/drawing/2014/main" id="{13F0D6EC-0E42-6945-A5F3-0FB862E1F0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891" y="4599654"/>
            <a:ext cx="520437" cy="167910"/>
          </a:xfrm>
          <a:prstGeom prst="rect">
            <a:avLst/>
          </a:prstGeom>
        </p:spPr>
      </p:pic>
      <p:pic>
        <p:nvPicPr>
          <p:cNvPr id="112" name="Picture 88">
            <a:extLst>
              <a:ext uri="{FF2B5EF4-FFF2-40B4-BE49-F238E27FC236}">
                <a16:creationId xmlns:a16="http://schemas.microsoft.com/office/drawing/2014/main" id="{F0D9DC61-CAB2-0545-8C1B-FFBB52FF54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8198" y="4599654"/>
            <a:ext cx="520437" cy="167910"/>
          </a:xfrm>
          <a:prstGeom prst="rect">
            <a:avLst/>
          </a:prstGeom>
        </p:spPr>
      </p:pic>
      <p:sp>
        <p:nvSpPr>
          <p:cNvPr id="113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636675" y="4259996"/>
            <a:ext cx="538509" cy="1054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Fixed IAB </a:t>
            </a:r>
            <a:r>
              <a:rPr lang="en-US" sz="800" dirty="0"/>
              <a:t>node</a:t>
            </a:r>
            <a:endParaRPr lang="en-GB" sz="800" dirty="0"/>
          </a:p>
        </p:txBody>
      </p:sp>
      <p:pic>
        <p:nvPicPr>
          <p:cNvPr id="114" name="Picture 118">
            <a:extLst>
              <a:ext uri="{FF2B5EF4-FFF2-40B4-BE49-F238E27FC236}">
                <a16:creationId xmlns:a16="http://schemas.microsoft.com/office/drawing/2014/main" id="{E36101DB-325A-8544-B788-63BA8D6F4E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693" y="4583803"/>
            <a:ext cx="520437" cy="167910"/>
          </a:xfrm>
          <a:prstGeom prst="rect">
            <a:avLst/>
          </a:prstGeom>
        </p:spPr>
      </p:pic>
      <p:pic>
        <p:nvPicPr>
          <p:cNvPr id="115" name="Picture 114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2446" y="4049624"/>
            <a:ext cx="201842" cy="202188"/>
          </a:xfrm>
          <a:prstGeom prst="rect">
            <a:avLst/>
          </a:prstGeom>
        </p:spPr>
      </p:pic>
      <p:pic>
        <p:nvPicPr>
          <p:cNvPr id="116" name="Picture 115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709" y="4034048"/>
            <a:ext cx="201842" cy="202188"/>
          </a:xfrm>
          <a:prstGeom prst="rect">
            <a:avLst/>
          </a:prstGeom>
        </p:spPr>
      </p:pic>
      <p:sp>
        <p:nvSpPr>
          <p:cNvPr id="117" name="Oval 116"/>
          <p:cNvSpPr/>
          <p:nvPr/>
        </p:nvSpPr>
        <p:spPr>
          <a:xfrm>
            <a:off x="2919757" y="3831473"/>
            <a:ext cx="2081661" cy="1159555"/>
          </a:xfrm>
          <a:prstGeom prst="ellipse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8" name="Picture 117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9539" y="4057808"/>
            <a:ext cx="201842" cy="202188"/>
          </a:xfrm>
          <a:prstGeom prst="rect">
            <a:avLst/>
          </a:prstGeom>
        </p:spPr>
      </p:pic>
      <p:pic>
        <p:nvPicPr>
          <p:cNvPr id="119" name="Picture 118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5851" y="4034522"/>
            <a:ext cx="201842" cy="202188"/>
          </a:xfrm>
          <a:prstGeom prst="rect">
            <a:avLst/>
          </a:prstGeom>
        </p:spPr>
      </p:pic>
      <p:pic>
        <p:nvPicPr>
          <p:cNvPr id="120" name="Picture 119" descr="Network Wireless Router · Free vector graphic on Pixabay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1026" y="4544034"/>
            <a:ext cx="102960" cy="93720"/>
          </a:xfrm>
          <a:prstGeom prst="rect">
            <a:avLst/>
          </a:prstGeom>
        </p:spPr>
      </p:pic>
      <p:pic>
        <p:nvPicPr>
          <p:cNvPr id="121" name="Picture 120" descr="Network Wireless Router · Free vector graphic on Pixabay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896" y="4540159"/>
            <a:ext cx="102960" cy="93720"/>
          </a:xfrm>
          <a:prstGeom prst="rect">
            <a:avLst/>
          </a:prstGeom>
        </p:spPr>
      </p:pic>
      <p:pic>
        <p:nvPicPr>
          <p:cNvPr id="122" name="Picture 121" descr="Network Wireless Router · Free vector graphic on Pixabay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279" y="4495850"/>
            <a:ext cx="102960" cy="93720"/>
          </a:xfrm>
          <a:prstGeom prst="rect">
            <a:avLst/>
          </a:prstGeom>
        </p:spPr>
      </p:pic>
      <p:pic>
        <p:nvPicPr>
          <p:cNvPr id="123" name="Picture 2" descr="http://www.clker.com/cliparts/n/Q/J/d/q/f/cell-tower-letter-t-m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2" r="25921"/>
          <a:stretch/>
        </p:blipFill>
        <p:spPr bwMode="auto">
          <a:xfrm>
            <a:off x="1826851" y="3477849"/>
            <a:ext cx="289541" cy="54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" name="Picture 2" descr="http://www.clker.com/cliparts/n/Q/J/d/q/f/cell-tower-letter-t-m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2" r="25921"/>
          <a:stretch/>
        </p:blipFill>
        <p:spPr bwMode="auto">
          <a:xfrm>
            <a:off x="3773707" y="3465829"/>
            <a:ext cx="289541" cy="54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5" name="Picture 2" descr="http://www.clker.com/cliparts/n/Q/J/d/q/f/cell-tower-letter-t-m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2" r="25921"/>
          <a:stretch/>
        </p:blipFill>
        <p:spPr bwMode="auto">
          <a:xfrm>
            <a:off x="5714005" y="3514486"/>
            <a:ext cx="289541" cy="54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26" name="Straight Arrow Connector 125"/>
          <p:cNvCxnSpPr/>
          <p:nvPr/>
        </p:nvCxnSpPr>
        <p:spPr>
          <a:xfrm>
            <a:off x="1437126" y="4302543"/>
            <a:ext cx="421175" cy="246428"/>
          </a:xfrm>
          <a:prstGeom prst="straightConnector1">
            <a:avLst/>
          </a:prstGeom>
          <a:ln w="38100">
            <a:solidFill>
              <a:schemeClr val="accent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/>
          <p:nvPr/>
        </p:nvCxnSpPr>
        <p:spPr>
          <a:xfrm flipH="1">
            <a:off x="2104561" y="4259996"/>
            <a:ext cx="724683" cy="288976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Arrow Connector 127"/>
          <p:cNvCxnSpPr/>
          <p:nvPr/>
        </p:nvCxnSpPr>
        <p:spPr>
          <a:xfrm>
            <a:off x="2916391" y="4277576"/>
            <a:ext cx="274887" cy="322211"/>
          </a:xfrm>
          <a:prstGeom prst="straightConnector1">
            <a:avLst/>
          </a:prstGeom>
          <a:ln w="38100">
            <a:solidFill>
              <a:srgbClr val="F7954B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Arrow Connector 128"/>
          <p:cNvCxnSpPr/>
          <p:nvPr/>
        </p:nvCxnSpPr>
        <p:spPr>
          <a:xfrm flipH="1">
            <a:off x="3370224" y="4289811"/>
            <a:ext cx="403483" cy="297208"/>
          </a:xfrm>
          <a:prstGeom prst="straightConnector1">
            <a:avLst/>
          </a:prstGeom>
          <a:ln w="38100">
            <a:solidFill>
              <a:schemeClr val="accent6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Arrow Connector 129"/>
          <p:cNvCxnSpPr/>
          <p:nvPr/>
        </p:nvCxnSpPr>
        <p:spPr>
          <a:xfrm>
            <a:off x="3937401" y="4302543"/>
            <a:ext cx="899929" cy="246428"/>
          </a:xfrm>
          <a:prstGeom prst="straightConnector1">
            <a:avLst/>
          </a:prstGeom>
          <a:ln w="38100">
            <a:solidFill>
              <a:schemeClr val="accent2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Straight Arrow Connector 130"/>
          <p:cNvCxnSpPr>
            <a:stCxn id="133" idx="2"/>
            <a:endCxn id="122" idx="0"/>
          </p:cNvCxnSpPr>
          <p:nvPr/>
        </p:nvCxnSpPr>
        <p:spPr>
          <a:xfrm>
            <a:off x="4862211" y="4236235"/>
            <a:ext cx="145548" cy="259615"/>
          </a:xfrm>
          <a:prstGeom prst="straightConnector1">
            <a:avLst/>
          </a:prstGeom>
          <a:ln w="38100">
            <a:solidFill>
              <a:srgbClr val="7030A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1636149" y="4002531"/>
            <a:ext cx="7954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IAB Donor 1 </a:t>
            </a:r>
            <a:endParaRPr lang="en-GB" sz="800" dirty="0"/>
          </a:p>
        </p:txBody>
      </p:sp>
      <p:pic>
        <p:nvPicPr>
          <p:cNvPr id="133" name="Picture 132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9981" y="4021172"/>
            <a:ext cx="201842" cy="202188"/>
          </a:xfrm>
          <a:prstGeom prst="rect">
            <a:avLst/>
          </a:prstGeom>
        </p:spPr>
      </p:pic>
      <p:sp>
        <p:nvSpPr>
          <p:cNvPr id="134" name="Oval 133"/>
          <p:cNvSpPr/>
          <p:nvPr/>
        </p:nvSpPr>
        <p:spPr>
          <a:xfrm>
            <a:off x="4762388" y="3802901"/>
            <a:ext cx="2081661" cy="1159555"/>
          </a:xfrm>
          <a:prstGeom prst="ellipse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5" name="Straight Arrow Connector 134"/>
          <p:cNvCxnSpPr/>
          <p:nvPr/>
        </p:nvCxnSpPr>
        <p:spPr>
          <a:xfrm flipH="1">
            <a:off x="5133975" y="4268297"/>
            <a:ext cx="569842" cy="271862"/>
          </a:xfrm>
          <a:prstGeom prst="straightConnector1">
            <a:avLst/>
          </a:prstGeom>
          <a:ln w="38100">
            <a:solidFill>
              <a:schemeClr val="accent4">
                <a:lumMod val="75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4"/>
          <p:cNvSpPr/>
          <p:nvPr/>
        </p:nvSpPr>
        <p:spPr bwMode="auto">
          <a:xfrm>
            <a:off x="1038225" y="3295521"/>
            <a:ext cx="1162050" cy="962154"/>
          </a:xfrm>
          <a:custGeom>
            <a:avLst/>
            <a:gdLst>
              <a:gd name="connsiteX0" fmla="*/ 704850 w 1162050"/>
              <a:gd name="connsiteY0" fmla="*/ 66804 h 962154"/>
              <a:gd name="connsiteX1" fmla="*/ 704850 w 1162050"/>
              <a:gd name="connsiteY1" fmla="*/ 66804 h 962154"/>
              <a:gd name="connsiteX2" fmla="*/ 600075 w 1162050"/>
              <a:gd name="connsiteY2" fmla="*/ 190629 h 962154"/>
              <a:gd name="connsiteX3" fmla="*/ 514350 w 1162050"/>
              <a:gd name="connsiteY3" fmla="*/ 219204 h 962154"/>
              <a:gd name="connsiteX4" fmla="*/ 466725 w 1162050"/>
              <a:gd name="connsiteY4" fmla="*/ 257304 h 962154"/>
              <a:gd name="connsiteX5" fmla="*/ 419100 w 1162050"/>
              <a:gd name="connsiteY5" fmla="*/ 295404 h 962154"/>
              <a:gd name="connsiteX6" fmla="*/ 390525 w 1162050"/>
              <a:gd name="connsiteY6" fmla="*/ 314454 h 962154"/>
              <a:gd name="connsiteX7" fmla="*/ 361950 w 1162050"/>
              <a:gd name="connsiteY7" fmla="*/ 343029 h 962154"/>
              <a:gd name="connsiteX8" fmla="*/ 285750 w 1162050"/>
              <a:gd name="connsiteY8" fmla="*/ 381129 h 962154"/>
              <a:gd name="connsiteX9" fmla="*/ 228600 w 1162050"/>
              <a:gd name="connsiteY9" fmla="*/ 428754 h 962154"/>
              <a:gd name="connsiteX10" fmla="*/ 161925 w 1162050"/>
              <a:gd name="connsiteY10" fmla="*/ 476379 h 962154"/>
              <a:gd name="connsiteX11" fmla="*/ 142875 w 1162050"/>
              <a:gd name="connsiteY11" fmla="*/ 504954 h 962154"/>
              <a:gd name="connsiteX12" fmla="*/ 114300 w 1162050"/>
              <a:gd name="connsiteY12" fmla="*/ 514479 h 962154"/>
              <a:gd name="connsiteX13" fmla="*/ 85725 w 1162050"/>
              <a:gd name="connsiteY13" fmla="*/ 533529 h 962154"/>
              <a:gd name="connsiteX14" fmla="*/ 47625 w 1162050"/>
              <a:gd name="connsiteY14" fmla="*/ 590679 h 962154"/>
              <a:gd name="connsiteX15" fmla="*/ 28575 w 1162050"/>
              <a:gd name="connsiteY15" fmla="*/ 647829 h 962154"/>
              <a:gd name="connsiteX16" fmla="*/ 9525 w 1162050"/>
              <a:gd name="connsiteY16" fmla="*/ 714504 h 962154"/>
              <a:gd name="connsiteX17" fmla="*/ 0 w 1162050"/>
              <a:gd name="connsiteY17" fmla="*/ 771654 h 962154"/>
              <a:gd name="connsiteX18" fmla="*/ 19050 w 1162050"/>
              <a:gd name="connsiteY18" fmla="*/ 924054 h 962154"/>
              <a:gd name="connsiteX19" fmla="*/ 28575 w 1162050"/>
              <a:gd name="connsiteY19" fmla="*/ 952629 h 962154"/>
              <a:gd name="connsiteX20" fmla="*/ 57150 w 1162050"/>
              <a:gd name="connsiteY20" fmla="*/ 962154 h 962154"/>
              <a:gd name="connsiteX21" fmla="*/ 133350 w 1162050"/>
              <a:gd name="connsiteY21" fmla="*/ 952629 h 962154"/>
              <a:gd name="connsiteX22" fmla="*/ 190500 w 1162050"/>
              <a:gd name="connsiteY22" fmla="*/ 933579 h 962154"/>
              <a:gd name="connsiteX23" fmla="*/ 285750 w 1162050"/>
              <a:gd name="connsiteY23" fmla="*/ 914529 h 962154"/>
              <a:gd name="connsiteX24" fmla="*/ 333375 w 1162050"/>
              <a:gd name="connsiteY24" fmla="*/ 905004 h 962154"/>
              <a:gd name="connsiteX25" fmla="*/ 523875 w 1162050"/>
              <a:gd name="connsiteY25" fmla="*/ 857379 h 962154"/>
              <a:gd name="connsiteX26" fmla="*/ 590550 w 1162050"/>
              <a:gd name="connsiteY26" fmla="*/ 847854 h 962154"/>
              <a:gd name="connsiteX27" fmla="*/ 657225 w 1162050"/>
              <a:gd name="connsiteY27" fmla="*/ 809754 h 962154"/>
              <a:gd name="connsiteX28" fmla="*/ 714375 w 1162050"/>
              <a:gd name="connsiteY28" fmla="*/ 771654 h 962154"/>
              <a:gd name="connsiteX29" fmla="*/ 752475 w 1162050"/>
              <a:gd name="connsiteY29" fmla="*/ 714504 h 962154"/>
              <a:gd name="connsiteX30" fmla="*/ 781050 w 1162050"/>
              <a:gd name="connsiteY30" fmla="*/ 695454 h 962154"/>
              <a:gd name="connsiteX31" fmla="*/ 838200 w 1162050"/>
              <a:gd name="connsiteY31" fmla="*/ 638304 h 962154"/>
              <a:gd name="connsiteX32" fmla="*/ 885825 w 1162050"/>
              <a:gd name="connsiteY32" fmla="*/ 609729 h 962154"/>
              <a:gd name="connsiteX33" fmla="*/ 942975 w 1162050"/>
              <a:gd name="connsiteY33" fmla="*/ 543054 h 962154"/>
              <a:gd name="connsiteX34" fmla="*/ 971550 w 1162050"/>
              <a:gd name="connsiteY34" fmla="*/ 533529 h 962154"/>
              <a:gd name="connsiteX35" fmla="*/ 1038225 w 1162050"/>
              <a:gd name="connsiteY35" fmla="*/ 495429 h 962154"/>
              <a:gd name="connsiteX36" fmla="*/ 1066800 w 1162050"/>
              <a:gd name="connsiteY36" fmla="*/ 485904 h 962154"/>
              <a:gd name="connsiteX37" fmla="*/ 1095375 w 1162050"/>
              <a:gd name="connsiteY37" fmla="*/ 457329 h 962154"/>
              <a:gd name="connsiteX38" fmla="*/ 1143000 w 1162050"/>
              <a:gd name="connsiteY38" fmla="*/ 409704 h 962154"/>
              <a:gd name="connsiteX39" fmla="*/ 1162050 w 1162050"/>
              <a:gd name="connsiteY39" fmla="*/ 352554 h 962154"/>
              <a:gd name="connsiteX40" fmla="*/ 1152525 w 1162050"/>
              <a:gd name="connsiteY40" fmla="*/ 200154 h 962154"/>
              <a:gd name="connsiteX41" fmla="*/ 1123950 w 1162050"/>
              <a:gd name="connsiteY41" fmla="*/ 162054 h 962154"/>
              <a:gd name="connsiteX42" fmla="*/ 1076325 w 1162050"/>
              <a:gd name="connsiteY42" fmla="*/ 85854 h 962154"/>
              <a:gd name="connsiteX43" fmla="*/ 1047750 w 1162050"/>
              <a:gd name="connsiteY43" fmla="*/ 57279 h 962154"/>
              <a:gd name="connsiteX44" fmla="*/ 952500 w 1162050"/>
              <a:gd name="connsiteY44" fmla="*/ 19179 h 962154"/>
              <a:gd name="connsiteX45" fmla="*/ 666750 w 1162050"/>
              <a:gd name="connsiteY45" fmla="*/ 9654 h 962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62050" h="962154">
                <a:moveTo>
                  <a:pt x="704850" y="66804"/>
                </a:moveTo>
                <a:lnTo>
                  <a:pt x="704850" y="66804"/>
                </a:lnTo>
                <a:cubicBezTo>
                  <a:pt x="689974" y="86638"/>
                  <a:pt x="630733" y="173110"/>
                  <a:pt x="600075" y="190629"/>
                </a:cubicBezTo>
                <a:cubicBezTo>
                  <a:pt x="573923" y="205573"/>
                  <a:pt x="514350" y="219204"/>
                  <a:pt x="514350" y="219204"/>
                </a:cubicBezTo>
                <a:cubicBezTo>
                  <a:pt x="496099" y="273958"/>
                  <a:pt x="520546" y="227404"/>
                  <a:pt x="466725" y="257304"/>
                </a:cubicBezTo>
                <a:cubicBezTo>
                  <a:pt x="448953" y="267177"/>
                  <a:pt x="435364" y="283206"/>
                  <a:pt x="419100" y="295404"/>
                </a:cubicBezTo>
                <a:cubicBezTo>
                  <a:pt x="409942" y="302273"/>
                  <a:pt x="399319" y="307125"/>
                  <a:pt x="390525" y="314454"/>
                </a:cubicBezTo>
                <a:cubicBezTo>
                  <a:pt x="380177" y="323078"/>
                  <a:pt x="373314" y="335797"/>
                  <a:pt x="361950" y="343029"/>
                </a:cubicBezTo>
                <a:cubicBezTo>
                  <a:pt x="337992" y="358275"/>
                  <a:pt x="305830" y="361049"/>
                  <a:pt x="285750" y="381129"/>
                </a:cubicBezTo>
                <a:cubicBezTo>
                  <a:pt x="202268" y="464611"/>
                  <a:pt x="308166" y="362449"/>
                  <a:pt x="228600" y="428754"/>
                </a:cubicBezTo>
                <a:cubicBezTo>
                  <a:pt x="170677" y="477023"/>
                  <a:pt x="232425" y="441129"/>
                  <a:pt x="161925" y="476379"/>
                </a:cubicBezTo>
                <a:cubicBezTo>
                  <a:pt x="155575" y="485904"/>
                  <a:pt x="151814" y="497803"/>
                  <a:pt x="142875" y="504954"/>
                </a:cubicBezTo>
                <a:cubicBezTo>
                  <a:pt x="135035" y="511226"/>
                  <a:pt x="123280" y="509989"/>
                  <a:pt x="114300" y="514479"/>
                </a:cubicBezTo>
                <a:cubicBezTo>
                  <a:pt x="104061" y="519599"/>
                  <a:pt x="95250" y="527179"/>
                  <a:pt x="85725" y="533529"/>
                </a:cubicBezTo>
                <a:cubicBezTo>
                  <a:pt x="73025" y="552579"/>
                  <a:pt x="54865" y="568959"/>
                  <a:pt x="47625" y="590679"/>
                </a:cubicBezTo>
                <a:lnTo>
                  <a:pt x="28575" y="647829"/>
                </a:lnTo>
                <a:cubicBezTo>
                  <a:pt x="19497" y="675064"/>
                  <a:pt x="15505" y="684604"/>
                  <a:pt x="9525" y="714504"/>
                </a:cubicBezTo>
                <a:cubicBezTo>
                  <a:pt x="5737" y="733442"/>
                  <a:pt x="3175" y="752604"/>
                  <a:pt x="0" y="771654"/>
                </a:cubicBezTo>
                <a:cubicBezTo>
                  <a:pt x="7383" y="860248"/>
                  <a:pt x="1358" y="862132"/>
                  <a:pt x="19050" y="924054"/>
                </a:cubicBezTo>
                <a:cubicBezTo>
                  <a:pt x="21808" y="933708"/>
                  <a:pt x="21475" y="945529"/>
                  <a:pt x="28575" y="952629"/>
                </a:cubicBezTo>
                <a:cubicBezTo>
                  <a:pt x="35675" y="959729"/>
                  <a:pt x="47625" y="958979"/>
                  <a:pt x="57150" y="962154"/>
                </a:cubicBezTo>
                <a:cubicBezTo>
                  <a:pt x="82550" y="958979"/>
                  <a:pt x="108321" y="957992"/>
                  <a:pt x="133350" y="952629"/>
                </a:cubicBezTo>
                <a:cubicBezTo>
                  <a:pt x="152985" y="948422"/>
                  <a:pt x="170693" y="936880"/>
                  <a:pt x="190500" y="933579"/>
                </a:cubicBezTo>
                <a:cubicBezTo>
                  <a:pt x="302488" y="914914"/>
                  <a:pt x="200496" y="933474"/>
                  <a:pt x="285750" y="914529"/>
                </a:cubicBezTo>
                <a:cubicBezTo>
                  <a:pt x="301554" y="911017"/>
                  <a:pt x="317669" y="908931"/>
                  <a:pt x="333375" y="905004"/>
                </a:cubicBezTo>
                <a:cubicBezTo>
                  <a:pt x="431583" y="880452"/>
                  <a:pt x="430957" y="874801"/>
                  <a:pt x="523875" y="857379"/>
                </a:cubicBezTo>
                <a:cubicBezTo>
                  <a:pt x="545941" y="853242"/>
                  <a:pt x="568325" y="851029"/>
                  <a:pt x="590550" y="847854"/>
                </a:cubicBezTo>
                <a:cubicBezTo>
                  <a:pt x="689398" y="781956"/>
                  <a:pt x="536377" y="882263"/>
                  <a:pt x="657225" y="809754"/>
                </a:cubicBezTo>
                <a:cubicBezTo>
                  <a:pt x="676858" y="797974"/>
                  <a:pt x="714375" y="771654"/>
                  <a:pt x="714375" y="771654"/>
                </a:cubicBezTo>
                <a:cubicBezTo>
                  <a:pt x="727075" y="752604"/>
                  <a:pt x="733425" y="727204"/>
                  <a:pt x="752475" y="714504"/>
                </a:cubicBezTo>
                <a:cubicBezTo>
                  <a:pt x="762000" y="708154"/>
                  <a:pt x="772494" y="703059"/>
                  <a:pt x="781050" y="695454"/>
                </a:cubicBezTo>
                <a:cubicBezTo>
                  <a:pt x="801186" y="677556"/>
                  <a:pt x="815098" y="652165"/>
                  <a:pt x="838200" y="638304"/>
                </a:cubicBezTo>
                <a:lnTo>
                  <a:pt x="885825" y="609729"/>
                </a:lnTo>
                <a:cubicBezTo>
                  <a:pt x="899030" y="592123"/>
                  <a:pt x="923075" y="556321"/>
                  <a:pt x="942975" y="543054"/>
                </a:cubicBezTo>
                <a:cubicBezTo>
                  <a:pt x="951329" y="537485"/>
                  <a:pt x="962322" y="537484"/>
                  <a:pt x="971550" y="533529"/>
                </a:cubicBezTo>
                <a:cubicBezTo>
                  <a:pt x="1088442" y="483432"/>
                  <a:pt x="942566" y="543258"/>
                  <a:pt x="1038225" y="495429"/>
                </a:cubicBezTo>
                <a:cubicBezTo>
                  <a:pt x="1047205" y="490939"/>
                  <a:pt x="1057275" y="489079"/>
                  <a:pt x="1066800" y="485904"/>
                </a:cubicBezTo>
                <a:cubicBezTo>
                  <a:pt x="1076325" y="476379"/>
                  <a:pt x="1085027" y="465953"/>
                  <a:pt x="1095375" y="457329"/>
                </a:cubicBezTo>
                <a:cubicBezTo>
                  <a:pt x="1124510" y="433050"/>
                  <a:pt x="1126565" y="446683"/>
                  <a:pt x="1143000" y="409704"/>
                </a:cubicBezTo>
                <a:cubicBezTo>
                  <a:pt x="1151155" y="391354"/>
                  <a:pt x="1162050" y="352554"/>
                  <a:pt x="1162050" y="352554"/>
                </a:cubicBezTo>
                <a:cubicBezTo>
                  <a:pt x="1158875" y="301754"/>
                  <a:pt x="1162507" y="250065"/>
                  <a:pt x="1152525" y="200154"/>
                </a:cubicBezTo>
                <a:cubicBezTo>
                  <a:pt x="1149412" y="184587"/>
                  <a:pt x="1132756" y="175263"/>
                  <a:pt x="1123950" y="162054"/>
                </a:cubicBezTo>
                <a:cubicBezTo>
                  <a:pt x="1117754" y="152760"/>
                  <a:pt x="1088165" y="100061"/>
                  <a:pt x="1076325" y="85854"/>
                </a:cubicBezTo>
                <a:cubicBezTo>
                  <a:pt x="1067701" y="75506"/>
                  <a:pt x="1058098" y="65903"/>
                  <a:pt x="1047750" y="57279"/>
                </a:cubicBezTo>
                <a:cubicBezTo>
                  <a:pt x="1013852" y="29031"/>
                  <a:pt x="1002097" y="34058"/>
                  <a:pt x="952500" y="19179"/>
                </a:cubicBezTo>
                <a:cubicBezTo>
                  <a:pt x="830388" y="-17455"/>
                  <a:pt x="1038226" y="9654"/>
                  <a:pt x="666750" y="9654"/>
                </a:cubicBezTo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 rot="18310273">
            <a:off x="1096606" y="3523581"/>
            <a:ext cx="1238435" cy="567931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2" name="Oval 41"/>
          <p:cNvSpPr/>
          <p:nvPr/>
        </p:nvSpPr>
        <p:spPr bwMode="auto">
          <a:xfrm rot="12627762">
            <a:off x="1752238" y="3581562"/>
            <a:ext cx="1334653" cy="615970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buNone/>
            </a:pPr>
            <a:endParaRPr lang="en-GB">
              <a:latin typeface="Frutiger LT Com 55 Roman" pitchFamily="34" charset="0"/>
            </a:endParaRPr>
          </a:p>
        </p:txBody>
      </p:sp>
      <p:sp>
        <p:nvSpPr>
          <p:cNvPr id="43" name="Oval 42"/>
          <p:cNvSpPr/>
          <p:nvPr/>
        </p:nvSpPr>
        <p:spPr bwMode="auto">
          <a:xfrm rot="19267025">
            <a:off x="2694985" y="3575402"/>
            <a:ext cx="1479728" cy="594786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buNone/>
            </a:pPr>
            <a:endParaRPr lang="en-GB">
              <a:latin typeface="Frutiger LT Com 55 Roman" pitchFamily="34" charset="0"/>
            </a:endParaRPr>
          </a:p>
        </p:txBody>
      </p:sp>
      <p:sp>
        <p:nvSpPr>
          <p:cNvPr id="44" name="Oval 43"/>
          <p:cNvSpPr/>
          <p:nvPr/>
        </p:nvSpPr>
        <p:spPr bwMode="auto">
          <a:xfrm rot="5178510">
            <a:off x="3375655" y="3674581"/>
            <a:ext cx="1032606" cy="346031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40000"/>
              </a:spcAft>
              <a:buClrTx/>
              <a:buSzTx/>
              <a:buFont typeface="Wingdings" pitchFamily="2" charset="2"/>
              <a:buNone/>
              <a:tabLst/>
            </a:pP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Frutiger LT Com 55 Roman" pitchFamily="34" charset="0"/>
            </a:endParaRPr>
          </a:p>
        </p:txBody>
      </p:sp>
      <p:sp>
        <p:nvSpPr>
          <p:cNvPr id="45" name="Oval 44"/>
          <p:cNvSpPr/>
          <p:nvPr/>
        </p:nvSpPr>
        <p:spPr bwMode="auto">
          <a:xfrm rot="6965216">
            <a:off x="5362603" y="3682900"/>
            <a:ext cx="1013477" cy="471297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buNone/>
            </a:pPr>
            <a:endParaRPr lang="en-GB">
              <a:latin typeface="Frutiger LT Com 55 Roman" pitchFamily="34" charset="0"/>
            </a:endParaRPr>
          </a:p>
        </p:txBody>
      </p:sp>
      <p:sp>
        <p:nvSpPr>
          <p:cNvPr id="47" name="Oval 46"/>
          <p:cNvSpPr/>
          <p:nvPr/>
        </p:nvSpPr>
        <p:spPr bwMode="auto">
          <a:xfrm rot="13201498">
            <a:off x="3616373" y="3661742"/>
            <a:ext cx="1485913" cy="471297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buNone/>
            </a:pPr>
            <a:endParaRPr lang="en-GB">
              <a:latin typeface="Frutiger LT Com 55 Roman" pitchFamily="34" charset="0"/>
            </a:endParaRPr>
          </a:p>
        </p:txBody>
      </p:sp>
      <p:sp>
        <p:nvSpPr>
          <p:cNvPr id="49" name="Oval 48"/>
          <p:cNvSpPr/>
          <p:nvPr/>
        </p:nvSpPr>
        <p:spPr bwMode="auto">
          <a:xfrm rot="19460019">
            <a:off x="4660692" y="3501887"/>
            <a:ext cx="1485913" cy="608121"/>
          </a:xfrm>
          <a:prstGeom prst="ellipse">
            <a:avLst/>
          </a:prstGeom>
          <a:noFill/>
          <a:ln w="9525" cap="flat" cmpd="sng" algn="ctr">
            <a:solidFill>
              <a:schemeClr val="bg2">
                <a:lumMod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40000"/>
              </a:spcAft>
              <a:buFont typeface="Wingdings" pitchFamily="2" charset="2"/>
              <a:buNone/>
            </a:pPr>
            <a:endParaRPr lang="en-GB">
              <a:latin typeface="Frutiger LT Com 55 Roman" pitchFamily="34" charset="0"/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1593251" y="5403819"/>
            <a:ext cx="3470330" cy="520454"/>
          </a:xfrm>
          <a:prstGeom prst="round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 smtClean="0">
                <a:solidFill>
                  <a:srgbClr val="C00000"/>
                </a:solidFill>
              </a:rPr>
              <a:t>Provide flexible mechanisms for a frequent (ex)change of Master/Secondary nodes</a:t>
            </a:r>
            <a:endParaRPr lang="en-GB" sz="1200" dirty="0">
              <a:solidFill>
                <a:srgbClr val="C00000"/>
              </a:solidFill>
            </a:endParaRPr>
          </a:p>
        </p:txBody>
      </p:sp>
      <p:sp>
        <p:nvSpPr>
          <p:cNvPr id="101" name="Oval 100"/>
          <p:cNvSpPr/>
          <p:nvPr/>
        </p:nvSpPr>
        <p:spPr>
          <a:xfrm>
            <a:off x="7038201" y="3743525"/>
            <a:ext cx="2366444" cy="1356039"/>
          </a:xfrm>
          <a:prstGeom prst="ellipse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pic>
        <p:nvPicPr>
          <p:cNvPr id="102" name="Picture 182">
            <a:extLst>
              <a:ext uri="{FF2B5EF4-FFF2-40B4-BE49-F238E27FC236}">
                <a16:creationId xmlns:a16="http://schemas.microsoft.com/office/drawing/2014/main" id="{13F0D6EC-0E42-6945-A5F3-0FB862E1F0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0743" y="4719840"/>
            <a:ext cx="547873" cy="196362"/>
          </a:xfrm>
          <a:prstGeom prst="rect">
            <a:avLst/>
          </a:prstGeom>
        </p:spPr>
      </p:pic>
      <p:pic>
        <p:nvPicPr>
          <p:cNvPr id="103" name="Picture 88">
            <a:extLst>
              <a:ext uri="{FF2B5EF4-FFF2-40B4-BE49-F238E27FC236}">
                <a16:creationId xmlns:a16="http://schemas.microsoft.com/office/drawing/2014/main" id="{F0D9DC61-CAB2-0545-8C1B-FFBB52FF54F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1677" y="4628743"/>
            <a:ext cx="547873" cy="196362"/>
          </a:xfrm>
          <a:prstGeom prst="rect">
            <a:avLst/>
          </a:prstGeom>
        </p:spPr>
      </p:pic>
      <p:sp>
        <p:nvSpPr>
          <p:cNvPr id="104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6993305" y="4322987"/>
            <a:ext cx="9044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sz="800"/>
            </a:lvl1pPr>
          </a:lstStyle>
          <a:p>
            <a:r>
              <a:rPr lang="en-US" dirty="0"/>
              <a:t>Fixed IAB node</a:t>
            </a:r>
            <a:endParaRPr lang="en-GB" dirty="0"/>
          </a:p>
        </p:txBody>
      </p:sp>
      <p:pic>
        <p:nvPicPr>
          <p:cNvPr id="106" name="Picture 105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3612" y="4052455"/>
            <a:ext cx="212483" cy="236448"/>
          </a:xfrm>
          <a:prstGeom prst="rect">
            <a:avLst/>
          </a:prstGeom>
        </p:spPr>
      </p:pic>
      <p:pic>
        <p:nvPicPr>
          <p:cNvPr id="107" name="Picture 106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1393" y="4062184"/>
            <a:ext cx="212483" cy="236448"/>
          </a:xfrm>
          <a:prstGeom prst="rect">
            <a:avLst/>
          </a:prstGeom>
        </p:spPr>
      </p:pic>
      <p:sp>
        <p:nvSpPr>
          <p:cNvPr id="108" name="Oval 107"/>
          <p:cNvSpPr/>
          <p:nvPr/>
        </p:nvSpPr>
        <p:spPr>
          <a:xfrm>
            <a:off x="9251748" y="3776937"/>
            <a:ext cx="2191399" cy="1356039"/>
          </a:xfrm>
          <a:prstGeom prst="ellipse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pic>
        <p:nvPicPr>
          <p:cNvPr id="109" name="Picture 108" descr="WLAN Access Point symbol vector clip art | Free SV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064" y="4041625"/>
            <a:ext cx="212483" cy="236448"/>
          </a:xfrm>
          <a:prstGeom prst="rect">
            <a:avLst/>
          </a:prstGeom>
        </p:spPr>
      </p:pic>
      <p:sp>
        <p:nvSpPr>
          <p:cNvPr id="144" name="Arc 143"/>
          <p:cNvSpPr/>
          <p:nvPr/>
        </p:nvSpPr>
        <p:spPr>
          <a:xfrm>
            <a:off x="7808935" y="4280089"/>
            <a:ext cx="965820" cy="301240"/>
          </a:xfrm>
          <a:prstGeom prst="arc">
            <a:avLst>
              <a:gd name="adj1" fmla="val 11445506"/>
              <a:gd name="adj2" fmla="val 20910040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45" name="TextBox 144"/>
          <p:cNvSpPr txBox="1"/>
          <p:nvPr/>
        </p:nvSpPr>
        <p:spPr>
          <a:xfrm>
            <a:off x="7910045" y="4287086"/>
            <a:ext cx="67839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 err="1"/>
              <a:t>m</a:t>
            </a:r>
            <a:r>
              <a:rPr lang="en-GB" sz="900" dirty="0" err="1" smtClean="0"/>
              <a:t>IAB</a:t>
            </a:r>
            <a:r>
              <a:rPr lang="en-GB" sz="900" dirty="0" smtClean="0"/>
              <a:t> HO</a:t>
            </a:r>
            <a:endParaRPr lang="en-GB" sz="900" dirty="0"/>
          </a:p>
        </p:txBody>
      </p:sp>
      <p:sp>
        <p:nvSpPr>
          <p:cNvPr id="147" name="Arc 146"/>
          <p:cNvSpPr/>
          <p:nvPr/>
        </p:nvSpPr>
        <p:spPr>
          <a:xfrm>
            <a:off x="9399575" y="4276212"/>
            <a:ext cx="927008" cy="301240"/>
          </a:xfrm>
          <a:prstGeom prst="arc">
            <a:avLst>
              <a:gd name="adj1" fmla="val 11388896"/>
              <a:gd name="adj2" fmla="val 20909005"/>
            </a:avLst>
          </a:prstGeom>
          <a:ln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48" name="TextBox 147"/>
          <p:cNvSpPr txBox="1"/>
          <p:nvPr/>
        </p:nvSpPr>
        <p:spPr>
          <a:xfrm>
            <a:off x="8702736" y="5051042"/>
            <a:ext cx="58221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de-DE"/>
            </a:defPPr>
            <a:lvl1pPr>
              <a:defRPr sz="900"/>
            </a:lvl1pPr>
          </a:lstStyle>
          <a:p>
            <a:r>
              <a:rPr lang="en-GB" dirty="0"/>
              <a:t>UEs HO</a:t>
            </a:r>
          </a:p>
        </p:txBody>
      </p:sp>
      <p:sp>
        <p:nvSpPr>
          <p:cNvPr id="149" name="Arc 148"/>
          <p:cNvSpPr/>
          <p:nvPr/>
        </p:nvSpPr>
        <p:spPr>
          <a:xfrm>
            <a:off x="8698033" y="4784917"/>
            <a:ext cx="1033365" cy="301240"/>
          </a:xfrm>
          <a:prstGeom prst="arc">
            <a:avLst>
              <a:gd name="adj1" fmla="val 11653987"/>
              <a:gd name="adj2" fmla="val 20922815"/>
            </a:avLst>
          </a:prstGeom>
          <a:ln>
            <a:solidFill>
              <a:srgbClr val="66006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pic>
        <p:nvPicPr>
          <p:cNvPr id="151" name="Picture 150" descr="Network Wireless Router · Free vector graphic on Pixabay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423" y="4610240"/>
            <a:ext cx="108388" cy="109600"/>
          </a:xfrm>
          <a:prstGeom prst="rect">
            <a:avLst/>
          </a:prstGeom>
        </p:spPr>
      </p:pic>
      <p:pic>
        <p:nvPicPr>
          <p:cNvPr id="152" name="Picture 151" descr="Network Wireless Router · Free vector graphic on Pixabay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094" y="4526529"/>
            <a:ext cx="108388" cy="109600"/>
          </a:xfrm>
          <a:prstGeom prst="rect">
            <a:avLst/>
          </a:prstGeom>
        </p:spPr>
      </p:pic>
      <p:pic>
        <p:nvPicPr>
          <p:cNvPr id="155" name="Picture 2" descr="http://www.clker.com/cliparts/n/Q/J/d/q/f/cell-tower-letter-t-m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2" r="25921"/>
          <a:stretch/>
        </p:blipFill>
        <p:spPr bwMode="auto">
          <a:xfrm>
            <a:off x="8101229" y="3363393"/>
            <a:ext cx="304805" cy="63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2" descr="http://www.clker.com/cliparts/n/Q/J/d/q/f/cell-tower-letter-t-md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02" r="25921"/>
          <a:stretch/>
        </p:blipFill>
        <p:spPr bwMode="auto">
          <a:xfrm>
            <a:off x="10255067" y="3359809"/>
            <a:ext cx="304805" cy="6353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58" name="Straight Arrow Connector 157"/>
          <p:cNvCxnSpPr/>
          <p:nvPr/>
        </p:nvCxnSpPr>
        <p:spPr>
          <a:xfrm>
            <a:off x="7690959" y="4327829"/>
            <a:ext cx="443378" cy="288185"/>
          </a:xfrm>
          <a:prstGeom prst="straightConnector1">
            <a:avLst/>
          </a:prstGeom>
          <a:ln w="38100">
            <a:solidFill>
              <a:srgbClr val="00206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Arrow Connector 158"/>
          <p:cNvCxnSpPr/>
          <p:nvPr/>
        </p:nvCxnSpPr>
        <p:spPr>
          <a:xfrm flipH="1">
            <a:off x="8393579" y="4324258"/>
            <a:ext cx="769223" cy="291757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Arrow Connector 159"/>
          <p:cNvCxnSpPr/>
          <p:nvPr/>
        </p:nvCxnSpPr>
        <p:spPr>
          <a:xfrm>
            <a:off x="9328463" y="4360731"/>
            <a:ext cx="402935" cy="165797"/>
          </a:xfrm>
          <a:prstGeom prst="straightConnector1">
            <a:avLst/>
          </a:prstGeom>
          <a:ln w="38100">
            <a:solidFill>
              <a:srgbClr val="F7954B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Straight Arrow Connector 160"/>
          <p:cNvCxnSpPr/>
          <p:nvPr/>
        </p:nvCxnSpPr>
        <p:spPr>
          <a:xfrm flipH="1">
            <a:off x="9979011" y="4324258"/>
            <a:ext cx="590891" cy="225971"/>
          </a:xfrm>
          <a:prstGeom prst="straightConnector1">
            <a:avLst/>
          </a:prstGeom>
          <a:ln w="38100">
            <a:solidFill>
              <a:schemeClr val="tx2">
                <a:lumMod val="50000"/>
              </a:schemeClr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Arc 163"/>
          <p:cNvSpPr/>
          <p:nvPr/>
        </p:nvSpPr>
        <p:spPr>
          <a:xfrm>
            <a:off x="8725731" y="4846918"/>
            <a:ext cx="1033365" cy="301240"/>
          </a:xfrm>
          <a:prstGeom prst="arc">
            <a:avLst>
              <a:gd name="adj1" fmla="val 11653987"/>
              <a:gd name="adj2" fmla="val 20922815"/>
            </a:avLst>
          </a:prstGeom>
          <a:ln>
            <a:solidFill>
              <a:srgbClr val="66006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65" name="Arc 164"/>
          <p:cNvSpPr/>
          <p:nvPr/>
        </p:nvSpPr>
        <p:spPr>
          <a:xfrm>
            <a:off x="8725731" y="4905128"/>
            <a:ext cx="1033365" cy="301240"/>
          </a:xfrm>
          <a:prstGeom prst="arc">
            <a:avLst>
              <a:gd name="adj1" fmla="val 11653987"/>
              <a:gd name="adj2" fmla="val 20922815"/>
            </a:avLst>
          </a:prstGeom>
          <a:ln>
            <a:solidFill>
              <a:srgbClr val="660066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71" name="Rounded Rectangle 170"/>
          <p:cNvSpPr/>
          <p:nvPr/>
        </p:nvSpPr>
        <p:spPr>
          <a:xfrm>
            <a:off x="9651093" y="5408985"/>
            <a:ext cx="1744740" cy="508702"/>
          </a:xfrm>
          <a:prstGeom prst="roundRect">
            <a:avLst/>
          </a:prstGeom>
          <a:noFill/>
          <a:ln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 dirty="0">
                <a:solidFill>
                  <a:srgbClr val="C00000"/>
                </a:solidFill>
              </a:rPr>
              <a:t>Address signalling overhead &amp; latency</a:t>
            </a:r>
          </a:p>
        </p:txBody>
      </p:sp>
      <p:cxnSp>
        <p:nvCxnSpPr>
          <p:cNvPr id="172" name="Straight Connector 171"/>
          <p:cNvCxnSpPr/>
          <p:nvPr/>
        </p:nvCxnSpPr>
        <p:spPr>
          <a:xfrm>
            <a:off x="9251748" y="5045809"/>
            <a:ext cx="175892" cy="604681"/>
          </a:xfrm>
          <a:prstGeom prst="lin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3" name="Straight Connector 172"/>
          <p:cNvCxnSpPr/>
          <p:nvPr/>
        </p:nvCxnSpPr>
        <p:spPr>
          <a:xfrm>
            <a:off x="9404645" y="5650490"/>
            <a:ext cx="201469" cy="0"/>
          </a:xfrm>
          <a:prstGeom prst="line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74" name="Oval 173"/>
          <p:cNvSpPr/>
          <p:nvPr/>
        </p:nvSpPr>
        <p:spPr>
          <a:xfrm>
            <a:off x="9100083" y="4719840"/>
            <a:ext cx="239894" cy="325969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  <p:sp>
        <p:nvSpPr>
          <p:cNvPr id="187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3893906" y="4011528"/>
            <a:ext cx="7954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IAB Donor 2 </a:t>
            </a:r>
            <a:endParaRPr lang="en-GB" sz="800" dirty="0"/>
          </a:p>
        </p:txBody>
      </p:sp>
      <p:sp>
        <p:nvSpPr>
          <p:cNvPr id="188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5824925" y="4021266"/>
            <a:ext cx="7954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IAB Donor 3 </a:t>
            </a:r>
            <a:endParaRPr lang="en-GB" sz="800" dirty="0"/>
          </a:p>
        </p:txBody>
      </p:sp>
      <p:sp>
        <p:nvSpPr>
          <p:cNvPr id="189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7844376" y="4011528"/>
            <a:ext cx="7954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IAB Donor 1 </a:t>
            </a:r>
            <a:endParaRPr lang="en-GB" sz="800" dirty="0"/>
          </a:p>
        </p:txBody>
      </p:sp>
      <p:sp>
        <p:nvSpPr>
          <p:cNvPr id="190" name="TextBox 114">
            <a:extLst>
              <a:ext uri="{FF2B5EF4-FFF2-40B4-BE49-F238E27FC236}">
                <a16:creationId xmlns:a16="http://schemas.microsoft.com/office/drawing/2014/main" id="{491D25CD-3AB5-9B4B-BEEF-A2C7090E1127}"/>
              </a:ext>
            </a:extLst>
          </p:cNvPr>
          <p:cNvSpPr txBox="1"/>
          <p:nvPr/>
        </p:nvSpPr>
        <p:spPr>
          <a:xfrm>
            <a:off x="9759096" y="3993895"/>
            <a:ext cx="7954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 smtClean="0"/>
              <a:t>IAB Donor 2 </a:t>
            </a:r>
            <a:endParaRPr lang="en-GB" sz="800" dirty="0"/>
          </a:p>
        </p:txBody>
      </p:sp>
      <p:sp>
        <p:nvSpPr>
          <p:cNvPr id="6" name="TextBox 5"/>
          <p:cNvSpPr txBox="1"/>
          <p:nvPr/>
        </p:nvSpPr>
        <p:spPr>
          <a:xfrm>
            <a:off x="1413899" y="3874489"/>
            <a:ext cx="29367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 smtClean="0"/>
              <a:t>SN</a:t>
            </a:r>
            <a:endParaRPr lang="en-GB" sz="700" dirty="0"/>
          </a:p>
        </p:txBody>
      </p:sp>
      <p:sp>
        <p:nvSpPr>
          <p:cNvPr id="83" name="TextBox 82"/>
          <p:cNvSpPr txBox="1"/>
          <p:nvPr/>
        </p:nvSpPr>
        <p:spPr>
          <a:xfrm>
            <a:off x="2530839" y="3998780"/>
            <a:ext cx="3337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M</a:t>
            </a:r>
            <a:r>
              <a:rPr lang="en-GB" sz="700" dirty="0" smtClean="0"/>
              <a:t>N</a:t>
            </a:r>
            <a:endParaRPr lang="en-GB" sz="700" dirty="0"/>
          </a:p>
        </p:txBody>
      </p:sp>
      <p:sp>
        <p:nvSpPr>
          <p:cNvPr id="84" name="TextBox 83"/>
          <p:cNvSpPr txBox="1"/>
          <p:nvPr/>
        </p:nvSpPr>
        <p:spPr>
          <a:xfrm>
            <a:off x="3083261" y="4084790"/>
            <a:ext cx="3337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M</a:t>
            </a:r>
            <a:r>
              <a:rPr lang="en-GB" sz="700" dirty="0" smtClean="0"/>
              <a:t>N</a:t>
            </a:r>
            <a:endParaRPr lang="en-GB" sz="700" dirty="0"/>
          </a:p>
        </p:txBody>
      </p:sp>
      <p:sp>
        <p:nvSpPr>
          <p:cNvPr id="85" name="TextBox 84"/>
          <p:cNvSpPr txBox="1"/>
          <p:nvPr/>
        </p:nvSpPr>
        <p:spPr>
          <a:xfrm>
            <a:off x="3741748" y="4180061"/>
            <a:ext cx="293670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 smtClean="0"/>
              <a:t>SN</a:t>
            </a:r>
            <a:endParaRPr lang="en-GB" sz="700" dirty="0"/>
          </a:p>
        </p:txBody>
      </p:sp>
      <p:sp>
        <p:nvSpPr>
          <p:cNvPr id="86" name="TextBox 85"/>
          <p:cNvSpPr txBox="1"/>
          <p:nvPr/>
        </p:nvSpPr>
        <p:spPr>
          <a:xfrm>
            <a:off x="4511530" y="4074544"/>
            <a:ext cx="3337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M</a:t>
            </a:r>
            <a:r>
              <a:rPr lang="en-GB" sz="700" dirty="0" smtClean="0"/>
              <a:t>N</a:t>
            </a:r>
            <a:endParaRPr lang="en-GB" sz="700" dirty="0"/>
          </a:p>
        </p:txBody>
      </p:sp>
      <p:sp>
        <p:nvSpPr>
          <p:cNvPr id="87" name="TextBox 86"/>
          <p:cNvSpPr txBox="1"/>
          <p:nvPr/>
        </p:nvSpPr>
        <p:spPr>
          <a:xfrm>
            <a:off x="4862211" y="3770629"/>
            <a:ext cx="3337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M</a:t>
            </a:r>
            <a:r>
              <a:rPr lang="en-GB" sz="700" dirty="0" smtClean="0"/>
              <a:t>N</a:t>
            </a:r>
            <a:endParaRPr lang="en-GB" sz="700" dirty="0"/>
          </a:p>
        </p:txBody>
      </p:sp>
      <p:sp>
        <p:nvSpPr>
          <p:cNvPr id="88" name="Arc 87"/>
          <p:cNvSpPr/>
          <p:nvPr/>
        </p:nvSpPr>
        <p:spPr>
          <a:xfrm rot="10800000">
            <a:off x="8704219" y="4333072"/>
            <a:ext cx="927008" cy="301240"/>
          </a:xfrm>
          <a:prstGeom prst="arc">
            <a:avLst>
              <a:gd name="adj1" fmla="val 11388896"/>
              <a:gd name="adj2" fmla="val 20909005"/>
            </a:avLst>
          </a:prstGeom>
          <a:ln>
            <a:solidFill>
              <a:schemeClr val="tx1"/>
            </a:solidFill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sz="1400"/>
          </a:p>
        </p:txBody>
      </p:sp>
    </p:spTree>
    <p:extLst>
      <p:ext uri="{BB962C8B-B14F-4D97-AF65-F5344CB8AC3E}">
        <p14:creationId xmlns:p14="http://schemas.microsoft.com/office/powerpoint/2010/main" val="162519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Proposed objectives </a:t>
            </a:r>
            <a:r>
              <a:rPr lang="en-US" dirty="0"/>
              <a:t>for </a:t>
            </a:r>
            <a:r>
              <a:rPr lang="en-US" dirty="0" smtClean="0"/>
              <a:t>Rel-18 (2/2)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356" y="1508788"/>
            <a:ext cx="10921040" cy="4512603"/>
          </a:xfrm>
        </p:spPr>
        <p:txBody>
          <a:bodyPr/>
          <a:lstStyle/>
          <a:p>
            <a:pPr>
              <a:spcAft>
                <a:spcPts val="300"/>
              </a:spcAft>
            </a:pPr>
            <a:r>
              <a:rPr lang="en-US" dirty="0" smtClean="0"/>
              <a:t>Enable variety </a:t>
            </a:r>
            <a:r>
              <a:rPr lang="en-US" dirty="0"/>
              <a:t>of implementation options for shared infrastructure</a:t>
            </a:r>
          </a:p>
          <a:p>
            <a:pPr lvl="1">
              <a:spcAft>
                <a:spcPts val="300"/>
              </a:spcAft>
            </a:pPr>
            <a:r>
              <a:rPr lang="en-US" dirty="0" smtClean="0"/>
              <a:t>Enhancements to enable NR-U </a:t>
            </a:r>
            <a:r>
              <a:rPr lang="en-US" dirty="0"/>
              <a:t>on the access (DU) with single/multiple backhaul connections (MT) </a:t>
            </a:r>
            <a:endParaRPr lang="en-US" dirty="0" smtClean="0"/>
          </a:p>
          <a:p>
            <a:pPr lvl="1">
              <a:spcAft>
                <a:spcPts val="300"/>
              </a:spcAft>
            </a:pPr>
            <a:r>
              <a:rPr lang="en-US" dirty="0" smtClean="0"/>
              <a:t>Study mechanisms for connectivity/service continuity when moving from a shared to a non-shared network</a:t>
            </a:r>
          </a:p>
          <a:p>
            <a:pPr lvl="1">
              <a:spcAft>
                <a:spcPts val="300"/>
              </a:spcAft>
            </a:pPr>
            <a:endParaRPr lang="en-US" dirty="0"/>
          </a:p>
          <a:p>
            <a:pPr lvl="1">
              <a:spcAft>
                <a:spcPts val="300"/>
              </a:spcAft>
            </a:pPr>
            <a:endParaRPr lang="en-US" dirty="0"/>
          </a:p>
          <a:p>
            <a:pPr lvl="1">
              <a:spcAft>
                <a:spcPts val="300"/>
              </a:spcAft>
            </a:pPr>
            <a:endParaRPr lang="en-US" dirty="0" smtClean="0"/>
          </a:p>
          <a:p>
            <a:pPr lvl="1">
              <a:spcAft>
                <a:spcPts val="300"/>
              </a:spcAft>
            </a:pPr>
            <a:endParaRPr lang="en-US" dirty="0"/>
          </a:p>
          <a:p>
            <a:pPr lvl="1">
              <a:spcAft>
                <a:spcPts val="300"/>
              </a:spcAft>
            </a:pPr>
            <a:endParaRPr lang="en-US" dirty="0" smtClean="0"/>
          </a:p>
          <a:p>
            <a:pPr marL="360363" lvl="1" indent="0">
              <a:spcAft>
                <a:spcPts val="300"/>
              </a:spcAft>
              <a:buNone/>
            </a:pPr>
            <a:endParaRPr lang="en-US" dirty="0"/>
          </a:p>
          <a:p>
            <a:pPr marL="360363" lvl="1" indent="0">
              <a:spcAft>
                <a:spcPts val="300"/>
              </a:spcAft>
              <a:buNone/>
            </a:pPr>
            <a:endParaRPr lang="en-US" dirty="0"/>
          </a:p>
          <a:p>
            <a:pPr>
              <a:spcAft>
                <a:spcPts val="300"/>
              </a:spcAft>
            </a:pPr>
            <a:r>
              <a:rPr lang="en-US" dirty="0" smtClean="0"/>
              <a:t>Addressing </a:t>
            </a:r>
            <a:r>
              <a:rPr lang="en-US" dirty="0"/>
              <a:t>a more complex interference environment due to dynamic network topology</a:t>
            </a:r>
          </a:p>
          <a:p>
            <a:pPr lvl="1">
              <a:spcAft>
                <a:spcPts val="300"/>
              </a:spcAft>
            </a:pPr>
            <a:r>
              <a:rPr lang="en-US" dirty="0" smtClean="0"/>
              <a:t>Specify </a:t>
            </a:r>
            <a:r>
              <a:rPr lang="en-US" dirty="0"/>
              <a:t>further enhancements to </a:t>
            </a:r>
            <a:r>
              <a:rPr lang="en-US" dirty="0" smtClean="0"/>
              <a:t>radio </a:t>
            </a:r>
            <a:r>
              <a:rPr lang="en-US" dirty="0"/>
              <a:t>resource coordination &amp; CLI framework</a:t>
            </a:r>
          </a:p>
          <a:p>
            <a:pPr algn="just"/>
            <a:endParaRPr lang="en-US" dirty="0"/>
          </a:p>
          <a:p>
            <a:pPr algn="just"/>
            <a:endParaRPr lang="en-US" dirty="0"/>
          </a:p>
          <a:p>
            <a:pPr lvl="1" algn="just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38355" y="334963"/>
            <a:ext cx="11153595" cy="501749"/>
          </a:xfrm>
        </p:spPr>
        <p:txBody>
          <a:bodyPr/>
          <a:lstStyle/>
          <a:p>
            <a:r>
              <a:rPr lang="en-US" dirty="0" err="1" smtClean="0"/>
              <a:t>mIAB</a:t>
            </a:r>
            <a:r>
              <a:rPr lang="en-US" dirty="0" smtClean="0"/>
              <a:t> Scope: Shared infrastructure &amp; </a:t>
            </a:r>
            <a:r>
              <a:rPr lang="en-US" dirty="0"/>
              <a:t>in-vehicle </a:t>
            </a:r>
            <a:r>
              <a:rPr lang="en-US" dirty="0" smtClean="0"/>
              <a:t>NR-U; Minimising interference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grpSp>
        <p:nvGrpSpPr>
          <p:cNvPr id="32" name="Group 31"/>
          <p:cNvGrpSpPr/>
          <p:nvPr/>
        </p:nvGrpSpPr>
        <p:grpSpPr>
          <a:xfrm>
            <a:off x="3480914" y="3073185"/>
            <a:ext cx="4383601" cy="1817070"/>
            <a:chOff x="2893499" y="2718672"/>
            <a:chExt cx="4383601" cy="1839432"/>
          </a:xfrm>
        </p:grpSpPr>
        <p:sp>
          <p:nvSpPr>
            <p:cNvPr id="6" name="Rectangle 5"/>
            <p:cNvSpPr/>
            <p:nvPr/>
          </p:nvSpPr>
          <p:spPr>
            <a:xfrm>
              <a:off x="3186406" y="3790462"/>
              <a:ext cx="999599" cy="762843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" dirty="0" smtClean="0"/>
            </a:p>
            <a:p>
              <a:pPr algn="ctr"/>
              <a:endParaRPr lang="en-GB" sz="800" dirty="0"/>
            </a:p>
            <a:p>
              <a:pPr algn="ctr"/>
              <a:endParaRPr lang="en-GB" sz="800" dirty="0" smtClean="0"/>
            </a:p>
            <a:p>
              <a:pPr algn="ctr"/>
              <a:endParaRPr lang="en-GB" sz="800" dirty="0"/>
            </a:p>
            <a:p>
              <a:pPr algn="ctr"/>
              <a:endParaRPr lang="en-GB" sz="8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en-GB" sz="800" dirty="0" smtClean="0">
                  <a:solidFill>
                    <a:schemeClr val="tx1"/>
                  </a:solidFill>
                </a:rPr>
                <a:t>Shared IAB node</a:t>
              </a:r>
              <a:endParaRPr lang="en-GB" sz="800" dirty="0">
                <a:solidFill>
                  <a:schemeClr val="tx1"/>
                </a:solidFill>
              </a:endParaRPr>
            </a:p>
          </p:txBody>
        </p:sp>
        <p:sp>
          <p:nvSpPr>
            <p:cNvPr id="8" name="Rectangle 7"/>
            <p:cNvSpPr/>
            <p:nvPr/>
          </p:nvSpPr>
          <p:spPr>
            <a:xfrm>
              <a:off x="3263101" y="4113491"/>
              <a:ext cx="815787" cy="221409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 smtClean="0">
                  <a:solidFill>
                    <a:schemeClr val="tx1"/>
                  </a:solidFill>
                </a:rPr>
                <a:t>DU (e.g. NR-U)</a:t>
              </a:r>
              <a:endParaRPr lang="en-GB" sz="800" dirty="0">
                <a:solidFill>
                  <a:schemeClr val="tx1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712248" y="3888587"/>
              <a:ext cx="366641" cy="2166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M</a:t>
              </a:r>
              <a:r>
                <a:rPr lang="en-GB" sz="800" dirty="0" smtClean="0">
                  <a:solidFill>
                    <a:schemeClr val="tx1"/>
                  </a:solidFill>
                </a:rPr>
                <a:t>T</a:t>
              </a:r>
              <a:endParaRPr lang="en-GB" sz="800" dirty="0">
                <a:solidFill>
                  <a:schemeClr val="tx1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4789921" y="2741034"/>
              <a:ext cx="836905" cy="289574"/>
            </a:xfrm>
            <a:prstGeom prst="rect">
              <a:avLst/>
            </a:prstGeom>
            <a:solidFill>
              <a:srgbClr val="779EC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 smtClean="0"/>
                <a:t>Shared IAB Donor</a:t>
              </a:r>
              <a:endParaRPr lang="en-GB" sz="800" dirty="0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734156" y="2718672"/>
              <a:ext cx="542944" cy="334297"/>
            </a:xfrm>
            <a:prstGeom prst="rect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 smtClean="0"/>
                <a:t>CN</a:t>
              </a:r>
              <a:br>
                <a:rPr lang="en-GB" sz="600" dirty="0" smtClean="0"/>
              </a:br>
              <a:r>
                <a:rPr lang="en-GB" sz="600" dirty="0" smtClean="0"/>
                <a:t>(PLMN1)</a:t>
              </a:r>
              <a:endParaRPr lang="en-GB" sz="600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738651" y="3343514"/>
              <a:ext cx="538449" cy="334297"/>
            </a:xfrm>
            <a:prstGeom prst="rect">
              <a:avLst/>
            </a:prstGeom>
            <a:solidFill>
              <a:schemeClr val="accent2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 smtClean="0"/>
                <a:t>CN (PLMN2)</a:t>
              </a:r>
              <a:endParaRPr lang="en-GB" sz="600" dirty="0"/>
            </a:p>
          </p:txBody>
        </p:sp>
        <p:cxnSp>
          <p:nvCxnSpPr>
            <p:cNvPr id="13" name="Straight Connector 12"/>
            <p:cNvCxnSpPr>
              <a:stCxn id="17" idx="0"/>
              <a:endCxn id="10" idx="2"/>
            </p:cNvCxnSpPr>
            <p:nvPr/>
          </p:nvCxnSpPr>
          <p:spPr>
            <a:xfrm flipH="1" flipV="1">
              <a:off x="5208374" y="3030608"/>
              <a:ext cx="1224" cy="7646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stCxn id="10" idx="3"/>
              <a:endCxn id="11" idx="1"/>
            </p:cNvCxnSpPr>
            <p:nvPr/>
          </p:nvCxnSpPr>
          <p:spPr>
            <a:xfrm>
              <a:off x="5626826" y="2885821"/>
              <a:ext cx="1107330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10" idx="3"/>
              <a:endCxn id="12" idx="1"/>
            </p:cNvCxnSpPr>
            <p:nvPr/>
          </p:nvCxnSpPr>
          <p:spPr>
            <a:xfrm>
              <a:off x="5626826" y="2885821"/>
              <a:ext cx="1111825" cy="624842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Rectangle 15"/>
            <p:cNvSpPr/>
            <p:nvPr/>
          </p:nvSpPr>
          <p:spPr>
            <a:xfrm>
              <a:off x="2893499" y="2741034"/>
              <a:ext cx="524666" cy="355875"/>
            </a:xfrm>
            <a:prstGeom prst="rect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/>
                <a:t>IAB </a:t>
              </a:r>
              <a:r>
                <a:rPr lang="en-GB" sz="600" dirty="0" smtClean="0"/>
                <a:t>Donor (PLMN1)</a:t>
              </a:r>
              <a:endParaRPr lang="en-GB" sz="600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4713721" y="3795261"/>
              <a:ext cx="991754" cy="762843"/>
            </a:xfrm>
            <a:prstGeom prst="rect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800" dirty="0" smtClean="0"/>
            </a:p>
            <a:p>
              <a:pPr algn="ctr"/>
              <a:endParaRPr lang="en-GB" sz="800" dirty="0"/>
            </a:p>
            <a:p>
              <a:pPr algn="ctr"/>
              <a:endParaRPr lang="en-GB" sz="800" dirty="0" smtClean="0"/>
            </a:p>
            <a:p>
              <a:pPr algn="ctr"/>
              <a:endParaRPr lang="en-GB" sz="800" dirty="0"/>
            </a:p>
            <a:p>
              <a:pPr algn="ctr"/>
              <a:endParaRPr lang="en-GB" sz="800" dirty="0" smtClean="0">
                <a:solidFill>
                  <a:schemeClr val="tx1"/>
                </a:solidFill>
              </a:endParaRPr>
            </a:p>
            <a:p>
              <a:pPr algn="ctr"/>
              <a:r>
                <a:rPr lang="en-GB" sz="800" dirty="0" smtClean="0">
                  <a:solidFill>
                    <a:schemeClr val="tx1"/>
                  </a:solidFill>
                </a:rPr>
                <a:t>Shared IAB node</a:t>
              </a:r>
              <a:endParaRPr lang="en-GB" sz="800" dirty="0">
                <a:solidFill>
                  <a:schemeClr val="tx1"/>
                </a:solidFill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857091" y="3901681"/>
              <a:ext cx="687989" cy="2166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M</a:t>
              </a:r>
              <a:r>
                <a:rPr lang="en-GB" sz="800" dirty="0" smtClean="0">
                  <a:solidFill>
                    <a:schemeClr val="tx1"/>
                  </a:solidFill>
                </a:rPr>
                <a:t>T</a:t>
              </a:r>
              <a:endParaRPr lang="en-GB" sz="800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857092" y="4118291"/>
              <a:ext cx="687988" cy="2166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 smtClean="0">
                  <a:solidFill>
                    <a:schemeClr val="tx1"/>
                  </a:solidFill>
                </a:rPr>
                <a:t>DU (e.g. NR-U)</a:t>
              </a:r>
              <a:endParaRPr lang="en-GB" sz="800" dirty="0">
                <a:solidFill>
                  <a:schemeClr val="tx1"/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3779845" y="2741034"/>
              <a:ext cx="487355" cy="355875"/>
            </a:xfrm>
            <a:prstGeom prst="rect">
              <a:avLst/>
            </a:prstGeom>
            <a:solidFill>
              <a:schemeClr val="accent2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600" dirty="0"/>
                <a:t>IAB </a:t>
              </a:r>
              <a:r>
                <a:rPr lang="en-GB" sz="600" dirty="0" smtClean="0"/>
                <a:t>Donor (PLMN2)</a:t>
              </a:r>
              <a:endParaRPr lang="en-GB" sz="600" dirty="0"/>
            </a:p>
          </p:txBody>
        </p:sp>
        <p:cxnSp>
          <p:nvCxnSpPr>
            <p:cNvPr id="21" name="Straight Connector 20"/>
            <p:cNvCxnSpPr>
              <a:stCxn id="6" idx="0"/>
              <a:endCxn id="16" idx="2"/>
            </p:cNvCxnSpPr>
            <p:nvPr/>
          </p:nvCxnSpPr>
          <p:spPr>
            <a:xfrm flipH="1" flipV="1">
              <a:off x="3155832" y="3096909"/>
              <a:ext cx="530374" cy="6935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stCxn id="6" idx="0"/>
              <a:endCxn id="20" idx="2"/>
            </p:cNvCxnSpPr>
            <p:nvPr/>
          </p:nvCxnSpPr>
          <p:spPr>
            <a:xfrm flipV="1">
              <a:off x="3686206" y="3096909"/>
              <a:ext cx="337317" cy="693553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3284487" y="3899269"/>
              <a:ext cx="366641" cy="216610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800" dirty="0">
                  <a:solidFill>
                    <a:schemeClr val="tx1"/>
                  </a:solidFill>
                </a:rPr>
                <a:t>M</a:t>
              </a:r>
              <a:r>
                <a:rPr lang="en-GB" sz="800" dirty="0" smtClean="0">
                  <a:solidFill>
                    <a:schemeClr val="tx1"/>
                  </a:solidFill>
                </a:rPr>
                <a:t>T</a:t>
              </a:r>
              <a:endParaRPr lang="en-GB" sz="8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0823832"/>
      </p:ext>
    </p:extLst>
  </p:cSld>
  <p:clrMapOvr>
    <a:masterClrMapping/>
  </p:clrMapOvr>
</p:sld>
</file>

<file path=ppt/theme/theme1.xml><?xml version="1.0" encoding="utf-8"?>
<a:theme xmlns:a="http://schemas.openxmlformats.org/drawingml/2006/main" name="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P10_110616_ppt_Master_Ins_de_4zu3">
  <a:themeElements>
    <a:clrScheme name="Fraunhofer Farbpalette">
      <a:dk1>
        <a:srgbClr val="000000"/>
      </a:dk1>
      <a:lt1>
        <a:srgbClr val="FFFFFF"/>
      </a:lt1>
      <a:dk2>
        <a:srgbClr val="179C7D"/>
      </a:dk2>
      <a:lt2>
        <a:srgbClr val="A8AFAF"/>
      </a:lt2>
      <a:accent1>
        <a:srgbClr val="EB6A0A"/>
      </a:accent1>
      <a:accent2>
        <a:srgbClr val="006E92"/>
      </a:accent2>
      <a:accent3>
        <a:srgbClr val="25BAE2"/>
      </a:accent3>
      <a:accent4>
        <a:srgbClr val="B1C800"/>
      </a:accent4>
      <a:accent5>
        <a:srgbClr val="FEEFD6"/>
      </a:accent5>
      <a:accent6>
        <a:srgbClr val="E1E3E3"/>
      </a:accent6>
      <a:hlink>
        <a:srgbClr val="25BAE2"/>
      </a:hlink>
      <a:folHlink>
        <a:srgbClr val="B1C800"/>
      </a:folHlink>
    </a:clrScheme>
    <a:fontScheme name="Bullets">
      <a:majorFont>
        <a:latin typeface="Frutiger LT Com 45 Light"/>
        <a:ea typeface=""/>
        <a:cs typeface=""/>
      </a:majorFont>
      <a:minorFont>
        <a:latin typeface="Frutiger LT Com 55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40000"/>
          </a:spcAft>
          <a:buClrTx/>
          <a:buSzTx/>
          <a:buFont typeface="Wingdings" pitchFamily="2" charset="2"/>
          <a:buNone/>
          <a:tabLst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Frutiger LT Com 55 Roman" pitchFamily="34" charset="0"/>
          </a:defRPr>
        </a:defPPr>
      </a:lstStyle>
    </a:lnDef>
  </a:objectDefaults>
  <a:extraClrSchemeLst>
    <a:extraClrScheme>
      <a:clrScheme name="Bullet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ullets 13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4">
        <a:dk1>
          <a:srgbClr val="000000"/>
        </a:dk1>
        <a:lt1>
          <a:srgbClr val="FFFFFF"/>
        </a:lt1>
        <a:dk2>
          <a:srgbClr val="000000"/>
        </a:dk2>
        <a:lt2>
          <a:srgbClr val="A8AFAF"/>
        </a:lt2>
        <a:accent1>
          <a:srgbClr val="009475"/>
        </a:accent1>
        <a:accent2>
          <a:srgbClr val="009475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8669"/>
        </a:accent6>
        <a:hlink>
          <a:srgbClr val="009475"/>
        </a:hlink>
        <a:folHlink>
          <a:srgbClr val="00947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5">
        <a:dk1>
          <a:srgbClr val="000000"/>
        </a:dk1>
        <a:lt1>
          <a:srgbClr val="FFFFFF"/>
        </a:lt1>
        <a:dk2>
          <a:srgbClr val="009475"/>
        </a:dk2>
        <a:lt2>
          <a:srgbClr val="A8AFAF"/>
        </a:lt2>
        <a:accent1>
          <a:srgbClr val="25BAE2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CD9EE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ullets 16">
        <a:dk1>
          <a:srgbClr val="000000"/>
        </a:dk1>
        <a:lt1>
          <a:srgbClr val="FFFFFF"/>
        </a:lt1>
        <a:dk2>
          <a:srgbClr val="009475"/>
        </a:dk2>
        <a:lt2>
          <a:srgbClr val="25BAE2"/>
        </a:lt2>
        <a:accent1>
          <a:srgbClr val="009475"/>
        </a:accent1>
        <a:accent2>
          <a:srgbClr val="006E92"/>
        </a:accent2>
        <a:accent3>
          <a:srgbClr val="FFFFFF"/>
        </a:accent3>
        <a:accent4>
          <a:srgbClr val="000000"/>
        </a:accent4>
        <a:accent5>
          <a:srgbClr val="AAC8BD"/>
        </a:accent5>
        <a:accent6>
          <a:srgbClr val="006384"/>
        </a:accent6>
        <a:hlink>
          <a:srgbClr val="4C636F"/>
        </a:hlink>
        <a:folHlink>
          <a:srgbClr val="9E1C2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E624D4BD603C494D8619E511287172B4" ma:contentTypeVersion="10" ma:contentTypeDescription="Ein neues Dokument erstellen." ma:contentTypeScope="" ma:versionID="a922b3cf7250923750feab0075387c22">
  <xsd:schema xmlns:xsd="http://www.w3.org/2001/XMLSchema" xmlns:xs="http://www.w3.org/2001/XMLSchema" xmlns:p="http://schemas.microsoft.com/office/2006/metadata/properties" xmlns:ns2="81f21dd9-5de3-44a3-9c4e-ab308fbc6c41" targetNamespace="http://schemas.microsoft.com/office/2006/metadata/properties" ma:root="true" ma:fieldsID="39ca93584b6cb59a43196dc73dfbb633" ns2:_="">
    <xsd:import namespace="81f21dd9-5de3-44a3-9c4e-ab308fbc6c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f21dd9-5de3-44a3-9c4e-ab308fbc6c4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0FB6722-A9DE-4EE1-99C1-B18D7100C6B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1B0BC42-2B65-4ED8-9272-2C9841268A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f21dd9-5de3-44a3-9c4e-ab308fbc6c4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D9F8235-BAA3-4E7E-9610-142952AA7CAC}">
  <ds:schemaRefs>
    <ds:schemaRef ds:uri="http://purl.org/dc/elements/1.1/"/>
    <ds:schemaRef ds:uri="http://schemas.microsoft.com/office/2006/metadata/properties"/>
    <ds:schemaRef ds:uri="81f21dd9-5de3-44a3-9c4e-ab308fbc6c41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</Words>
  <Application>Microsoft Office PowerPoint</Application>
  <PresentationFormat>Widescreen</PresentationFormat>
  <Paragraphs>86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Calibri</vt:lpstr>
      <vt:lpstr>Frutiger LT Com 45 Light</vt:lpstr>
      <vt:lpstr>Frutiger LT Com 55 Roman</vt:lpstr>
      <vt:lpstr>Times</vt:lpstr>
      <vt:lpstr>Wingdings</vt:lpstr>
      <vt:lpstr>P10_110616_ppt_Master_Ins_de_4zu3</vt:lpstr>
      <vt:lpstr>1_P10_110616_ppt_Master_Ins_de_4zu3</vt:lpstr>
      <vt:lpstr>Mobile IAB (mIAB) in Release18  </vt:lpstr>
      <vt:lpstr>mIAB – A new IAB Use Case Motivation</vt:lpstr>
      <vt:lpstr>mIAB Scope: Connectivity &amp; service continuity </vt:lpstr>
      <vt:lpstr>mIAB Scope: Shared infrastructure &amp; in-vehicle NR-U; Minimising interference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Fraunhofer View on rel-18 (DRAFT)</dc:title>
  <dc:creator/>
  <cp:lastModifiedBy/>
  <cp:revision>31</cp:revision>
  <dcterms:created xsi:type="dcterms:W3CDTF">2019-05-27T16:19:08Z</dcterms:created>
  <dcterms:modified xsi:type="dcterms:W3CDTF">2021-06-07T11:24:05Z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0x010100E624D4BD603C494D8619E511287172B4</vt:lpwstr>
  </property>
</Properties>
</file>