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9"/>
  </p:notesMasterIdLst>
  <p:sldIdLst>
    <p:sldId id="404" r:id="rId2"/>
    <p:sldId id="532" r:id="rId3"/>
    <p:sldId id="511" r:id="rId4"/>
    <p:sldId id="531" r:id="rId5"/>
    <p:sldId id="537" r:id="rId6"/>
    <p:sldId id="535" r:id="rId7"/>
    <p:sldId id="538" r:id="rId8"/>
  </p:sldIdLst>
  <p:sldSz cx="9906000" cy="6858000" type="A4"/>
  <p:notesSz cx="6807200" cy="9939338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B0F0"/>
    <a:srgbClr val="FF0000"/>
    <a:srgbClr val="CC0066"/>
    <a:srgbClr val="CC0000"/>
    <a:srgbClr val="FFCCFF"/>
    <a:srgbClr val="FFFF00"/>
    <a:srgbClr val="7F7F7F"/>
    <a:srgbClr val="00B050"/>
    <a:srgbClr val="F34F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91" autoAdjust="0"/>
    <p:restoredTop sz="94434" autoAdjust="0"/>
  </p:normalViewPr>
  <p:slideViewPr>
    <p:cSldViewPr>
      <p:cViewPr varScale="1">
        <p:scale>
          <a:sx n="83" d="100"/>
          <a:sy n="83" d="100"/>
        </p:scale>
        <p:origin x="276" y="51"/>
      </p:cViewPr>
      <p:guideLst>
        <p:guide orient="horz" pos="2840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2" d="100"/>
          <a:sy n="72" d="100"/>
        </p:scale>
        <p:origin x="2787" y="57"/>
      </p:cViewPr>
      <p:guideLst>
        <p:guide orient="horz" pos="3131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1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9" y="4721226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0" tIns="45715" rIns="91430" bIns="45715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350873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2131199" y="1699755"/>
            <a:ext cx="5643602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3200" b="1" baseline="0"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/>
              <a:t>제목</a:t>
            </a:r>
          </a:p>
        </p:txBody>
      </p:sp>
      <p:sp>
        <p:nvSpPr>
          <p:cNvPr id="15" name="내용 개체 틀 5"/>
          <p:cNvSpPr>
            <a:spLocks noGrp="1"/>
          </p:cNvSpPr>
          <p:nvPr>
            <p:ph sz="quarter" idx="12" hasCustomPrompt="1"/>
          </p:nvPr>
        </p:nvSpPr>
        <p:spPr>
          <a:xfrm>
            <a:off x="3702835" y="5929330"/>
            <a:ext cx="2500330" cy="357190"/>
          </a:xfrm>
          <a:prstGeom prst="rect">
            <a:avLst/>
          </a:prstGeom>
        </p:spPr>
        <p:txBody>
          <a:bodyPr anchor="ctr"/>
          <a:lstStyle>
            <a:lvl1pPr marL="268288" indent="-268288">
              <a:buFont typeface="+mj-lt"/>
              <a:buNone/>
              <a:defRPr sz="1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 lvl="0"/>
            <a:r>
              <a:rPr lang="ko-KR" altLang="en-US" dirty="0"/>
              <a:t>발표자</a:t>
            </a:r>
            <a:r>
              <a:rPr lang="en-US" altLang="ko-KR" dirty="0"/>
              <a:t>:</a:t>
            </a:r>
            <a:endParaRPr lang="ko-KR" altLang="en-US" dirty="0"/>
          </a:p>
        </p:txBody>
      </p:sp>
      <p:sp>
        <p:nvSpPr>
          <p:cNvPr id="16" name="내용 개체 틀 5"/>
          <p:cNvSpPr>
            <a:spLocks noGrp="1"/>
          </p:cNvSpPr>
          <p:nvPr>
            <p:ph sz="quarter" idx="13" hasCustomPrompt="1"/>
          </p:nvPr>
        </p:nvSpPr>
        <p:spPr>
          <a:xfrm>
            <a:off x="3585000" y="3284169"/>
            <a:ext cx="2736000" cy="1224951"/>
          </a:xfrm>
          <a:prstGeom prst="rect">
            <a:avLst/>
          </a:prstGeom>
          <a:ln>
            <a:noFill/>
          </a:ln>
        </p:spPr>
        <p:txBody>
          <a:bodyPr anchor="t">
            <a:spAutoFit/>
          </a:bodyPr>
          <a:lstStyle>
            <a:lvl1pPr marL="342900" indent="-342900">
              <a:buFont typeface="+mj-lt"/>
              <a:buAutoNum type="arabicPeriod"/>
              <a:defRPr sz="1600" b="1" baseline="0">
                <a:latin typeface="Calibri" pitchFamily="34" charset="0"/>
                <a:ea typeface="돋움" pitchFamily="50" charset="-127"/>
              </a:defRPr>
            </a:lvl1pPr>
          </a:lstStyle>
          <a:p>
            <a:pPr lvl="0"/>
            <a:r>
              <a:rPr lang="en-US" altLang="ko-KR" dirty="0"/>
              <a:t>A</a:t>
            </a:r>
          </a:p>
          <a:p>
            <a:pPr lvl="0"/>
            <a:r>
              <a:rPr lang="en-US" altLang="ko-KR" dirty="0"/>
              <a:t>B</a:t>
            </a:r>
          </a:p>
          <a:p>
            <a:pPr lvl="0"/>
            <a:r>
              <a:rPr lang="en-US" altLang="ko-KR" dirty="0"/>
              <a:t>C</a:t>
            </a:r>
          </a:p>
          <a:p>
            <a:pPr lvl="0"/>
            <a:endParaRPr lang="ko-KR" alt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8750752" y="6197998"/>
            <a:ext cx="1080121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>
              <a:ea typeface="돋움" pitchFamily="50" charset="-127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C00000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/>
              <a:t>맑은 고딕</a:t>
            </a:r>
            <a:r>
              <a:rPr lang="en-US" altLang="ko-KR" dirty="0"/>
              <a:t>(24)</a:t>
            </a:r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632520" y="942063"/>
            <a:ext cx="8640960" cy="543926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6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4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782120" y="6367318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42000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>
              <a:ea typeface="돋움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9"/>
          <p:cNvSpPr>
            <a:spLocks noGrp="1"/>
          </p:cNvSpPr>
          <p:nvPr>
            <p:ph sz="quarter" idx="16" hasCustomPrompt="1"/>
          </p:nvPr>
        </p:nvSpPr>
        <p:spPr>
          <a:xfrm>
            <a:off x="501204" y="1052736"/>
            <a:ext cx="447794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/>
              <a:t>xx</a:t>
            </a:r>
            <a:endParaRPr lang="ko-KR" altLang="en-US" dirty="0"/>
          </a:p>
        </p:txBody>
      </p:sp>
      <p:sp>
        <p:nvSpPr>
          <p:cNvPr id="15" name="내용 개체 틀 9"/>
          <p:cNvSpPr>
            <a:spLocks noGrp="1"/>
          </p:cNvSpPr>
          <p:nvPr>
            <p:ph sz="quarter" idx="17" hasCustomPrompt="1"/>
          </p:nvPr>
        </p:nvSpPr>
        <p:spPr>
          <a:xfrm>
            <a:off x="5010733" y="1052701"/>
            <a:ext cx="4394063" cy="666934"/>
          </a:xfrm>
          <a:prstGeom prst="rect">
            <a:avLst/>
          </a:prstGeom>
        </p:spPr>
        <p:txBody>
          <a:bodyPr lIns="72000" anchor="ctr"/>
          <a:lstStyle>
            <a:lvl1pPr algn="l">
              <a:lnSpc>
                <a:spcPct val="150000"/>
              </a:lnSpc>
              <a:spcAft>
                <a:spcPts val="600"/>
              </a:spcAft>
              <a:buNone/>
              <a:defRPr sz="2400" b="1" u="sng" baseline="0">
                <a:latin typeface="Times New Roman" pitchFamily="18" charset="0"/>
                <a:ea typeface="맑은 고딕" pitchFamily="50" charset="-127"/>
              </a:defRPr>
            </a:lvl1pPr>
            <a:lvl2pPr>
              <a:defRPr sz="1600" b="1"/>
            </a:lvl2pPr>
            <a:lvl3pPr>
              <a:defRPr sz="1600" b="1"/>
            </a:lvl3pPr>
            <a:lvl4pPr>
              <a:defRPr sz="1600" b="1"/>
            </a:lvl4pPr>
            <a:lvl5pPr>
              <a:defRPr sz="1600" b="1"/>
            </a:lvl5pPr>
          </a:lstStyle>
          <a:p>
            <a:pPr lvl="0"/>
            <a:r>
              <a:rPr lang="en-US" altLang="ko-KR" dirty="0"/>
              <a:t>xx</a:t>
            </a:r>
            <a:endParaRPr lang="ko-KR" altLang="en-US" dirty="0"/>
          </a:p>
        </p:txBody>
      </p:sp>
      <p:sp>
        <p:nvSpPr>
          <p:cNvPr id="22" name="TextBox 21"/>
          <p:cNvSpPr txBox="1"/>
          <p:nvPr userDrawn="1"/>
        </p:nvSpPr>
        <p:spPr>
          <a:xfrm>
            <a:off x="4782120" y="6703476"/>
            <a:ext cx="341760" cy="253916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 rtl="0" fontAlgn="base" latinLnBrk="1">
              <a:spcBef>
                <a:spcPct val="0"/>
              </a:spcBef>
              <a:spcAft>
                <a:spcPct val="0"/>
              </a:spcAft>
            </a:pPr>
            <a:fld id="{20D81975-5F40-40F7-A5DB-5814000A945F}" type="slidenum">
              <a:rPr kumimoji="1" lang="ko-KR" altLang="en-US" sz="1050" b="0" kern="120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Arial" pitchFamily="34" charset="0"/>
              </a:rPr>
              <a:pPr algn="ct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50" b="0" kern="1200" dirty="0">
              <a:solidFill>
                <a:schemeClr val="tx1"/>
              </a:solidFill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29" name="내용 개체 틀 10"/>
          <p:cNvSpPr>
            <a:spLocks noGrp="1"/>
          </p:cNvSpPr>
          <p:nvPr>
            <p:ph sz="quarter" idx="18"/>
          </p:nvPr>
        </p:nvSpPr>
        <p:spPr>
          <a:xfrm>
            <a:off x="513157" y="1001152"/>
            <a:ext cx="4477943" cy="5547038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</p:txBody>
      </p:sp>
      <p:sp>
        <p:nvSpPr>
          <p:cNvPr id="30" name="내용 개체 틀 10"/>
          <p:cNvSpPr>
            <a:spLocks noGrp="1"/>
          </p:cNvSpPr>
          <p:nvPr>
            <p:ph sz="quarter" idx="19"/>
          </p:nvPr>
        </p:nvSpPr>
        <p:spPr>
          <a:xfrm>
            <a:off x="5003331" y="996306"/>
            <a:ext cx="4392989" cy="5552121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4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3" name="Line 14"/>
          <p:cNvSpPr>
            <a:spLocks noChangeShapeType="1"/>
          </p:cNvSpPr>
          <p:nvPr userDrawn="1"/>
        </p:nvSpPr>
        <p:spPr bwMode="auto">
          <a:xfrm>
            <a:off x="0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461640" y="10400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C00000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/>
              <a:t>맑은 고딕</a:t>
            </a:r>
            <a:r>
              <a:rPr lang="en-US" altLang="ko-KR" dirty="0"/>
              <a:t>(24)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8985447" y="6381328"/>
            <a:ext cx="892521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>
              <a:ea typeface="돋움" pitchFamily="50" charset="-127"/>
            </a:endParaRPr>
          </a:p>
        </p:txBody>
      </p:sp>
      <p:pic>
        <p:nvPicPr>
          <p:cNvPr id="21" name="그림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4" name="Line 14"/>
          <p:cNvSpPr>
            <a:spLocks noChangeShapeType="1"/>
          </p:cNvSpPr>
          <p:nvPr userDrawn="1"/>
        </p:nvSpPr>
        <p:spPr bwMode="auto">
          <a:xfrm>
            <a:off x="19452" y="6548427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내용 개체 틀 5"/>
          <p:cNvSpPr>
            <a:spLocks noGrp="1"/>
          </p:cNvSpPr>
          <p:nvPr>
            <p:ph sz="quarter" idx="11"/>
          </p:nvPr>
        </p:nvSpPr>
        <p:spPr>
          <a:xfrm>
            <a:off x="454873" y="116632"/>
            <a:ext cx="892800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C00000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endParaRPr lang="en-US" altLang="ko-KR" dirty="0"/>
          </a:p>
        </p:txBody>
      </p:sp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80794"/>
            <a:ext cx="4464496" cy="5395722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9" name="내용 개체 틀 10"/>
          <p:cNvSpPr>
            <a:spLocks noGrp="1"/>
          </p:cNvSpPr>
          <p:nvPr>
            <p:ph sz="quarter" idx="19"/>
          </p:nvPr>
        </p:nvSpPr>
        <p:spPr>
          <a:xfrm>
            <a:off x="4965838" y="980793"/>
            <a:ext cx="4451657" cy="5400535"/>
          </a:xfrm>
          <a:prstGeom prst="rect">
            <a:avLst/>
          </a:prstGeom>
        </p:spPr>
        <p:txBody>
          <a:bodyPr/>
          <a:lstStyle>
            <a:lvl1pPr marL="268288" indent="-268288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sz="1800" b="1" u="none" baseline="0">
                <a:latin typeface="Calibri" pitchFamily="34" charset="0"/>
                <a:ea typeface="맑은 고딕" pitchFamily="50" charset="-127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2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1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4777311" y="6536377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48086" y="836712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9017259" y="6356067"/>
            <a:ext cx="894827" cy="39575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>
              <a:ea typeface="돋움" pitchFamily="50" charset="-127"/>
            </a:endParaRPr>
          </a:p>
        </p:txBody>
      </p:sp>
      <p:pic>
        <p:nvPicPr>
          <p:cNvPr id="20" name="그림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 userDrawn="1"/>
        </p:nvSpPr>
        <p:spPr>
          <a:xfrm>
            <a:off x="4777311" y="6453336"/>
            <a:ext cx="351378" cy="261610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fld id="{20D81975-5F40-40F7-A5DB-5814000A945F}" type="slidenum">
              <a:rPr lang="ko-KR" altLang="en-US" sz="1050" b="0" smtClean="0">
                <a:latin typeface="Calibri" pitchFamily="34" charset="0"/>
                <a:ea typeface="맑은 고딕" pitchFamily="50" charset="-127"/>
                <a:cs typeface="Arial" pitchFamily="34" charset="0"/>
              </a:rPr>
              <a:pPr/>
              <a:t>‹#›</a:t>
            </a:fld>
            <a:endParaRPr lang="ko-KR" altLang="en-US" sz="1050" b="0" dirty="0">
              <a:latin typeface="Calibri" pitchFamily="34" charset="0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바닥글 개체 틀 4"/>
          <p:cNvSpPr txBox="1">
            <a:spLocks/>
          </p:cNvSpPr>
          <p:nvPr userDrawn="1"/>
        </p:nvSpPr>
        <p:spPr>
          <a:xfrm>
            <a:off x="3799669" y="11241"/>
            <a:ext cx="1705332" cy="23336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ct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Internal</a:t>
            </a:r>
            <a:r>
              <a:rPr lang="en-US" altLang="ko-KR" baseline="0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Use Only</a:t>
            </a:r>
            <a:endParaRPr lang="ko-KR" altLang="en-US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8985447" y="6381328"/>
            <a:ext cx="920553" cy="47667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 anchorCtr="0">
            <a:spAutoFit/>
          </a:bodyPr>
          <a:lstStyle/>
          <a:p>
            <a:endParaRPr lang="ko-KR" altLang="en-US" sz="1300" b="1" dirty="0">
              <a:ea typeface="돋움" pitchFamily="50" charset="-127"/>
            </a:endParaRPr>
          </a:p>
        </p:txBody>
      </p: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68" y="6486679"/>
            <a:ext cx="1620668" cy="356546"/>
          </a:xfrm>
          <a:prstGeom prst="rect">
            <a:avLst/>
          </a:prstGeom>
        </p:spPr>
      </p:pic>
      <p:sp>
        <p:nvSpPr>
          <p:cNvPr id="11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내용 개체 틀 5"/>
          <p:cNvSpPr>
            <a:spLocks noGrp="1"/>
          </p:cNvSpPr>
          <p:nvPr>
            <p:ph sz="quarter" idx="11" hasCustomPrompt="1"/>
          </p:nvPr>
        </p:nvSpPr>
        <p:spPr>
          <a:xfrm>
            <a:off x="632520" y="117995"/>
            <a:ext cx="8640960" cy="576000"/>
          </a:xfrm>
          <a:prstGeom prst="rect">
            <a:avLst/>
          </a:prstGeom>
        </p:spPr>
        <p:txBody>
          <a:bodyPr lIns="144000" anchor="ctr"/>
          <a:lstStyle>
            <a:lvl1pPr marL="0" indent="0" algn="ctr">
              <a:buFont typeface="+mj-lt"/>
              <a:buNone/>
              <a:defRPr kumimoji="1" lang="en-US" altLang="ko-KR" sz="2400" b="1" baseline="0" dirty="0" smtClean="0">
                <a:solidFill>
                  <a:srgbClr val="C00000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ko-KR" altLang="en-US" dirty="0"/>
              <a:t>맑은 고딕</a:t>
            </a:r>
            <a:r>
              <a:rPr lang="en-US" altLang="ko-KR" dirty="0"/>
              <a:t>(24)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28" r:id="rId3"/>
    <p:sldLayoutId id="2147486331" r:id="rId4"/>
    <p:sldLayoutId id="2147486333" r:id="rId5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4"/>
          <p:cNvSpPr txBox="1">
            <a:spLocks/>
          </p:cNvSpPr>
          <p:nvPr/>
        </p:nvSpPr>
        <p:spPr>
          <a:xfrm>
            <a:off x="408462" y="1916832"/>
            <a:ext cx="9089077" cy="1299636"/>
          </a:xfrm>
          <a:prstGeom prst="rect">
            <a:avLst/>
          </a:prstGeom>
          <a:noFill/>
        </p:spPr>
        <p:txBody>
          <a:bodyPr anchor="ctr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3200" b="1" baseline="0">
                <a:solidFill>
                  <a:schemeClr val="tx2"/>
                </a:solidFill>
                <a:latin typeface="Arial" pitchFamily="34" charset="0"/>
                <a:ea typeface="맑은 고딕" pitchFamily="50" charset="-127"/>
                <a:cs typeface="+mj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endParaRPr lang="ko-KR" altLang="en-US" sz="28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7240" y="1699755"/>
            <a:ext cx="9751521" cy="1299636"/>
          </a:xfrm>
        </p:spPr>
        <p:txBody>
          <a:bodyPr/>
          <a:lstStyle/>
          <a:p>
            <a:r>
              <a:rPr lang="en-US" altLang="ko-KR" dirty="0"/>
              <a:t>Motivation for new SI:</a:t>
            </a:r>
            <a:br>
              <a:rPr lang="en-US" altLang="ko-KR" dirty="0"/>
            </a:br>
            <a:r>
              <a:rPr lang="en-US" altLang="ko-KR" dirty="0"/>
              <a:t>Study on Carrier Phase Positioning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299440"/>
            <a:ext cx="51816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buNone/>
            </a:pPr>
            <a:r>
              <a:rPr lang="en-GB" altLang="ko-KR" sz="1800" dirty="0"/>
              <a:t>3GPP RAN-Rel-18 workshop</a:t>
            </a:r>
          </a:p>
          <a:p>
            <a:pPr algn="l">
              <a:buNone/>
            </a:pPr>
            <a:r>
              <a:rPr lang="en-GB" altLang="ko-KR" sz="1800" dirty="0"/>
              <a:t>Electronic Meeting, June 28 – July 02, 2021</a:t>
            </a:r>
            <a:endParaRPr lang="tr-TR" altLang="ko-KR" sz="18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11" name="직사각형 5"/>
          <p:cNvSpPr>
            <a:spLocks noChangeArrowheads="1"/>
          </p:cNvSpPr>
          <p:nvPr/>
        </p:nvSpPr>
        <p:spPr bwMode="auto">
          <a:xfrm>
            <a:off x="8049344" y="245178"/>
            <a:ext cx="14033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None/>
            </a:pPr>
            <a:r>
              <a:rPr lang="en-US" altLang="ko-KR" sz="1800" dirty="0"/>
              <a:t>RWS-210285</a:t>
            </a:r>
            <a:endParaRPr lang="en-GB" altLang="ko-KR" sz="18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52400" y="1011909"/>
            <a:ext cx="18277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altLang="ko-KR" dirty="0"/>
              <a:t>Agenda Item: 4.2</a:t>
            </a:r>
            <a:endParaRPr lang="tr-TR" altLang="ko-KR" dirty="0">
              <a:latin typeface="Arial" charset="0"/>
              <a:cs typeface="Times New Roman" pitchFamily="18" charset="0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8A731054-A161-496E-A634-B060861020D0}"/>
              </a:ext>
            </a:extLst>
          </p:cNvPr>
          <p:cNvSpPr/>
          <p:nvPr/>
        </p:nvSpPr>
        <p:spPr>
          <a:xfrm>
            <a:off x="3704271" y="4653136"/>
            <a:ext cx="2622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altLang="ko-KR" sz="2000" dirty="0" err="1"/>
              <a:t>DanKook</a:t>
            </a:r>
            <a:r>
              <a:rPr lang="en-GB" altLang="ko-KR" sz="2000" dirty="0"/>
              <a:t> University</a:t>
            </a:r>
            <a:endParaRPr lang="tr-TR" altLang="ko-KR" sz="200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ABBDE39D-8820-4C77-91A8-5AE3184C8CAC}"/>
              </a:ext>
            </a:extLst>
          </p:cNvPr>
          <p:cNvSpPr/>
          <p:nvPr/>
        </p:nvSpPr>
        <p:spPr>
          <a:xfrm>
            <a:off x="2971570" y="5834221"/>
            <a:ext cx="14654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altLang="ko-KR" sz="1400" b="0" dirty="0"/>
              <a:t>Jaihyung Cho</a:t>
            </a:r>
          </a:p>
          <a:p>
            <a:pPr algn="l">
              <a:buNone/>
            </a:pPr>
            <a:r>
              <a:rPr lang="en-GB" altLang="ko-KR" sz="1400" b="0" dirty="0"/>
              <a:t>Hyeon Woo Lee</a:t>
            </a:r>
            <a:endParaRPr lang="tr-TR" altLang="ko-KR" sz="1400" b="0" dirty="0">
              <a:latin typeface="Arial" charset="0"/>
              <a:cs typeface="Times New Roman" pitchFamily="18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9F9E530-A7C8-4AAF-958A-BBC6E18CDC8B}"/>
              </a:ext>
            </a:extLst>
          </p:cNvPr>
          <p:cNvSpPr/>
          <p:nvPr/>
        </p:nvSpPr>
        <p:spPr>
          <a:xfrm>
            <a:off x="4880992" y="5834221"/>
            <a:ext cx="2188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buNone/>
            </a:pPr>
            <a:r>
              <a:rPr lang="en-GB" altLang="ko-KR" sz="1400" b="0" dirty="0"/>
              <a:t>jaihyung.cho@gmail.com</a:t>
            </a:r>
          </a:p>
          <a:p>
            <a:pPr algn="l">
              <a:buNone/>
            </a:pPr>
            <a:r>
              <a:rPr lang="en-GB" altLang="ko-KR" sz="1400" b="0" dirty="0"/>
              <a:t>woojaa@dankook.ac.kr</a:t>
            </a:r>
            <a:endParaRPr lang="tr-TR" altLang="ko-KR" sz="1400" b="0" dirty="0">
              <a:latin typeface="Arial" charset="0"/>
              <a:cs typeface="Times New Roman" pitchFamily="18" charset="0"/>
            </a:endParaRPr>
          </a:p>
        </p:txBody>
      </p:sp>
      <p:pic>
        <p:nvPicPr>
          <p:cNvPr id="1026" name="Picture 2" descr="로고] 단국대학교 로고 AI 파일 공유 + png 파일(시그니처,앰블럼,심벌마크) : 네이버 블로그">
            <a:extLst>
              <a:ext uri="{FF2B5EF4-FFF2-40B4-BE49-F238E27FC236}">
                <a16:creationId xmlns:a16="http://schemas.microsoft.com/office/drawing/2014/main" id="{98E46A72-2C9E-42F2-8FCF-D02A9966B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744" y="4389418"/>
            <a:ext cx="927546" cy="927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>
          <a:xfrm>
            <a:off x="549548" y="980728"/>
            <a:ext cx="5411564" cy="5040560"/>
          </a:xfrm>
        </p:spPr>
        <p:txBody>
          <a:bodyPr/>
          <a:lstStyle/>
          <a:p>
            <a:pPr latinLnBrk="0">
              <a:spcAft>
                <a:spcPts val="1800"/>
              </a:spcAft>
            </a:pPr>
            <a:r>
              <a:rPr lang="en-US" altLang="zh-CN" sz="2400" dirty="0"/>
              <a:t>Definition </a:t>
            </a:r>
          </a:p>
          <a:p>
            <a:pPr lvl="1">
              <a:spcAft>
                <a:spcPts val="1800"/>
              </a:spcAft>
            </a:pPr>
            <a:r>
              <a:rPr lang="en-US" altLang="ko-KR" sz="2000" dirty="0"/>
              <a:t>Carrier phase positioning method is the timing or distance measurement method using the wavelength of the carrier or subcarrier signal. </a:t>
            </a:r>
            <a:endParaRPr lang="en-US" altLang="ko-KR" sz="1800" dirty="0"/>
          </a:p>
          <a:p>
            <a:pPr lvl="1">
              <a:spcAft>
                <a:spcPts val="1800"/>
              </a:spcAft>
            </a:pPr>
            <a:r>
              <a:rPr lang="en-US" altLang="ko-KR" sz="2000" dirty="0"/>
              <a:t>Contrast to the "Code-phase" or RSTD (Reference Signal Time Difference) measurement method,  the phase measurement method uses frequency domain signal phase estimation. </a:t>
            </a:r>
          </a:p>
          <a:p>
            <a:pPr lvl="1">
              <a:spcAft>
                <a:spcPts val="1800"/>
              </a:spcAft>
            </a:pPr>
            <a:r>
              <a:rPr lang="en-US" altLang="ko-KR" sz="2000" dirty="0"/>
              <a:t>Commercial GPS carrier phase product is already widely used and they provides centimeter level accuracy.</a:t>
            </a: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0A606EC9-D6F4-4E51-834B-212C69A5EB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144" y="1700808"/>
            <a:ext cx="2958158" cy="32446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B786071-C91F-498E-9151-EE0EBAA0D32F}"/>
              </a:ext>
            </a:extLst>
          </p:cNvPr>
          <p:cNvSpPr txBox="1"/>
          <p:nvPr/>
        </p:nvSpPr>
        <p:spPr>
          <a:xfrm>
            <a:off x="5513977" y="5238231"/>
            <a:ext cx="4428492" cy="29238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300" b="1" dirty="0">
                <a:ea typeface="돋움" pitchFamily="50" charset="-127"/>
              </a:rPr>
              <a:t>Figure 1 : Carrier / Subcarrier Based Positioning</a:t>
            </a:r>
            <a:endParaRPr lang="ko-KR" altLang="en-US" sz="1300" b="1" dirty="0"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15413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latinLnBrk="0">
              <a:spcAft>
                <a:spcPts val="1800"/>
              </a:spcAft>
            </a:pPr>
            <a:r>
              <a:rPr lang="en-US" altLang="zh-CN" sz="2400" dirty="0"/>
              <a:t>and Justification</a:t>
            </a:r>
          </a:p>
          <a:p>
            <a:pPr lvl="1">
              <a:spcAft>
                <a:spcPts val="1800"/>
              </a:spcAft>
            </a:pPr>
            <a:r>
              <a:rPr lang="en-US" altLang="ko-KR" sz="2000" dirty="0"/>
              <a:t>TS22.261 and others require submeter-level positioning performance.</a:t>
            </a:r>
          </a:p>
          <a:p>
            <a:pPr lvl="1">
              <a:spcAft>
                <a:spcPts val="1800"/>
              </a:spcAft>
            </a:pPr>
            <a:r>
              <a:rPr lang="en-US" altLang="ko-KR" sz="2000" dirty="0"/>
              <a:t>GPS Carrier Phase, Bluetooth[6], etc. use the phase measurement base technology for providing centimeter level high accuracy positioning service.</a:t>
            </a:r>
          </a:p>
          <a:p>
            <a:pPr lvl="1">
              <a:spcAft>
                <a:spcPts val="1800"/>
              </a:spcAft>
            </a:pPr>
            <a:r>
              <a:rPr lang="en-US" altLang="ko-KR" sz="2000" dirty="0"/>
              <a:t>Such phase measurement based technology, compared to RSTD timing measurement, </a:t>
            </a:r>
            <a:r>
              <a:rPr lang="en-US" altLang="ko-KR" sz="2000" dirty="0" err="1"/>
              <a:t>AoD</a:t>
            </a:r>
            <a:r>
              <a:rPr lang="en-US" altLang="ko-KR" sz="2000" dirty="0"/>
              <a:t>/</a:t>
            </a:r>
            <a:r>
              <a:rPr lang="en-US" altLang="ko-KR" sz="2000" dirty="0" err="1"/>
              <a:t>ZoD</a:t>
            </a:r>
            <a:r>
              <a:rPr lang="en-US" altLang="ko-KR" sz="2000" dirty="0"/>
              <a:t> method defined in Release-17, may provide better accuracy and resource utilization when it is applied to 3GPP system.</a:t>
            </a:r>
          </a:p>
          <a:p>
            <a:pPr lvl="1">
              <a:spcAft>
                <a:spcPts val="1800"/>
              </a:spcAft>
            </a:pPr>
            <a:r>
              <a:rPr lang="en-US" altLang="ko-KR" sz="2000" dirty="0"/>
              <a:t>There are contributions [1][2][3][4][5] proposing use of the phase measurement for the improvement of 5G NR positioning,  however, the feasibility and performance were not sufficiently studied in 3GPP.</a:t>
            </a:r>
            <a:endParaRPr lang="en-US" altLang="ko-KR" sz="1800" dirty="0"/>
          </a:p>
          <a:p>
            <a:pPr lvl="1">
              <a:spcAft>
                <a:spcPts val="1800"/>
              </a:spcAft>
            </a:pPr>
            <a:endParaRPr lang="en-US" altLang="ko-KR" sz="1800" dirty="0"/>
          </a:p>
          <a:p>
            <a:pPr lvl="1">
              <a:spcAft>
                <a:spcPts val="1800"/>
              </a:spcAft>
            </a:pPr>
            <a:endParaRPr lang="en-US" altLang="ko-KR" sz="1800" dirty="0"/>
          </a:p>
          <a:p>
            <a:pPr lvl="1">
              <a:spcAft>
                <a:spcPts val="1800"/>
              </a:spcAft>
            </a:pP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761170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Objective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latinLnBrk="0">
              <a:spcAft>
                <a:spcPts val="1800"/>
              </a:spcAft>
            </a:pPr>
            <a:r>
              <a:rPr lang="en-US" altLang="zh-CN" sz="2400" dirty="0"/>
              <a:t>Objective</a:t>
            </a:r>
          </a:p>
          <a:p>
            <a:pPr lvl="1">
              <a:spcAft>
                <a:spcPts val="1800"/>
              </a:spcAft>
            </a:pPr>
            <a:r>
              <a:rPr lang="en-US" altLang="ko-KR" sz="2000" dirty="0"/>
              <a:t>It is necessary to study the achievable accuracy, resource consumption and efficiency, etc. that can be obtained by the carrier/sub-carrier phase based measurement method.</a:t>
            </a:r>
          </a:p>
          <a:p>
            <a:pPr lvl="1">
              <a:spcAft>
                <a:spcPts val="1800"/>
              </a:spcAft>
            </a:pPr>
            <a:r>
              <a:rPr lang="en-US" altLang="ko-KR" sz="2000" dirty="0"/>
              <a:t>Issues involving efficient method for phase measurement, solutions necessary to support various use cases, and required impact to the 3GPP system need to be studied.</a:t>
            </a:r>
          </a:p>
          <a:p>
            <a:pPr lvl="1">
              <a:spcAft>
                <a:spcPts val="1800"/>
              </a:spcAft>
            </a:pPr>
            <a:r>
              <a:rPr lang="en-US" altLang="ko-KR" sz="2000" dirty="0"/>
              <a:t>Not only for the enhancement in release-18 positioning, but some potential applications and improvement to other 3GPP functions (</a:t>
            </a:r>
            <a:r>
              <a:rPr lang="en-US" altLang="ko-KR" sz="2000" dirty="0" err="1"/>
              <a:t>e.g</a:t>
            </a:r>
            <a:r>
              <a:rPr lang="en-US" altLang="ko-KR" sz="2000" dirty="0"/>
              <a:t> Beam Direction Finding,  </a:t>
            </a:r>
            <a:r>
              <a:rPr lang="en-US" altLang="ko-KR" sz="2000" dirty="0" err="1"/>
              <a:t>gNB</a:t>
            </a:r>
            <a:r>
              <a:rPr lang="en-US" altLang="ko-KR" sz="2000" dirty="0"/>
              <a:t> synchronization, </a:t>
            </a:r>
            <a:r>
              <a:rPr lang="en-US" altLang="ko-KR" sz="2000" dirty="0" err="1"/>
              <a:t>etc</a:t>
            </a:r>
            <a:r>
              <a:rPr lang="en-US" altLang="ko-KR" sz="2000" dirty="0"/>
              <a:t>) also need to be investigated.</a:t>
            </a:r>
          </a:p>
          <a:p>
            <a:pPr lvl="1">
              <a:spcAft>
                <a:spcPts val="1800"/>
              </a:spcAft>
            </a:pPr>
            <a:r>
              <a:rPr lang="en-US" altLang="ko-KR" sz="2000" dirty="0"/>
              <a:t>Criteria for performance evaluation and scenarios for comparison to release-17 positioning method need to be established.</a:t>
            </a:r>
          </a:p>
        </p:txBody>
      </p:sp>
    </p:spTree>
    <p:extLst>
      <p:ext uri="{BB962C8B-B14F-4D97-AF65-F5344CB8AC3E}">
        <p14:creationId xmlns:p14="http://schemas.microsoft.com/office/powerpoint/2010/main" val="394971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Scope of the Work</a:t>
            </a:r>
            <a:endParaRPr lang="ko-KR" altLang="en-US" dirty="0"/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39D4717F-0D3C-4FE7-BCA8-2921E0D5551A}"/>
              </a:ext>
            </a:extLst>
          </p:cNvPr>
          <p:cNvSpPr txBox="1">
            <a:spLocks/>
          </p:cNvSpPr>
          <p:nvPr/>
        </p:nvSpPr>
        <p:spPr>
          <a:xfrm>
            <a:off x="344488" y="980728"/>
            <a:ext cx="8640960" cy="5439265"/>
          </a:xfrm>
          <a:prstGeom prst="rect">
            <a:avLst/>
          </a:prstGeom>
        </p:spPr>
        <p:txBody>
          <a:bodyPr/>
          <a:lstStyle>
            <a:lvl1pPr marL="268288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kumimoji="1" sz="1800" b="1" u="none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6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4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 marL="15986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58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29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439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58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727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indent="-342900">
              <a:spcAft>
                <a:spcPts val="1200"/>
              </a:spcAft>
              <a:buAutoNum type="arabicParenR"/>
            </a:pPr>
            <a:r>
              <a:rPr lang="en-US" altLang="ko-KR" kern="0" dirty="0"/>
              <a:t>Feasibility study for phase based positioning</a:t>
            </a:r>
          </a:p>
          <a:p>
            <a:pPr lvl="1">
              <a:spcAft>
                <a:spcPts val="1200"/>
              </a:spcAft>
            </a:pPr>
            <a:r>
              <a:rPr lang="en-US" altLang="ko-KR" kern="0" dirty="0"/>
              <a:t>Solutions for different frequency range (FR1/FR2) and wavelength</a:t>
            </a:r>
          </a:p>
          <a:p>
            <a:pPr lvl="1">
              <a:spcAft>
                <a:spcPts val="1200"/>
              </a:spcAft>
            </a:pPr>
            <a:r>
              <a:rPr lang="en-US" altLang="ko-KR" kern="0" dirty="0"/>
              <a:t>Phase signal structure &amp; harmonization with existing reference symbols (</a:t>
            </a:r>
            <a:r>
              <a:rPr lang="en-US" altLang="ko-KR" kern="0" dirty="0" err="1"/>
              <a:t>e.g</a:t>
            </a:r>
            <a:r>
              <a:rPr lang="en-US" altLang="ko-KR" kern="0" dirty="0"/>
              <a:t> PRS, SRS)</a:t>
            </a:r>
          </a:p>
          <a:p>
            <a:pPr lvl="1">
              <a:spcAft>
                <a:spcPts val="1200"/>
              </a:spcAft>
            </a:pPr>
            <a:r>
              <a:rPr lang="en-US" altLang="ko-KR" kern="0" dirty="0"/>
              <a:t>Antenna configuration and signaling resource mapping suitable for various applications</a:t>
            </a:r>
          </a:p>
          <a:p>
            <a:pPr lvl="2">
              <a:spcAft>
                <a:spcPts val="1200"/>
              </a:spcAft>
            </a:pPr>
            <a:r>
              <a:rPr lang="en-US" altLang="ko-KR" kern="0" dirty="0"/>
              <a:t> </a:t>
            </a:r>
            <a:r>
              <a:rPr lang="en-US" altLang="ko-KR" b="0" kern="0" dirty="0"/>
              <a:t>(</a:t>
            </a:r>
            <a:r>
              <a:rPr lang="en-US" altLang="ko-KR" b="0" kern="0" dirty="0" err="1"/>
              <a:t>e.g</a:t>
            </a:r>
            <a:r>
              <a:rPr lang="en-US" altLang="ko-KR" b="0" kern="0" dirty="0"/>
              <a:t> horizontal / vertical antenna spacing, co-located or distributed antennas)</a:t>
            </a:r>
          </a:p>
          <a:p>
            <a:pPr lvl="1">
              <a:spcAft>
                <a:spcPts val="1200"/>
              </a:spcAft>
            </a:pPr>
            <a:r>
              <a:rPr lang="en-US" altLang="ko-KR" kern="0" dirty="0"/>
              <a:t>Uplink/downlink phase measurement for the cases of UE/network based positioning, etc.</a:t>
            </a:r>
          </a:p>
          <a:p>
            <a:pPr lvl="1">
              <a:spcAft>
                <a:spcPts val="1200"/>
              </a:spcAft>
            </a:pPr>
            <a:r>
              <a:rPr lang="en-US" altLang="ko-KR" kern="0" dirty="0"/>
              <a:t>Effective multipath detection &amp; mitigation method </a:t>
            </a:r>
          </a:p>
          <a:p>
            <a:pPr lvl="2">
              <a:spcAft>
                <a:spcPts val="1200"/>
              </a:spcAft>
            </a:pPr>
            <a:r>
              <a:rPr lang="en-US" altLang="ko-KR" b="0" kern="0" dirty="0"/>
              <a:t>(</a:t>
            </a:r>
            <a:r>
              <a:rPr lang="en-US" altLang="ko-KR" b="0" kern="0" dirty="0" err="1"/>
              <a:t>e.g</a:t>
            </a:r>
            <a:r>
              <a:rPr lang="en-US" altLang="ko-KR" b="0" kern="0" dirty="0"/>
              <a:t> CIR based, eigen/singular decomposition based) </a:t>
            </a:r>
          </a:p>
          <a:p>
            <a:pPr lvl="1">
              <a:spcAft>
                <a:spcPts val="1200"/>
              </a:spcAft>
            </a:pPr>
            <a:r>
              <a:rPr lang="en-US" altLang="ko-KR" kern="0" dirty="0"/>
              <a:t>Efficiency in terms of resource utilization and accuracy in various scenarios</a:t>
            </a:r>
          </a:p>
          <a:p>
            <a:pPr lvl="2">
              <a:spcAft>
                <a:spcPts val="1200"/>
              </a:spcAft>
            </a:pPr>
            <a:r>
              <a:rPr lang="en-US" altLang="ko-KR" b="0" kern="0" dirty="0"/>
              <a:t> (</a:t>
            </a:r>
            <a:r>
              <a:rPr lang="en-US" altLang="ko-KR" b="0" kern="0" dirty="0" err="1"/>
              <a:t>e.g</a:t>
            </a:r>
            <a:r>
              <a:rPr lang="en-US" altLang="ko-KR" b="0" kern="0" dirty="0"/>
              <a:t> </a:t>
            </a:r>
            <a:r>
              <a:rPr lang="en-US" altLang="ko-KR" b="0" kern="0" dirty="0" err="1"/>
              <a:t>LoS</a:t>
            </a:r>
            <a:r>
              <a:rPr lang="en-US" altLang="ko-KR" b="0" kern="0" dirty="0"/>
              <a:t>/</a:t>
            </a:r>
            <a:r>
              <a:rPr lang="en-US" altLang="ko-KR" b="0" kern="0" dirty="0" err="1"/>
              <a:t>NLoS</a:t>
            </a:r>
            <a:r>
              <a:rPr lang="en-US" altLang="ko-KR" b="0" kern="0" dirty="0"/>
              <a:t>, stationary/mobile) </a:t>
            </a:r>
          </a:p>
          <a:p>
            <a:pPr lvl="1">
              <a:spcAft>
                <a:spcPts val="1200"/>
              </a:spcAft>
            </a:pPr>
            <a:r>
              <a:rPr lang="en-US" altLang="ko-KR" kern="0" dirty="0"/>
              <a:t>Phase measurement based solutions for </a:t>
            </a:r>
            <a:r>
              <a:rPr lang="en-US" altLang="ko-KR" kern="0" dirty="0" err="1"/>
              <a:t>AoA</a:t>
            </a:r>
            <a:r>
              <a:rPr lang="en-US" altLang="ko-KR" kern="0" dirty="0"/>
              <a:t> / </a:t>
            </a:r>
            <a:r>
              <a:rPr lang="en-US" altLang="ko-KR" kern="0" dirty="0" err="1"/>
              <a:t>AoD</a:t>
            </a:r>
            <a:r>
              <a:rPr lang="en-US" altLang="ko-KR" kern="0" dirty="0"/>
              <a:t> / </a:t>
            </a:r>
            <a:r>
              <a:rPr lang="en-US" altLang="ko-KR" kern="0" dirty="0" err="1"/>
              <a:t>ZoA</a:t>
            </a:r>
            <a:r>
              <a:rPr lang="ko-KR" altLang="en-US" kern="0" dirty="0"/>
              <a:t> </a:t>
            </a:r>
            <a:r>
              <a:rPr lang="en-US" altLang="ko-KR" kern="0" dirty="0"/>
              <a:t>/</a:t>
            </a:r>
            <a:r>
              <a:rPr lang="ko-KR" altLang="en-US" kern="0" dirty="0"/>
              <a:t> </a:t>
            </a:r>
            <a:r>
              <a:rPr lang="en-US" altLang="ko-KR" kern="0" dirty="0" err="1"/>
              <a:t>ZoD</a:t>
            </a:r>
            <a:endParaRPr lang="en-US" altLang="ko-KR" kern="0" dirty="0"/>
          </a:p>
          <a:p>
            <a:pPr lvl="1">
              <a:spcAft>
                <a:spcPts val="1200"/>
              </a:spcAft>
            </a:pPr>
            <a:r>
              <a:rPr lang="en-US" altLang="ko-KR" kern="0" dirty="0"/>
              <a:t>Criteria for performance evaluation in various scenarios</a:t>
            </a:r>
          </a:p>
          <a:p>
            <a:pPr lvl="1">
              <a:spcAft>
                <a:spcPts val="1200"/>
              </a:spcAft>
            </a:pPr>
            <a:endParaRPr lang="en-US" altLang="ko-KR" kern="0" dirty="0"/>
          </a:p>
        </p:txBody>
      </p:sp>
    </p:spTree>
    <p:extLst>
      <p:ext uri="{BB962C8B-B14F-4D97-AF65-F5344CB8AC3E}">
        <p14:creationId xmlns:p14="http://schemas.microsoft.com/office/powerpoint/2010/main" val="2872922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Scope of the Work</a:t>
            </a:r>
            <a:endParaRPr lang="ko-KR" altLang="en-US" dirty="0"/>
          </a:p>
        </p:txBody>
      </p:sp>
      <p:sp>
        <p:nvSpPr>
          <p:cNvPr id="6" name="내용 개체 틀 2">
            <a:extLst>
              <a:ext uri="{FF2B5EF4-FFF2-40B4-BE49-F238E27FC236}">
                <a16:creationId xmlns:a16="http://schemas.microsoft.com/office/drawing/2014/main" id="{39D4717F-0D3C-4FE7-BCA8-2921E0D5551A}"/>
              </a:ext>
            </a:extLst>
          </p:cNvPr>
          <p:cNvSpPr txBox="1">
            <a:spLocks/>
          </p:cNvSpPr>
          <p:nvPr/>
        </p:nvSpPr>
        <p:spPr>
          <a:xfrm>
            <a:off x="344488" y="980729"/>
            <a:ext cx="8712968" cy="2088232"/>
          </a:xfrm>
          <a:prstGeom prst="rect">
            <a:avLst/>
          </a:prstGeom>
        </p:spPr>
        <p:txBody>
          <a:bodyPr/>
          <a:lstStyle>
            <a:lvl1pPr marL="268288" indent="-268288" algn="l" rtl="0" eaLnBrk="1" fontAlgn="base" latinLnBrk="1" hangingPunct="1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"/>
              <a:defRPr kumimoji="1" sz="1800" b="1" u="none" baseline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  <a:cs typeface="+mn-cs"/>
              </a:defRPr>
            </a:lvl1pPr>
            <a:lvl2pPr marL="363538" indent="-1889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kumimoji="1" lang="ko-KR" altLang="en-US" sz="1600" b="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2pPr>
            <a:lvl3pPr marL="449263" indent="-187325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Wingdings" pitchFamily="2" charset="2"/>
              <a:buChar char="ü"/>
              <a:defRPr kumimoji="1" lang="ko-KR" altLang="en-US" sz="1400" baseline="0" dirty="0" smtClean="0">
                <a:solidFill>
                  <a:schemeClr val="tx1"/>
                </a:solidFill>
                <a:latin typeface="Calibri" pitchFamily="34" charset="0"/>
                <a:ea typeface="맑은 고딕" pitchFamily="50" charset="-127"/>
              </a:defRPr>
            </a:lvl3pPr>
            <a:lvl4pPr marL="15986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–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5813" indent="-227013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1400" baseline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29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439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8584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5727" indent="-228572" algn="l" rtl="0" eaLnBrk="1" fontAlgn="base" latinLnBrk="1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en-US" altLang="ko-KR" kern="0" dirty="0"/>
              <a:t>2) Feasibility study for </a:t>
            </a:r>
            <a:r>
              <a:rPr lang="en-US" altLang="ko-KR" kern="0" dirty="0" err="1"/>
              <a:t>gNB</a:t>
            </a:r>
            <a:r>
              <a:rPr lang="en-US" altLang="ko-KR" kern="0" dirty="0"/>
              <a:t> synchronization using the positioning signal   </a:t>
            </a:r>
          </a:p>
          <a:p>
            <a:pPr lvl="1">
              <a:spcAft>
                <a:spcPts val="1200"/>
              </a:spcAft>
            </a:pPr>
            <a:r>
              <a:rPr lang="en-US" altLang="ko-KR" kern="0" dirty="0"/>
              <a:t>Solutions for mitigating phase noise between multiple </a:t>
            </a:r>
            <a:r>
              <a:rPr lang="en-US" altLang="ko-KR" kern="0" dirty="0" err="1"/>
              <a:t>gNBs</a:t>
            </a:r>
            <a:r>
              <a:rPr lang="en-US" altLang="ko-KR" kern="0" dirty="0"/>
              <a:t>/TRPs</a:t>
            </a:r>
          </a:p>
          <a:p>
            <a:pPr lvl="1">
              <a:spcAft>
                <a:spcPts val="1200"/>
              </a:spcAft>
            </a:pPr>
            <a:r>
              <a:rPr lang="en-US" altLang="ko-KR" kern="0" dirty="0"/>
              <a:t>Study on the </a:t>
            </a:r>
            <a:r>
              <a:rPr lang="en-US" altLang="ko-KR" kern="0"/>
              <a:t>requirement for </a:t>
            </a:r>
            <a:r>
              <a:rPr lang="en-US" altLang="ko-KR" kern="0" dirty="0"/>
              <a:t>structural impact</a:t>
            </a:r>
          </a:p>
          <a:p>
            <a:pPr lvl="1">
              <a:spcAft>
                <a:spcPts val="1200"/>
              </a:spcAft>
            </a:pPr>
            <a:r>
              <a:rPr lang="en-US" altLang="ko-KR" kern="0" dirty="0"/>
              <a:t>Achievable timing accuracy and resource consumption, comparison to existing methods (such as PTRS)</a:t>
            </a:r>
          </a:p>
          <a:p>
            <a:pPr lvl="1">
              <a:spcAft>
                <a:spcPts val="1200"/>
              </a:spcAft>
            </a:pPr>
            <a:endParaRPr lang="en-US" altLang="ko-KR" kern="0" dirty="0"/>
          </a:p>
          <a:p>
            <a:pPr lvl="1">
              <a:spcAft>
                <a:spcPts val="1200"/>
              </a:spcAft>
            </a:pPr>
            <a:endParaRPr lang="en-US" altLang="ko-KR" kern="0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A88DD18-30DE-429F-96F9-93049ED356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680" y="3645024"/>
            <a:ext cx="5025008" cy="19954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0D5CEC2-312C-4DF4-9455-4C825EBD5CD5}"/>
              </a:ext>
            </a:extLst>
          </p:cNvPr>
          <p:cNvSpPr txBox="1"/>
          <p:nvPr/>
        </p:nvSpPr>
        <p:spPr>
          <a:xfrm>
            <a:off x="1388604" y="5880076"/>
            <a:ext cx="6624736" cy="292388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en-US" altLang="ko-KR" sz="1300" b="1" dirty="0">
                <a:ea typeface="돋움" pitchFamily="50" charset="-127"/>
              </a:rPr>
              <a:t>Figure 2 : An Example for </a:t>
            </a:r>
            <a:r>
              <a:rPr lang="en-US" altLang="ko-KR" sz="1300" b="1" dirty="0" err="1">
                <a:ea typeface="돋움" pitchFamily="50" charset="-127"/>
              </a:rPr>
              <a:t>gNB</a:t>
            </a:r>
            <a:r>
              <a:rPr lang="en-US" altLang="ko-KR" sz="1300" b="1" dirty="0">
                <a:ea typeface="돋움" pitchFamily="50" charset="-127"/>
              </a:rPr>
              <a:t> </a:t>
            </a:r>
            <a:r>
              <a:rPr lang="en-US" altLang="ko-KR" sz="1300" dirty="0"/>
              <a:t>s</a:t>
            </a:r>
            <a:r>
              <a:rPr lang="en-US" altLang="ko-KR" sz="1300" b="1" dirty="0">
                <a:ea typeface="돋움" pitchFamily="50" charset="-127"/>
              </a:rPr>
              <a:t>ynchronization using the phase signal</a:t>
            </a:r>
            <a:endParaRPr lang="ko-KR" altLang="en-US" sz="1300" b="1" dirty="0"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31445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ko-KR" dirty="0"/>
              <a:t>Reference</a:t>
            </a:r>
            <a:endParaRPr lang="ko-KR" altLang="en-US" dirty="0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CCE279F0-AC8F-4B10-9659-5CC799584720}"/>
              </a:ext>
            </a:extLst>
          </p:cNvPr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b="0" dirty="0"/>
              <a:t>[1] R1-2104844 , " Carrier Phase Based Downlink Angle of Departure Measurement " , </a:t>
            </a:r>
            <a:r>
              <a:rPr lang="en-US" altLang="ko-KR" b="0" dirty="0" err="1"/>
              <a:t>Dankook</a:t>
            </a:r>
            <a:r>
              <a:rPr lang="en-US" altLang="ko-KR" b="0" dirty="0"/>
              <a:t> University , RAN WG1 #105-e e-Meeting, May 10th – 27th, 2021</a:t>
            </a:r>
          </a:p>
          <a:p>
            <a:pPr marL="0" indent="0">
              <a:buNone/>
            </a:pPr>
            <a:r>
              <a:rPr lang="en-US" altLang="ko-KR" b="0" dirty="0"/>
              <a:t>[2] R1-2104880 , " Carrier/Subcarrier Phase Based Enhancement for 5G NR Positioning " , </a:t>
            </a:r>
            <a:r>
              <a:rPr lang="en-US" altLang="ko-KR" b="0" dirty="0" err="1"/>
              <a:t>Dankook</a:t>
            </a:r>
            <a:r>
              <a:rPr lang="en-US" altLang="ko-KR" b="0" dirty="0"/>
              <a:t> University , RAN WG1 #105-e e-Meeting, May 10th – 27th, 2021</a:t>
            </a:r>
          </a:p>
          <a:p>
            <a:pPr marL="0" indent="0">
              <a:buNone/>
            </a:pPr>
            <a:r>
              <a:rPr lang="en-US" altLang="ko-KR" b="0" dirty="0"/>
              <a:t>[3] R1-2003701 ," Potential positioning enhancements ", BUPT, ZTE, CAICT , RAN WG1 #101, e-Meeting, May 25th – June 5th, 2020</a:t>
            </a:r>
          </a:p>
          <a:p>
            <a:pPr marL="0" indent="0">
              <a:buNone/>
            </a:pPr>
            <a:r>
              <a:rPr lang="en-US" altLang="ko-KR" b="0" dirty="0"/>
              <a:t>[4] R1-1903055 , " Carrier Phase enhanced potential solution for NR positioning schemes " , Fraunhofer IIS, Fraunhofer HHI, RAN WG1 Meeting 96 Athens, Greece, 25th February – 1st March, 2019</a:t>
            </a:r>
          </a:p>
          <a:p>
            <a:pPr marL="0" indent="0">
              <a:buNone/>
            </a:pPr>
            <a:r>
              <a:rPr lang="en-US" altLang="ko-KR" b="0" dirty="0"/>
              <a:t>[5] R1-2103172 , " Potential Enhancements on DL-</a:t>
            </a:r>
            <a:r>
              <a:rPr lang="en-US" altLang="ko-KR" b="0" dirty="0" err="1"/>
              <a:t>AoD</a:t>
            </a:r>
            <a:r>
              <a:rPr lang="en-US" altLang="ko-KR" b="0" dirty="0"/>
              <a:t> positioning " , Qualcomm Incorporated , RAN WG1 #104b-e e-Meeting, April 12th – 20th, 2021</a:t>
            </a:r>
          </a:p>
          <a:p>
            <a:pPr marL="0" indent="0">
              <a:buNone/>
            </a:pPr>
            <a:r>
              <a:rPr lang="en-US" altLang="ko-KR" b="0" dirty="0"/>
              <a:t>[6] Martin Wooley,  "Bluetooth Direction </a:t>
            </a:r>
            <a:r>
              <a:rPr lang="en-US" altLang="ko-KR" b="0" dirty="0" err="1"/>
              <a:t>Finding:A</a:t>
            </a:r>
            <a:r>
              <a:rPr lang="en-US" altLang="ko-KR" b="0" dirty="0"/>
              <a:t> Technical Overview", Bluetooth SIG, Version 1.0.2, 22 Feb. 2021 </a:t>
            </a:r>
            <a:endParaRPr lang="ko-KR" altLang="en-US" b="0" dirty="0"/>
          </a:p>
        </p:txBody>
      </p:sp>
    </p:spTree>
    <p:extLst>
      <p:ext uri="{BB962C8B-B14F-4D97-AF65-F5344CB8AC3E}">
        <p14:creationId xmlns:p14="http://schemas.microsoft.com/office/powerpoint/2010/main" val="1843729965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61612</TotalTime>
  <Words>741</Words>
  <Application>Microsoft Office PowerPoint</Application>
  <PresentationFormat>A4 용지(210x297mm)</PresentationFormat>
  <Paragraphs>55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굴림</vt:lpstr>
      <vt:lpstr>돋움</vt:lpstr>
      <vt:lpstr>맑은 고딕</vt:lpstr>
      <vt:lpstr>Arial</vt:lpstr>
      <vt:lpstr>Calibri</vt:lpstr>
      <vt:lpstr>Times New Roman</vt:lpstr>
      <vt:lpstr>Wingdings</vt:lpstr>
      <vt:lpstr>2014_WTS_PPT양식_Beta_r1</vt:lpstr>
      <vt:lpstr>Motivation for new SI: Study on Carrier Phase Positioning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SI: Study on Carrier Phase Positioning</dc:title>
  <dc:creator>user</dc:creator>
  <cp:lastModifiedBy>radopos-laptop1</cp:lastModifiedBy>
  <cp:revision>1157</cp:revision>
  <cp:lastPrinted>2016-03-10T23:37:06Z</cp:lastPrinted>
  <dcterms:created xsi:type="dcterms:W3CDTF">2014-06-23T02:51:18Z</dcterms:created>
  <dcterms:modified xsi:type="dcterms:W3CDTF">2021-06-04T06:08:40Z</dcterms:modified>
</cp:coreProperties>
</file>