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0"/>
  </p:notesMasterIdLst>
  <p:handoutMasterIdLst>
    <p:handoutMasterId r:id="rId11"/>
  </p:handoutMasterIdLst>
  <p:sldIdLst>
    <p:sldId id="314" r:id="rId5"/>
    <p:sldId id="359" r:id="rId6"/>
    <p:sldId id="356" r:id="rId7"/>
    <p:sldId id="360" r:id="rId8"/>
    <p:sldId id="346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B951"/>
    <a:srgbClr val="FF9C85"/>
    <a:srgbClr val="E14B92"/>
    <a:srgbClr val="822562"/>
    <a:srgbClr val="47B98E"/>
    <a:srgbClr val="4C8AC8"/>
    <a:srgbClr val="7C55A3"/>
    <a:srgbClr val="6360A8"/>
    <a:srgbClr val="6378BA"/>
    <a:srgbClr val="8952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22" autoAdjust="0"/>
    <p:restoredTop sz="95291" autoAdjust="0"/>
  </p:normalViewPr>
  <p:slideViewPr>
    <p:cSldViewPr snapToGrid="0" snapToObjects="1">
      <p:cViewPr varScale="1">
        <p:scale>
          <a:sx n="67" d="100"/>
          <a:sy n="67" d="100"/>
        </p:scale>
        <p:origin x="945" y="4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79" d="100"/>
          <a:sy n="79" d="100"/>
        </p:scale>
        <p:origin x="3276" y="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6/7/2021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6/7/2021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5">
            <a:extLst>
              <a:ext uri="{FF2B5EF4-FFF2-40B4-BE49-F238E27FC236}">
                <a16:creationId xmlns:a16="http://schemas.microsoft.com/office/drawing/2014/main" id="{BC453C04-A5BB-4232-8983-16437910D91B}"/>
              </a:ext>
            </a:extLst>
          </p:cNvPr>
          <p:cNvSpPr txBox="1">
            <a:spLocks/>
          </p:cNvSpPr>
          <p:nvPr/>
        </p:nvSpPr>
        <p:spPr bwMode="gray">
          <a:xfrm>
            <a:off x="548639" y="5569431"/>
            <a:ext cx="5168669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Wingdings" pitchFamily="2" charset="2"/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898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8246AF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5G Team / Lenovo Research / MBG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77F6EB4A-FDFE-43E6-ADE1-677929689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2558646"/>
            <a:ext cx="10368514" cy="914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4000" dirty="0"/>
              <a:t>Proposals for using unlicensed spectrum for sidelink communication in Rel-18</a:t>
            </a:r>
            <a:endParaRPr lang="de-DE" sz="4000" spc="0" dirty="0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637919D9-FBBF-48DE-8A22-22E83EF3535E}"/>
              </a:ext>
            </a:extLst>
          </p:cNvPr>
          <p:cNvSpPr txBox="1">
            <a:spLocks/>
          </p:cNvSpPr>
          <p:nvPr/>
        </p:nvSpPr>
        <p:spPr bwMode="gray">
          <a:xfrm>
            <a:off x="678293" y="5009515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Agenda Item:		4.2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Source:			Lenovo, Motorola Mobility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Document  for:		Discussion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6662069-D24E-4FC7-A4DC-F986BE6A7D5B}"/>
              </a:ext>
            </a:extLst>
          </p:cNvPr>
          <p:cNvSpPr txBox="1">
            <a:spLocks/>
          </p:cNvSpPr>
          <p:nvPr/>
        </p:nvSpPr>
        <p:spPr bwMode="black">
          <a:xfrm>
            <a:off x="404800" y="1229400"/>
            <a:ext cx="9943470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 marL="0" marR="0" lvl="0" indent="0" algn="l" defTabSz="121898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RAN Rel-18 workshop	                  	             RWS-210257</a:t>
            </a:r>
          </a:p>
          <a:p>
            <a:pPr marL="0" marR="0" lvl="0" indent="0" algn="l" defTabSz="121898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Electronic Meeting, June 28 –  July 2, 2021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altLang="zh-CN" dirty="0"/>
              <a:t>Justification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EF4D466C-FCB1-44C3-8168-EEA43216E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53" y="4497098"/>
            <a:ext cx="404725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Wide bandwidth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High data rate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Latency reduction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Traffic offloading</a:t>
            </a:r>
          </a:p>
          <a:p>
            <a:pPr lvl="1" eaLnBrk="1" hangingPunct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Low cost</a:t>
            </a:r>
          </a:p>
          <a:p>
            <a:pPr lvl="1" eaLnBrk="1" hangingPunct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Extended coverage</a:t>
            </a:r>
          </a:p>
        </p:txBody>
      </p:sp>
      <p:sp>
        <p:nvSpPr>
          <p:cNvPr id="16" name="文本框 19">
            <a:extLst>
              <a:ext uri="{FF2B5EF4-FFF2-40B4-BE49-F238E27FC236}">
                <a16:creationId xmlns:a16="http://schemas.microsoft.com/office/drawing/2014/main" id="{08A22ACF-8141-4B18-8EC3-6D4CC96E9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995" y="4158287"/>
            <a:ext cx="21027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1217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Arial" charset="0"/>
              </a:rPr>
              <a:t>Motivation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1B51B42-23EB-48E2-90B1-6CEDBC5DCB3F}"/>
              </a:ext>
            </a:extLst>
          </p:cNvPr>
          <p:cNvSpPr/>
          <p:nvPr/>
        </p:nvSpPr>
        <p:spPr>
          <a:xfrm>
            <a:off x="415475" y="4509070"/>
            <a:ext cx="3536981" cy="175432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4750C95-032E-4A1B-9D2B-D379DC3B9346}"/>
              </a:ext>
            </a:extLst>
          </p:cNvPr>
          <p:cNvSpPr/>
          <p:nvPr/>
        </p:nvSpPr>
        <p:spPr>
          <a:xfrm>
            <a:off x="4359468" y="4497099"/>
            <a:ext cx="3536981" cy="17848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文本框 19">
            <a:extLst>
              <a:ext uri="{FF2B5EF4-FFF2-40B4-BE49-F238E27FC236}">
                <a16:creationId xmlns:a16="http://schemas.microsoft.com/office/drawing/2014/main" id="{659DD46B-4706-4540-BB6D-3810D148A6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2577" y="4158287"/>
            <a:ext cx="21027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1217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Arial" charset="0"/>
              </a:rPr>
              <a:t>Spectrum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AA52CB7-DE23-4832-9CAD-051F66150817}"/>
              </a:ext>
            </a:extLst>
          </p:cNvPr>
          <p:cNvSpPr/>
          <p:nvPr/>
        </p:nvSpPr>
        <p:spPr>
          <a:xfrm>
            <a:off x="3986075" y="4509070"/>
            <a:ext cx="373728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6GHz:</a:t>
            </a:r>
          </a:p>
          <a:p>
            <a:pPr marL="1504737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US 5.925 – 7.125GHz</a:t>
            </a:r>
          </a:p>
          <a:p>
            <a:pPr marL="1504737" lvl="2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EU </a:t>
            </a:r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5.925 – 6.425GHz</a:t>
            </a:r>
            <a:endParaRPr lang="en-US" altLang="zh-CN" sz="16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60GHz:</a:t>
            </a:r>
          </a:p>
          <a:p>
            <a:pPr marL="1504737" lvl="3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US 57GHz – 71GHz</a:t>
            </a:r>
          </a:p>
          <a:p>
            <a:pPr marL="1504737" lvl="3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EU 57GHz – 66GHz </a:t>
            </a:r>
            <a:endParaRPr lang="en-US" altLang="zh-CN" sz="16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0F5D1DD-B7EF-4ABF-A486-71884E9CBFB2}"/>
              </a:ext>
            </a:extLst>
          </p:cNvPr>
          <p:cNvSpPr/>
          <p:nvPr/>
        </p:nvSpPr>
        <p:spPr>
          <a:xfrm>
            <a:off x="8347404" y="4466578"/>
            <a:ext cx="3536981" cy="178484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文本框 19">
            <a:extLst>
              <a:ext uri="{FF2B5EF4-FFF2-40B4-BE49-F238E27FC236}">
                <a16:creationId xmlns:a16="http://schemas.microsoft.com/office/drawing/2014/main" id="{F1AF6CEA-98B6-41D6-BF61-E243526D2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0513" y="4127766"/>
            <a:ext cx="21027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1217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Arial" charset="0"/>
              </a:rPr>
              <a:t>Study in 3GPP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3" name="Rectangle 5">
            <a:extLst>
              <a:ext uri="{FF2B5EF4-FFF2-40B4-BE49-F238E27FC236}">
                <a16:creationId xmlns:a16="http://schemas.microsoft.com/office/drawing/2014/main" id="{732C03A1-1D65-4293-9996-AF4BDDD9E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1571" y="4517023"/>
            <a:ext cx="404725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LTE Rel-13 LAA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LTE Rel-14 </a:t>
            </a:r>
            <a:r>
              <a:rPr lang="en-US" altLang="zh-CN" sz="1800" dirty="0" err="1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eLAA</a:t>
            </a:r>
            <a:endParaRPr lang="en-US" altLang="zh-CN" sz="18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LTE Rel-15 </a:t>
            </a:r>
            <a:r>
              <a:rPr lang="en-US" altLang="zh-CN" sz="1800" dirty="0" err="1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FeLAA</a:t>
            </a:r>
            <a:endParaRPr lang="en-US" altLang="zh-CN" sz="18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NR Rel-16 NR-U</a:t>
            </a:r>
          </a:p>
          <a:p>
            <a:pPr lvl="1" eaLnBrk="1" hangingPunct="1"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NR Rel-17 Above 52.6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15258C-3BCF-4CA2-B858-A0A8AEAD4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262" y="967951"/>
            <a:ext cx="11766300" cy="296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6091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dirty="0"/>
              <a:t>Operation scenarios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2E8659C-785B-4186-B490-5D84CAEB95ED}"/>
              </a:ext>
            </a:extLst>
          </p:cNvPr>
          <p:cNvSpPr/>
          <p:nvPr/>
        </p:nvSpPr>
        <p:spPr>
          <a:xfrm>
            <a:off x="623728" y="1313606"/>
            <a:ext cx="4459550" cy="174890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Object 1">
            <a:extLst>
              <a:ext uri="{FF2B5EF4-FFF2-40B4-BE49-F238E27FC236}">
                <a16:creationId xmlns:a16="http://schemas.microsoft.com/office/drawing/2014/main" id="{29B6DA6D-6E3E-493E-97F8-AAF9D93F82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38424" y="1320985"/>
          <a:ext cx="401863" cy="97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" r:id="rId3" imgW="606557" imgH="1462770" progId="">
                  <p:embed/>
                </p:oleObj>
              </mc:Choice>
              <mc:Fallback>
                <p:oleObj r:id="rId3" imgW="606557" imgH="1462770" progId="">
                  <p:embed/>
                  <p:pic>
                    <p:nvPicPr>
                      <p:cNvPr id="19" name="Object 1">
                        <a:extLst>
                          <a:ext uri="{FF2B5EF4-FFF2-40B4-BE49-F238E27FC236}">
                            <a16:creationId xmlns:a16="http://schemas.microsoft.com/office/drawing/2014/main" id="{29B6DA6D-6E3E-493E-97F8-AAF9D93F82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8424" y="1320985"/>
                        <a:ext cx="401863" cy="9786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3">
            <a:extLst>
              <a:ext uri="{FF2B5EF4-FFF2-40B4-BE49-F238E27FC236}">
                <a16:creationId xmlns:a16="http://schemas.microsoft.com/office/drawing/2014/main" id="{37F1F31C-2BE0-447E-8317-C658B91C63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7165" y="2225676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" r:id="rId5" imgW="547170" imgH="810341" progId="">
                  <p:embed/>
                </p:oleObj>
              </mc:Choice>
              <mc:Fallback>
                <p:oleObj r:id="rId5" imgW="547170" imgH="810341" progId="">
                  <p:embed/>
                  <p:pic>
                    <p:nvPicPr>
                      <p:cNvPr id="20" name="Object 3">
                        <a:extLst>
                          <a:ext uri="{FF2B5EF4-FFF2-40B4-BE49-F238E27FC236}">
                            <a16:creationId xmlns:a16="http://schemas.microsoft.com/office/drawing/2014/main" id="{37F1F31C-2BE0-447E-8317-C658B91C63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7165" y="2225676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">
            <a:extLst>
              <a:ext uri="{FF2B5EF4-FFF2-40B4-BE49-F238E27FC236}">
                <a16:creationId xmlns:a16="http://schemas.microsoft.com/office/drawing/2014/main" id="{7AFD793F-6305-4099-8028-E74581E4B5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90719" y="2225676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" r:id="rId5" imgW="547170" imgH="810341" progId="">
                  <p:embed/>
                </p:oleObj>
              </mc:Choice>
              <mc:Fallback>
                <p:oleObj r:id="rId5" imgW="547170" imgH="810341" progId="">
                  <p:embed/>
                  <p:pic>
                    <p:nvPicPr>
                      <p:cNvPr id="21" name="Object 3">
                        <a:extLst>
                          <a:ext uri="{FF2B5EF4-FFF2-40B4-BE49-F238E27FC236}">
                            <a16:creationId xmlns:a16="http://schemas.microsoft.com/office/drawing/2014/main" id="{7AFD793F-6305-4099-8028-E74581E4B5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719" y="2225676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07AC5B3-70D3-4A95-8389-C99BE80DD321}"/>
              </a:ext>
            </a:extLst>
          </p:cNvPr>
          <p:cNvCxnSpPr/>
          <p:nvPr/>
        </p:nvCxnSpPr>
        <p:spPr>
          <a:xfrm>
            <a:off x="2317450" y="2458825"/>
            <a:ext cx="873269" cy="0"/>
          </a:xfrm>
          <a:prstGeom prst="straightConnector1">
            <a:avLst/>
          </a:prstGeom>
          <a:ln w="22225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4EB6A6F-A66F-4E13-892B-E1BB2E8F29E2}"/>
              </a:ext>
            </a:extLst>
          </p:cNvPr>
          <p:cNvCxnSpPr>
            <a:cxnSpLocks/>
          </p:cNvCxnSpPr>
          <p:nvPr/>
        </p:nvCxnSpPr>
        <p:spPr>
          <a:xfrm flipH="1">
            <a:off x="2317450" y="2665302"/>
            <a:ext cx="873269" cy="0"/>
          </a:xfrm>
          <a:prstGeom prst="straightConnector1">
            <a:avLst/>
          </a:prstGeom>
          <a:ln w="22225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D2AE9357-0A06-4AF8-B4A9-FBBC8D1139F3}"/>
              </a:ext>
            </a:extLst>
          </p:cNvPr>
          <p:cNvSpPr/>
          <p:nvPr/>
        </p:nvSpPr>
        <p:spPr>
          <a:xfrm>
            <a:off x="548640" y="4212027"/>
            <a:ext cx="3374431" cy="174890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Object 3">
            <a:extLst>
              <a:ext uri="{FF2B5EF4-FFF2-40B4-BE49-F238E27FC236}">
                <a16:creationId xmlns:a16="http://schemas.microsoft.com/office/drawing/2014/main" id="{8CBEE3E0-0C99-4639-B74A-602ABBFBBB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3759" y="5094542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" r:id="rId5" imgW="547170" imgH="810341" progId="">
                  <p:embed/>
                </p:oleObj>
              </mc:Choice>
              <mc:Fallback>
                <p:oleObj r:id="rId5" imgW="547170" imgH="810341" progId="">
                  <p:embed/>
                  <p:pic>
                    <p:nvPicPr>
                      <p:cNvPr id="26" name="Object 3">
                        <a:extLst>
                          <a:ext uri="{FF2B5EF4-FFF2-40B4-BE49-F238E27FC236}">
                            <a16:creationId xmlns:a16="http://schemas.microsoft.com/office/drawing/2014/main" id="{8CBEE3E0-0C99-4639-B74A-602ABBFBBB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3759" y="5094542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3">
            <a:extLst>
              <a:ext uri="{FF2B5EF4-FFF2-40B4-BE49-F238E27FC236}">
                <a16:creationId xmlns:a16="http://schemas.microsoft.com/office/drawing/2014/main" id="{3298017A-6909-43E1-BBA6-D0AA733EBC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38814" y="5094542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" r:id="rId5" imgW="547170" imgH="810341" progId="">
                  <p:embed/>
                </p:oleObj>
              </mc:Choice>
              <mc:Fallback>
                <p:oleObj r:id="rId5" imgW="547170" imgH="810341" progId="">
                  <p:embed/>
                  <p:pic>
                    <p:nvPicPr>
                      <p:cNvPr id="27" name="Object 3">
                        <a:extLst>
                          <a:ext uri="{FF2B5EF4-FFF2-40B4-BE49-F238E27FC236}">
                            <a16:creationId xmlns:a16="http://schemas.microsoft.com/office/drawing/2014/main" id="{3298017A-6909-43E1-BBA6-D0AA733EBC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814" y="5094542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24C6FF0-ADC2-424F-AEA7-D1155A803986}"/>
              </a:ext>
            </a:extLst>
          </p:cNvPr>
          <p:cNvCxnSpPr/>
          <p:nvPr/>
        </p:nvCxnSpPr>
        <p:spPr>
          <a:xfrm>
            <a:off x="3365545" y="5327691"/>
            <a:ext cx="873269" cy="0"/>
          </a:xfrm>
          <a:prstGeom prst="straightConnector1">
            <a:avLst/>
          </a:prstGeom>
          <a:ln w="22225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C59D68F-242E-4207-89D4-B526759F6B9E}"/>
              </a:ext>
            </a:extLst>
          </p:cNvPr>
          <p:cNvCxnSpPr>
            <a:cxnSpLocks/>
          </p:cNvCxnSpPr>
          <p:nvPr/>
        </p:nvCxnSpPr>
        <p:spPr>
          <a:xfrm flipH="1">
            <a:off x="3365545" y="5534168"/>
            <a:ext cx="873269" cy="0"/>
          </a:xfrm>
          <a:prstGeom prst="straightConnector1">
            <a:avLst/>
          </a:prstGeom>
          <a:ln w="22225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2ACE802A-F41F-4C7D-995E-E2CD3ED293B8}"/>
              </a:ext>
            </a:extLst>
          </p:cNvPr>
          <p:cNvSpPr/>
          <p:nvPr/>
        </p:nvSpPr>
        <p:spPr>
          <a:xfrm>
            <a:off x="6578540" y="4182472"/>
            <a:ext cx="3094288" cy="174890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">
            <a:extLst>
              <a:ext uri="{FF2B5EF4-FFF2-40B4-BE49-F238E27FC236}">
                <a16:creationId xmlns:a16="http://schemas.microsoft.com/office/drawing/2014/main" id="{566DAABF-4BC9-4E5C-86BB-B7A495874C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72827" y="5240672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" r:id="rId5" imgW="547170" imgH="810341" progId="">
                  <p:embed/>
                </p:oleObj>
              </mc:Choice>
              <mc:Fallback>
                <p:oleObj r:id="rId5" imgW="547170" imgH="810341" progId="">
                  <p:embed/>
                  <p:pic>
                    <p:nvPicPr>
                      <p:cNvPr id="32" name="Object 3">
                        <a:extLst>
                          <a:ext uri="{FF2B5EF4-FFF2-40B4-BE49-F238E27FC236}">
                            <a16:creationId xmlns:a16="http://schemas.microsoft.com/office/drawing/2014/main" id="{566DAABF-4BC9-4E5C-86BB-B7A495874C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72827" y="5240672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">
            <a:extLst>
              <a:ext uri="{FF2B5EF4-FFF2-40B4-BE49-F238E27FC236}">
                <a16:creationId xmlns:a16="http://schemas.microsoft.com/office/drawing/2014/main" id="{DFFB824C-2B0C-454F-8AFA-4BAA61EA68D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081917" y="5200409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" r:id="rId5" imgW="547170" imgH="810341" progId="">
                  <p:embed/>
                </p:oleObj>
              </mc:Choice>
              <mc:Fallback>
                <p:oleObj r:id="rId5" imgW="547170" imgH="810341" progId="">
                  <p:embed/>
                  <p:pic>
                    <p:nvPicPr>
                      <p:cNvPr id="33" name="Object 3">
                        <a:extLst>
                          <a:ext uri="{FF2B5EF4-FFF2-40B4-BE49-F238E27FC236}">
                            <a16:creationId xmlns:a16="http://schemas.microsoft.com/office/drawing/2014/main" id="{DFFB824C-2B0C-454F-8AFA-4BAA61EA68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1917" y="5200409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2B273985-BE08-4D14-9CC1-F5E733272994}"/>
              </a:ext>
            </a:extLst>
          </p:cNvPr>
          <p:cNvCxnSpPr/>
          <p:nvPr/>
        </p:nvCxnSpPr>
        <p:spPr>
          <a:xfrm>
            <a:off x="10208648" y="5433558"/>
            <a:ext cx="873269" cy="0"/>
          </a:xfrm>
          <a:prstGeom prst="straightConnector1">
            <a:avLst/>
          </a:prstGeom>
          <a:ln w="22225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8D4094E6-4BAD-4454-8E19-63DFAD35F6CC}"/>
              </a:ext>
            </a:extLst>
          </p:cNvPr>
          <p:cNvCxnSpPr>
            <a:cxnSpLocks/>
          </p:cNvCxnSpPr>
          <p:nvPr/>
        </p:nvCxnSpPr>
        <p:spPr>
          <a:xfrm flipH="1">
            <a:off x="10208648" y="5640035"/>
            <a:ext cx="873269" cy="0"/>
          </a:xfrm>
          <a:prstGeom prst="straightConnector1">
            <a:avLst/>
          </a:prstGeom>
          <a:ln w="22225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id="{53263792-7098-4058-9FBC-A0B4434A71B9}"/>
              </a:ext>
            </a:extLst>
          </p:cNvPr>
          <p:cNvSpPr/>
          <p:nvPr/>
        </p:nvSpPr>
        <p:spPr>
          <a:xfrm>
            <a:off x="6216715" y="1233084"/>
            <a:ext cx="3094288" cy="174890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CE328BA-4088-4D96-BDBB-F3531CD9C12E}"/>
              </a:ext>
            </a:extLst>
          </p:cNvPr>
          <p:cNvSpPr/>
          <p:nvPr/>
        </p:nvSpPr>
        <p:spPr>
          <a:xfrm>
            <a:off x="8543879" y="1184403"/>
            <a:ext cx="3094288" cy="174890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0" name="Object 3">
            <a:extLst>
              <a:ext uri="{FF2B5EF4-FFF2-40B4-BE49-F238E27FC236}">
                <a16:creationId xmlns:a16="http://schemas.microsoft.com/office/drawing/2014/main" id="{4363390E-1C16-4541-9706-373080281CE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309999" y="2046009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" r:id="rId5" imgW="547170" imgH="810341" progId="">
                  <p:embed/>
                </p:oleObj>
              </mc:Choice>
              <mc:Fallback>
                <p:oleObj r:id="rId5" imgW="547170" imgH="810341" progId="">
                  <p:embed/>
                  <p:pic>
                    <p:nvPicPr>
                      <p:cNvPr id="40" name="Object 3">
                        <a:extLst>
                          <a:ext uri="{FF2B5EF4-FFF2-40B4-BE49-F238E27FC236}">
                            <a16:creationId xmlns:a16="http://schemas.microsoft.com/office/drawing/2014/main" id="{4363390E-1C16-4541-9706-373080281CE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09999" y="2046009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A1B8781-6203-49EA-9EDC-565E382C3264}"/>
              </a:ext>
            </a:extLst>
          </p:cNvPr>
          <p:cNvCxnSpPr/>
          <p:nvPr/>
        </p:nvCxnSpPr>
        <p:spPr>
          <a:xfrm>
            <a:off x="8436730" y="2279158"/>
            <a:ext cx="873269" cy="0"/>
          </a:xfrm>
          <a:prstGeom prst="straightConnector1">
            <a:avLst/>
          </a:prstGeom>
          <a:ln w="22225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A0EC0AE-161A-458F-8552-9ECE698F54BA}"/>
              </a:ext>
            </a:extLst>
          </p:cNvPr>
          <p:cNvCxnSpPr>
            <a:cxnSpLocks/>
          </p:cNvCxnSpPr>
          <p:nvPr/>
        </p:nvCxnSpPr>
        <p:spPr>
          <a:xfrm flipH="1">
            <a:off x="8436730" y="2485635"/>
            <a:ext cx="873269" cy="0"/>
          </a:xfrm>
          <a:prstGeom prst="straightConnector1">
            <a:avLst/>
          </a:prstGeom>
          <a:ln w="22225" cap="flat" cmpd="sng" algn="ctr">
            <a:solidFill>
              <a:srgbClr val="7030A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43" name="Object 3">
            <a:extLst>
              <a:ext uri="{FF2B5EF4-FFF2-40B4-BE49-F238E27FC236}">
                <a16:creationId xmlns:a16="http://schemas.microsoft.com/office/drawing/2014/main" id="{7C3B9C8F-CF78-435D-8F16-B103DD14CE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91449" y="2106114"/>
          <a:ext cx="560285" cy="836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" r:id="rId5" imgW="547170" imgH="810341" progId="">
                  <p:embed/>
                </p:oleObj>
              </mc:Choice>
              <mc:Fallback>
                <p:oleObj r:id="rId5" imgW="547170" imgH="810341" progId="">
                  <p:embed/>
                  <p:pic>
                    <p:nvPicPr>
                      <p:cNvPr id="43" name="Object 3">
                        <a:extLst>
                          <a:ext uri="{FF2B5EF4-FFF2-40B4-BE49-F238E27FC236}">
                            <a16:creationId xmlns:a16="http://schemas.microsoft.com/office/drawing/2014/main" id="{7C3B9C8F-CF78-435D-8F16-B103DD14CE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1449" y="2106114"/>
                        <a:ext cx="560285" cy="8368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>
            <a:extLst>
              <a:ext uri="{FF2B5EF4-FFF2-40B4-BE49-F238E27FC236}">
                <a16:creationId xmlns:a16="http://schemas.microsoft.com/office/drawing/2014/main" id="{21F24CFC-07D6-4BC1-8628-2D7B774B2A52}"/>
              </a:ext>
            </a:extLst>
          </p:cNvPr>
          <p:cNvSpPr/>
          <p:nvPr/>
        </p:nvSpPr>
        <p:spPr>
          <a:xfrm>
            <a:off x="836478" y="3139672"/>
            <a:ext cx="380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Scenario 1: intra-cell in coverage</a:t>
            </a:r>
            <a:endParaRPr lang="zh-CN" altLang="en-US" sz="1800" b="1" dirty="0">
              <a:solidFill>
                <a:srgbClr val="FFC00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69E95FF-829D-4E32-A23F-EEDA84AB03B4}"/>
              </a:ext>
            </a:extLst>
          </p:cNvPr>
          <p:cNvSpPr/>
          <p:nvPr/>
        </p:nvSpPr>
        <p:spPr>
          <a:xfrm>
            <a:off x="7178284" y="3182570"/>
            <a:ext cx="3801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Scenario 2: inter-cell in coverage</a:t>
            </a:r>
            <a:endParaRPr lang="zh-CN" altLang="en-US" sz="1800" b="1" dirty="0">
              <a:solidFill>
                <a:srgbClr val="FFC00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EBDCC84-002C-484D-97DD-F4A4DEC338D4}"/>
              </a:ext>
            </a:extLst>
          </p:cNvPr>
          <p:cNvSpPr/>
          <p:nvPr/>
        </p:nvSpPr>
        <p:spPr>
          <a:xfrm>
            <a:off x="1122869" y="6052880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Scenario 3: partial coverage</a:t>
            </a:r>
            <a:endParaRPr lang="zh-CN" altLang="en-US" sz="1800" b="1" dirty="0">
              <a:solidFill>
                <a:srgbClr val="FFC00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AE0EBD6-1C05-483A-B3F6-C21F2A1DF8E2}"/>
              </a:ext>
            </a:extLst>
          </p:cNvPr>
          <p:cNvSpPr/>
          <p:nvPr/>
        </p:nvSpPr>
        <p:spPr>
          <a:xfrm>
            <a:off x="7203933" y="6125986"/>
            <a:ext cx="3211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Scenario 4: out of coverage</a:t>
            </a:r>
            <a:endParaRPr lang="zh-CN" altLang="en-US" sz="1800" b="1" dirty="0">
              <a:solidFill>
                <a:srgbClr val="FFC00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graphicFrame>
        <p:nvGraphicFramePr>
          <p:cNvPr id="49" name="Object 1">
            <a:extLst>
              <a:ext uri="{FF2B5EF4-FFF2-40B4-BE49-F238E27FC236}">
                <a16:creationId xmlns:a16="http://schemas.microsoft.com/office/drawing/2014/main" id="{B7763B18-AEAE-4671-A80C-2E21D65F3C8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05521" y="1240040"/>
          <a:ext cx="401863" cy="97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" r:id="rId3" imgW="606557" imgH="1462770" progId="">
                  <p:embed/>
                </p:oleObj>
              </mc:Choice>
              <mc:Fallback>
                <p:oleObj r:id="rId3" imgW="606557" imgH="1462770" progId="">
                  <p:embed/>
                  <p:pic>
                    <p:nvPicPr>
                      <p:cNvPr id="49" name="Object 1">
                        <a:extLst>
                          <a:ext uri="{FF2B5EF4-FFF2-40B4-BE49-F238E27FC236}">
                            <a16:creationId xmlns:a16="http://schemas.microsoft.com/office/drawing/2014/main" id="{B7763B18-AEAE-4671-A80C-2E21D65F3C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5521" y="1240040"/>
                        <a:ext cx="401863" cy="9786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1">
            <a:extLst>
              <a:ext uri="{FF2B5EF4-FFF2-40B4-BE49-F238E27FC236}">
                <a16:creationId xmlns:a16="http://schemas.microsoft.com/office/drawing/2014/main" id="{2B94F264-55DE-4CBD-BFD5-ED8F67526A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26468" y="1185435"/>
          <a:ext cx="401863" cy="97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" r:id="rId3" imgW="606557" imgH="1462770" progId="">
                  <p:embed/>
                </p:oleObj>
              </mc:Choice>
              <mc:Fallback>
                <p:oleObj r:id="rId3" imgW="606557" imgH="1462770" progId="">
                  <p:embed/>
                  <p:pic>
                    <p:nvPicPr>
                      <p:cNvPr id="50" name="Object 1">
                        <a:extLst>
                          <a:ext uri="{FF2B5EF4-FFF2-40B4-BE49-F238E27FC236}">
                            <a16:creationId xmlns:a16="http://schemas.microsoft.com/office/drawing/2014/main" id="{2B94F264-55DE-4CBD-BFD5-ED8F67526A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26468" y="1185435"/>
                        <a:ext cx="401863" cy="9786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1">
            <a:extLst>
              <a:ext uri="{FF2B5EF4-FFF2-40B4-BE49-F238E27FC236}">
                <a16:creationId xmlns:a16="http://schemas.microsoft.com/office/drawing/2014/main" id="{00F40369-BA8C-4602-A7B7-F0154ECC32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87535" y="4205468"/>
          <a:ext cx="401863" cy="97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5" r:id="rId3" imgW="606557" imgH="1462770" progId="">
                  <p:embed/>
                </p:oleObj>
              </mc:Choice>
              <mc:Fallback>
                <p:oleObj r:id="rId3" imgW="606557" imgH="1462770" progId="">
                  <p:embed/>
                  <p:pic>
                    <p:nvPicPr>
                      <p:cNvPr id="51" name="Object 1">
                        <a:extLst>
                          <a:ext uri="{FF2B5EF4-FFF2-40B4-BE49-F238E27FC236}">
                            <a16:creationId xmlns:a16="http://schemas.microsoft.com/office/drawing/2014/main" id="{00F40369-BA8C-4602-A7B7-F0154ECC32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7535" y="4205468"/>
                        <a:ext cx="401863" cy="9786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1">
            <a:extLst>
              <a:ext uri="{FF2B5EF4-FFF2-40B4-BE49-F238E27FC236}">
                <a16:creationId xmlns:a16="http://schemas.microsoft.com/office/drawing/2014/main" id="{F4753FBA-68D1-4E06-B5F7-3A61A03AA8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72543" y="4219100"/>
          <a:ext cx="401863" cy="97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" r:id="rId3" imgW="606557" imgH="1462770" progId="">
                  <p:embed/>
                </p:oleObj>
              </mc:Choice>
              <mc:Fallback>
                <p:oleObj r:id="rId3" imgW="606557" imgH="1462770" progId="">
                  <p:embed/>
                  <p:pic>
                    <p:nvPicPr>
                      <p:cNvPr id="52" name="Object 1">
                        <a:extLst>
                          <a:ext uri="{FF2B5EF4-FFF2-40B4-BE49-F238E27FC236}">
                            <a16:creationId xmlns:a16="http://schemas.microsoft.com/office/drawing/2014/main" id="{F4753FBA-68D1-4E06-B5F7-3A61A03AA8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2543" y="4219100"/>
                        <a:ext cx="401863" cy="9786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424022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dirty="0"/>
              <a:t>Proposed objectives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50FA1E4-A2CB-4FD0-B420-32581C7F4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035" y="1389915"/>
            <a:ext cx="4897876" cy="3490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US" altLang="zh-CN" sz="18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Waveform design to meet OCB and PSD requirements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PSCCH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PSSCH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PSFCH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SCI format design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DRS window containing at least SL SSBs, PSBCH and possibly CSI-RS with properties and extensions to handle reduced SSB and RMSI transmission opportunities due to LBT failure.</a:t>
            </a:r>
          </a:p>
        </p:txBody>
      </p:sp>
      <p:sp>
        <p:nvSpPr>
          <p:cNvPr id="39" name="文本框 19">
            <a:extLst>
              <a:ext uri="{FF2B5EF4-FFF2-40B4-BE49-F238E27FC236}">
                <a16:creationId xmlns:a16="http://schemas.microsoft.com/office/drawing/2014/main" id="{5C57E747-FB1F-4A36-9F62-6A06430A8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690" y="969091"/>
            <a:ext cx="42825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FF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Physical layer channels and signals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C90D9DD-720D-4CD8-89E4-5FAD05E2CA73}"/>
              </a:ext>
            </a:extLst>
          </p:cNvPr>
          <p:cNvSpPr/>
          <p:nvPr/>
        </p:nvSpPr>
        <p:spPr>
          <a:xfrm>
            <a:off x="508825" y="1420436"/>
            <a:ext cx="5279416" cy="353273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F628D9E-1F0C-4F45-A50C-06F03F73E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7720" y="1389915"/>
            <a:ext cx="4897876" cy="352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buChar char="–"/>
              <a:defRPr sz="23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US" altLang="zh-CN" sz="18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Resource allocation based on scheduling and sensing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UE-to-UE COT sharing among Tx UE and Rx UE for simple channel access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Channel access mechanism for fair coexistence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Synchronization procedure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Scheduling/HARQ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zh-CN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Multi-carrier support (carrier aggregation, carrier duplication)</a:t>
            </a:r>
          </a:p>
        </p:txBody>
      </p:sp>
      <p:sp>
        <p:nvSpPr>
          <p:cNvPr id="54" name="文本框 19">
            <a:extLst>
              <a:ext uri="{FF2B5EF4-FFF2-40B4-BE49-F238E27FC236}">
                <a16:creationId xmlns:a16="http://schemas.microsoft.com/office/drawing/2014/main" id="{DA4F32B8-EE45-4B51-BCD6-1D6985F8B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5375" y="969091"/>
            <a:ext cx="42825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defTabSz="121761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FF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Physical layer procedures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ADD5ECC-5460-46E6-8421-BA00AC13C7BD}"/>
              </a:ext>
            </a:extLst>
          </p:cNvPr>
          <p:cNvSpPr/>
          <p:nvPr/>
        </p:nvSpPr>
        <p:spPr>
          <a:xfrm>
            <a:off x="6422510" y="1420436"/>
            <a:ext cx="5279416" cy="3532739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B06870C-B89F-45C3-9EA9-7C1C2C87819B}"/>
              </a:ext>
            </a:extLst>
          </p:cNvPr>
          <p:cNvSpPr/>
          <p:nvPr/>
        </p:nvSpPr>
        <p:spPr>
          <a:xfrm>
            <a:off x="508825" y="5206743"/>
            <a:ext cx="11193101" cy="95345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Radio interface protocol architecture and procedures</a:t>
            </a:r>
          </a:p>
          <a:p>
            <a:pPr marL="742950" lvl="1" indent="-285750"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Relevant protocol and procedure enhancements (e.g., RRC and MAC) to support service continuity on unlicensed spectrum. </a:t>
            </a:r>
          </a:p>
        </p:txBody>
      </p:sp>
    </p:spTree>
    <p:extLst>
      <p:ext uri="{BB962C8B-B14F-4D97-AF65-F5344CB8AC3E}">
        <p14:creationId xmlns:p14="http://schemas.microsoft.com/office/powerpoint/2010/main" val="299388012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6CE72A-B114-421D-8BDF-20821F2D81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0675" y="6473825"/>
            <a:ext cx="438150" cy="15557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138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343E24-E407-41CD-B499-ECBA4C49DBD7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cf6f596-7900-42dc-afdd-a636648ef1bd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f6f596-7900-42dc-afdd-a636648ef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6272</TotalTime>
  <Words>265</Words>
  <Application>Microsoft Office PowerPoint</Application>
  <PresentationFormat>Custom</PresentationFormat>
  <Paragraphs>57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Segoe UI Semilight</vt:lpstr>
      <vt:lpstr>Wingdings</vt:lpstr>
      <vt:lpstr>Lenovo Master</vt:lpstr>
      <vt:lpstr>Proposals for using unlicensed spectrum for sidelink communication in Rel-18</vt:lpstr>
      <vt:lpstr>Justification</vt:lpstr>
      <vt:lpstr>Operation scenarios</vt:lpstr>
      <vt:lpstr>Proposed objectives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Mingzeng Dai</dc:creator>
  <cp:lastModifiedBy>Haiming HM14 Wang</cp:lastModifiedBy>
  <cp:revision>404</cp:revision>
  <dcterms:created xsi:type="dcterms:W3CDTF">2020-11-11T10:47:48Z</dcterms:created>
  <dcterms:modified xsi:type="dcterms:W3CDTF">2021-06-07T03:57:18Z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</Properties>
</file>