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76" r:id="rId2"/>
    <p:sldId id="273" r:id="rId3"/>
    <p:sldId id="277" r:id="rId4"/>
    <p:sldId id="274" r:id="rId5"/>
  </p:sldIdLst>
  <p:sldSz cx="11431588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>
          <p15:clr>
            <a:srgbClr val="A4A3A4"/>
          </p15:clr>
        </p15:guide>
        <p15:guide id="2" pos="36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A6"/>
    <a:srgbClr val="A50034"/>
    <a:srgbClr val="E46C0A"/>
    <a:srgbClr val="6B6B6B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4" autoAdjust="0"/>
    <p:restoredTop sz="22581" autoAdjust="0"/>
  </p:normalViewPr>
  <p:slideViewPr>
    <p:cSldViewPr>
      <p:cViewPr varScale="1">
        <p:scale>
          <a:sx n="93" d="100"/>
          <a:sy n="93" d="100"/>
        </p:scale>
        <p:origin x="1512" y="102"/>
      </p:cViewPr>
      <p:guideLst>
        <p:guide orient="horz" pos="2700"/>
        <p:guide pos="36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0631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63266" y="2342034"/>
            <a:ext cx="971685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Rel-18 workshop</a:t>
            </a:r>
          </a:p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Meeting, June 28 - July 2, 2021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8380090" y="23660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RWS-210230</a:t>
            </a:r>
            <a:endParaRPr lang="en-US" altLang="ko-KR" sz="2400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963266" y="4494857"/>
            <a:ext cx="9793088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963266" y="4422849"/>
            <a:ext cx="9793088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4050018" y="4860606"/>
            <a:ext cx="333155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5175794" y="-5175792"/>
            <a:ext cx="1080000" cy="11431588"/>
          </a:xfrm>
          <a:prstGeom prst="rect">
            <a:avLst/>
          </a:prstGeom>
          <a:solidFill>
            <a:srgbClr val="A5003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1500" y="80268"/>
            <a:ext cx="10288588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71500" y="1333922"/>
            <a:ext cx="10288588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9" name="직사각형 8"/>
          <p:cNvSpPr/>
          <p:nvPr userDrawn="1"/>
        </p:nvSpPr>
        <p:spPr>
          <a:xfrm>
            <a:off x="72802" y="8273112"/>
            <a:ext cx="5715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altLang="ko-KR" sz="1100" b="1" i="1" dirty="0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RWS-210230</a:t>
            </a:r>
            <a:endParaRPr lang="ko-KR" altLang="en-US" sz="1100" b="1" i="1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3017" y="5508627"/>
            <a:ext cx="971685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03017" y="3633392"/>
            <a:ext cx="971685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571500" y="342900"/>
            <a:ext cx="10288588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571500" y="1549946"/>
            <a:ext cx="1028858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71500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905250" y="7945438"/>
            <a:ext cx="3621088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193088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5571778" y="8271824"/>
            <a:ext cx="5715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ko-KR" sz="1100" dirty="0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Copyright 2021. LG Electronics Inc. All rights reserved. </a:t>
            </a:r>
            <a:endParaRPr lang="ko-KR" altLang="en-US" sz="1100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 smtClean="0"/>
              <a:t>Enhancement for RAN slicing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600" dirty="0"/>
              <a:t>In Rel-17, RAN slicing solutions are being discussed for the scenarios where all cells within a tracking area support the same slice availability. </a:t>
            </a:r>
          </a:p>
          <a:p>
            <a:pPr lvl="1"/>
            <a:r>
              <a:rPr lang="en-US" altLang="ko-KR" b="0" dirty="0" smtClean="0"/>
              <a:t>RAN2 aligns with SA2 assumption that support of slices in a tracking area is homogeneous for Rel-17 although RAN2 studied heterogeneous deployments during SI phase.</a:t>
            </a:r>
            <a:endParaRPr lang="en-US" altLang="ko-KR" b="0" dirty="0" smtClean="0"/>
          </a:p>
          <a:p>
            <a:endParaRPr lang="en-US" altLang="ko-KR" sz="2600" b="0" dirty="0"/>
          </a:p>
          <a:p>
            <a:r>
              <a:rPr lang="en-US" altLang="ko-KR" sz="2600" dirty="0"/>
              <a:t>SA1 identified new use cases and new requirements in Rel-18</a:t>
            </a:r>
            <a:r>
              <a:rPr lang="en-GB" altLang="ko-KR" sz="2600" dirty="0"/>
              <a:t>. </a:t>
            </a:r>
            <a:endParaRPr lang="en-GB" altLang="ko-KR" sz="2600" dirty="0" smtClean="0"/>
          </a:p>
          <a:p>
            <a:pPr lvl="1"/>
            <a:r>
              <a:rPr lang="en-GB" altLang="ko-KR" dirty="0" smtClean="0"/>
              <a:t>SA1 studied the enhanced supports for the network slice.</a:t>
            </a:r>
          </a:p>
          <a:p>
            <a:pPr lvl="1"/>
            <a:r>
              <a:rPr lang="en-GB" altLang="ko-KR" dirty="0" smtClean="0"/>
              <a:t>SA1 is being discussed support of a UE’s access to a network slice when different types of restrictions apply (e.g. related to radio resources, frequency bands), with minimized interruption of services when there is a change of network slices or allocated resources. </a:t>
            </a:r>
          </a:p>
          <a:p>
            <a:pPr lvl="1"/>
            <a:r>
              <a:rPr lang="en-GB" altLang="ko-KR" dirty="0" smtClean="0"/>
              <a:t>SA1 is also being discussed support of additional service exposure for 3</a:t>
            </a:r>
            <a:r>
              <a:rPr lang="en-GB" altLang="ko-KR" baseline="30000" dirty="0" smtClean="0"/>
              <a:t>rd</a:t>
            </a:r>
            <a:r>
              <a:rPr lang="en-GB" altLang="ko-KR" dirty="0" smtClean="0"/>
              <a:t> party control/configuration of network slices.  </a:t>
            </a:r>
            <a:endParaRPr lang="en-GB" altLang="ko-KR" dirty="0"/>
          </a:p>
          <a:p>
            <a:endParaRPr lang="en-US" altLang="ko-KR" sz="2600" b="0" dirty="0" smtClean="0"/>
          </a:p>
          <a:p>
            <a:endParaRPr lang="en-US" altLang="ko-KR" sz="2600" b="0" dirty="0"/>
          </a:p>
        </p:txBody>
      </p:sp>
    </p:spTree>
    <p:extLst>
      <p:ext uri="{BB962C8B-B14F-4D97-AF65-F5344CB8AC3E}">
        <p14:creationId xmlns:p14="http://schemas.microsoft.com/office/powerpoint/2010/main" val="2616841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600" dirty="0"/>
              <a:t>In Rel-18, RAN should work on enhancements for RAN slicing to support new use cases and new </a:t>
            </a:r>
            <a:r>
              <a:rPr lang="en-US" altLang="ko-KR" sz="2600" dirty="0" smtClean="0"/>
              <a:t>requirements as follows.</a:t>
            </a:r>
            <a:endParaRPr lang="en-US" altLang="ko-KR" sz="2600" dirty="0"/>
          </a:p>
          <a:p>
            <a:pPr lvl="1"/>
            <a:r>
              <a:rPr lang="en-US" altLang="ko-KR" dirty="0"/>
              <a:t>Multiple and different slices are supported on different frequencies or geographical area (regardless of tracking area).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Restriction </a:t>
            </a:r>
            <a:r>
              <a:rPr lang="en-US" altLang="ko-KR" dirty="0"/>
              <a:t>on simultaneously supported network slices at </a:t>
            </a:r>
            <a:r>
              <a:rPr lang="en-US" altLang="ko-KR" dirty="0" smtClean="0"/>
              <a:t>UE.</a:t>
            </a:r>
          </a:p>
          <a:p>
            <a:pPr lvl="1"/>
            <a:r>
              <a:rPr lang="en-US" altLang="ko-KR" dirty="0" smtClean="0"/>
              <a:t>Different </a:t>
            </a:r>
            <a:r>
              <a:rPr lang="en-US" altLang="ko-KR" dirty="0"/>
              <a:t>users or services have different priority for the available network slices.</a:t>
            </a:r>
          </a:p>
          <a:p>
            <a:pPr marL="0" indent="0">
              <a:buNone/>
            </a:pPr>
            <a:endParaRPr lang="en-US" altLang="ko-KR" sz="2600" b="0" dirty="0"/>
          </a:p>
          <a:p>
            <a:r>
              <a:rPr lang="en-US" altLang="ko-KR" sz="2600" dirty="0"/>
              <a:t>A mechanism to efficiently minimize power consumption (e.g., cell search, cell measurement) should be discussed considering different types of slice restrictions and priority</a:t>
            </a:r>
            <a:r>
              <a:rPr lang="en-US" altLang="ko-KR" sz="2600" dirty="0" smtClean="0"/>
              <a:t>.</a:t>
            </a:r>
          </a:p>
          <a:p>
            <a:pPr lvl="1"/>
            <a:r>
              <a:rPr lang="en-US" altLang="ko-KR" dirty="0" smtClean="0"/>
              <a:t>When usage of network slices is restricted depending on frequencies, geographical area or registration of other network slices, the UE does not need to search a cell supporting the network slices unused. </a:t>
            </a:r>
          </a:p>
          <a:p>
            <a:pPr lvl="1"/>
            <a:r>
              <a:rPr lang="en-US" altLang="ko-KR" dirty="0" smtClean="0"/>
              <a:t>It is beneficial for a UE to minimize power consumption for cell search where there is unused network slices.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491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Potential enhancement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600" dirty="0"/>
              <a:t>Support slice aware mobility when usage of network slices is restricted.</a:t>
            </a:r>
            <a:endParaRPr lang="ko-KR" altLang="ko-KR" sz="2600"/>
          </a:p>
          <a:p>
            <a:pPr lvl="1"/>
            <a:r>
              <a:rPr lang="en-US" altLang="ko-KR" dirty="0"/>
              <a:t>Restriction is based on frequency, geographical area, timely-manner, simultaneous usage of network </a:t>
            </a:r>
            <a:r>
              <a:rPr lang="en-US" altLang="ko-KR" dirty="0" smtClean="0"/>
              <a:t>slices</a:t>
            </a:r>
            <a:endParaRPr lang="en-US" altLang="ko-KR" dirty="0"/>
          </a:p>
          <a:p>
            <a:pPr lvl="1"/>
            <a:r>
              <a:rPr lang="en-US" altLang="ko-KR" dirty="0"/>
              <a:t>Consider both idle mode and connected mode </a:t>
            </a:r>
            <a:r>
              <a:rPr lang="en-US" altLang="ko-KR" dirty="0" smtClean="0"/>
              <a:t>mobility</a:t>
            </a:r>
          </a:p>
          <a:p>
            <a:pPr marL="571500" lvl="1" indent="0">
              <a:buNone/>
            </a:pPr>
            <a:endParaRPr lang="ko-KR" altLang="ko-KR" dirty="0"/>
          </a:p>
          <a:p>
            <a:r>
              <a:rPr lang="en-US" altLang="ko-KR" sz="2600" dirty="0"/>
              <a:t>Support power saving mechanisms based on slice priority and/or disjoint network slices </a:t>
            </a:r>
            <a:r>
              <a:rPr lang="en-US" altLang="ko-KR" sz="2600" dirty="0" smtClean="0"/>
              <a:t>information.</a:t>
            </a:r>
            <a:endParaRPr lang="ko-KR" altLang="ko-KR" sz="2600"/>
          </a:p>
          <a:p>
            <a:pPr lvl="1"/>
            <a:r>
              <a:rPr lang="en-US" altLang="ko-KR" dirty="0"/>
              <a:t>RRM </a:t>
            </a:r>
            <a:r>
              <a:rPr lang="en-US" altLang="ko-KR" dirty="0" smtClean="0"/>
              <a:t>relaxation</a:t>
            </a:r>
          </a:p>
          <a:p>
            <a:pPr lvl="1"/>
            <a:r>
              <a:rPr lang="en-US" altLang="ko-KR" dirty="0" smtClean="0"/>
              <a:t>DRX optimization 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1410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27656</TotalTime>
  <Words>345</Words>
  <Application>Microsoft Office PowerPoint</Application>
  <PresentationFormat>사용자 지정</PresentationFormat>
  <Paragraphs>27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Enhancement for RAN slicing</vt:lpstr>
      <vt:lpstr>Motivation</vt:lpstr>
      <vt:lpstr>Motivation</vt:lpstr>
      <vt:lpstr>Potential enhancement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LGE (HyunJung)</cp:lastModifiedBy>
  <cp:revision>2066</cp:revision>
  <dcterms:created xsi:type="dcterms:W3CDTF">2016-10-11T04:12:52Z</dcterms:created>
  <dcterms:modified xsi:type="dcterms:W3CDTF">2021-06-04T03:24:12Z</dcterms:modified>
</cp:coreProperties>
</file>