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2"/>
  </p:notesMasterIdLst>
  <p:sldIdLst>
    <p:sldId id="256" r:id="rId5"/>
    <p:sldId id="258" r:id="rId6"/>
    <p:sldId id="262" r:id="rId7"/>
    <p:sldId id="259" r:id="rId8"/>
    <p:sldId id="263" r:id="rId9"/>
    <p:sldId id="264" r:id="rId10"/>
    <p:sldId id="25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Chia-Hung Wei" initials="CW" lastIdx="1" clrIdx="6">
    <p:extLst>
      <p:ext uri="{19B8F6BF-5375-455C-9EA6-DF929625EA0E}">
        <p15:presenceInfo xmlns:p15="http://schemas.microsoft.com/office/powerpoint/2012/main" userId="S::wch@fginnov.com::608bbfe0-501c-4057-ae37-292ce879c19b" providerId="AD"/>
      </p:ext>
    </p:extLst>
  </p:cmAuthor>
  <p:cmAuthor id="1" name="Chia-Hao Yu" initials="CY" lastIdx="2" clrIdx="0">
    <p:extLst>
      <p:ext uri="{19B8F6BF-5375-455C-9EA6-DF929625EA0E}">
        <p15:presenceInfo xmlns:p15="http://schemas.microsoft.com/office/powerpoint/2012/main" userId="S::chia-hao.yu@fginnov.com::6c123b41-c098-419f-8dd8-0b5155c49c66" providerId="AD"/>
      </p:ext>
    </p:extLst>
  </p:cmAuthor>
  <p:cmAuthor id="8" name="Hai-Han Wang" initials="HW" lastIdx="1" clrIdx="7">
    <p:extLst>
      <p:ext uri="{19B8F6BF-5375-455C-9EA6-DF929625EA0E}">
        <p15:presenceInfo xmlns:p15="http://schemas.microsoft.com/office/powerpoint/2012/main" userId="S::haihanwang@fginnov.com::ea62339e-2b54-472c-ba4d-bb647f84c12a" providerId="AD"/>
      </p:ext>
    </p:extLst>
  </p:cmAuthor>
  <p:cmAuthor id="2" name="Mei-Ju Shih" initials="T" lastIdx="2" clrIdx="1">
    <p:extLst>
      <p:ext uri="{19B8F6BF-5375-455C-9EA6-DF929625EA0E}">
        <p15:presenceInfo xmlns:p15="http://schemas.microsoft.com/office/powerpoint/2012/main" userId="Mei-Ju Shih" providerId="None"/>
      </p:ext>
    </p:extLst>
  </p:cmAuthor>
  <p:cmAuthor id="9" name="Hung-Chen Chen" initials="HCC" lastIdx="1" clrIdx="8">
    <p:extLst>
      <p:ext uri="{19B8F6BF-5375-455C-9EA6-DF929625EA0E}">
        <p15:presenceInfo xmlns:p15="http://schemas.microsoft.com/office/powerpoint/2012/main" userId="Hung-Chen Chen" providerId="None"/>
      </p:ext>
    </p:extLst>
  </p:cmAuthor>
  <p:cmAuthor id="3" name="Chien-Chun" initials="C" lastIdx="1" clrIdx="2">
    <p:extLst>
      <p:ext uri="{19B8F6BF-5375-455C-9EA6-DF929625EA0E}">
        <p15:presenceInfo xmlns:p15="http://schemas.microsoft.com/office/powerpoint/2012/main" userId="c785ee6203808af4" providerId="Windows Live"/>
      </p:ext>
    </p:extLst>
  </p:cmAuthor>
  <p:cmAuthor id="10" name="ChinHenry" initials="C" lastIdx="22" clrIdx="9">
    <p:extLst>
      <p:ext uri="{19B8F6BF-5375-455C-9EA6-DF929625EA0E}">
        <p15:presenceInfo xmlns:p15="http://schemas.microsoft.com/office/powerpoint/2012/main" userId="S::HenryChin@fginnov.com::1f3baabf-9410-4039-aff6-832218401335" providerId="AD"/>
      </p:ext>
    </p:extLst>
  </p:cmAuthor>
  <p:cmAuthor id="4" name="Chien-Chun CHENG" initials="CC" lastIdx="1" clrIdx="3">
    <p:extLst>
      <p:ext uri="{19B8F6BF-5375-455C-9EA6-DF929625EA0E}">
        <p15:presenceInfo xmlns:p15="http://schemas.microsoft.com/office/powerpoint/2012/main" userId="Chien-Chun CHENG" providerId="None"/>
      </p:ext>
    </p:extLst>
  </p:cmAuthor>
  <p:cmAuthor id="11" name="Hai-Han Wang" initials="HW [2]" lastIdx="12" clrIdx="10">
    <p:extLst>
      <p:ext uri="{19B8F6BF-5375-455C-9EA6-DF929625EA0E}">
        <p15:presenceInfo xmlns:p15="http://schemas.microsoft.com/office/powerpoint/2012/main" userId="Hai-Han Wang" providerId="None"/>
      </p:ext>
    </p:extLst>
  </p:cmAuthor>
  <p:cmAuthor id="5" name="Mei-Ju Shih" initials="MJS" lastIdx="5" clrIdx="4">
    <p:extLst>
      <p:ext uri="{19B8F6BF-5375-455C-9EA6-DF929625EA0E}">
        <p15:presenceInfo xmlns:p15="http://schemas.microsoft.com/office/powerpoint/2012/main" userId="S::mei-ju.shih@fginnov.com::bdf567f7-4d94-495d-bfb8-e7efb4dfd075" providerId="AD"/>
      </p:ext>
    </p:extLst>
  </p:cmAuthor>
  <p:cmAuthor id="12" name="Hung-Chen Chen" initials="HC [2]" lastIdx="24" clrIdx="11">
    <p:extLst>
      <p:ext uri="{19B8F6BF-5375-455C-9EA6-DF929625EA0E}">
        <p15:presenceInfo xmlns:p15="http://schemas.microsoft.com/office/powerpoint/2012/main" userId="bcf038ab6c068235" providerId="Windows Live"/>
      </p:ext>
    </p:extLst>
  </p:cmAuthor>
  <p:cmAuthor id="6" name="Hung-Chen Chen" initials="HC" lastIdx="1" clrIdx="5">
    <p:extLst>
      <p:ext uri="{19B8F6BF-5375-455C-9EA6-DF929625EA0E}">
        <p15:presenceInfo xmlns:p15="http://schemas.microsoft.com/office/powerpoint/2012/main" userId="S::hung-chen.chen@fginnov.com::df6ac2ba-566b-4797-8ba8-630b092c51b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193"/>
    <a:srgbClr val="E77A22"/>
    <a:srgbClr val="E46C0A"/>
    <a:srgbClr val="E57316"/>
    <a:srgbClr val="213764"/>
    <a:srgbClr val="0F4C81"/>
    <a:srgbClr val="AB0000"/>
    <a:srgbClr val="F9E0CB"/>
    <a:srgbClr val="EFAA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等深淺樣式 3 - 輔色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中等深淺樣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78" y="48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ng-Chen Chen" userId="bcf038ab6c068235" providerId="LiveId" clId="{D296A73C-2082-4A60-92AD-B65A79DDB3CB}"/>
    <pc:docChg chg="addSld delSld modSld">
      <pc:chgData name="Hung-Chen Chen" userId="bcf038ab6c068235" providerId="LiveId" clId="{D296A73C-2082-4A60-92AD-B65A79DDB3CB}" dt="2021-06-07T12:31:39.814" v="5" actId="47"/>
      <pc:docMkLst>
        <pc:docMk/>
      </pc:docMkLst>
      <pc:sldChg chg="del">
        <pc:chgData name="Hung-Chen Chen" userId="bcf038ab6c068235" providerId="LiveId" clId="{D296A73C-2082-4A60-92AD-B65A79DDB3CB}" dt="2021-06-07T12:31:39.814" v="5" actId="47"/>
        <pc:sldMkLst>
          <pc:docMk/>
          <pc:sldMk cId="3058330448" sldId="260"/>
        </pc:sldMkLst>
      </pc:sldChg>
      <pc:sldChg chg="modSp mod">
        <pc:chgData name="Hung-Chen Chen" userId="bcf038ab6c068235" providerId="LiveId" clId="{D296A73C-2082-4A60-92AD-B65A79DDB3CB}" dt="2021-06-07T12:31:10.511" v="1" actId="20577"/>
        <pc:sldMkLst>
          <pc:docMk/>
          <pc:sldMk cId="2542974269" sldId="262"/>
        </pc:sldMkLst>
        <pc:spChg chg="mod">
          <ac:chgData name="Hung-Chen Chen" userId="bcf038ab6c068235" providerId="LiveId" clId="{D296A73C-2082-4A60-92AD-B65A79DDB3CB}" dt="2021-06-07T12:31:10.511" v="1" actId="20577"/>
          <ac:spMkLst>
            <pc:docMk/>
            <pc:sldMk cId="2542974269" sldId="262"/>
            <ac:spMk id="2" creationId="{05B49F59-79D1-47C0-AD9B-9E91F9A47155}"/>
          </ac:spMkLst>
        </pc:spChg>
      </pc:sldChg>
      <pc:sldChg chg="modSp new mod">
        <pc:chgData name="Hung-Chen Chen" userId="bcf038ab6c068235" providerId="LiveId" clId="{D296A73C-2082-4A60-92AD-B65A79DDB3CB}" dt="2021-06-07T12:31:37.200" v="4"/>
        <pc:sldMkLst>
          <pc:docMk/>
          <pc:sldMk cId="3010770326" sldId="264"/>
        </pc:sldMkLst>
        <pc:spChg chg="mod">
          <ac:chgData name="Hung-Chen Chen" userId="bcf038ab6c068235" providerId="LiveId" clId="{D296A73C-2082-4A60-92AD-B65A79DDB3CB}" dt="2021-06-07T12:31:31.084" v="3"/>
          <ac:spMkLst>
            <pc:docMk/>
            <pc:sldMk cId="3010770326" sldId="264"/>
            <ac:spMk id="2" creationId="{4EA583E9-B28E-4334-9189-EE90C76FBFB4}"/>
          </ac:spMkLst>
        </pc:spChg>
        <pc:spChg chg="mod">
          <ac:chgData name="Hung-Chen Chen" userId="bcf038ab6c068235" providerId="LiveId" clId="{D296A73C-2082-4A60-92AD-B65A79DDB3CB}" dt="2021-06-07T12:31:37.200" v="4"/>
          <ac:spMkLst>
            <pc:docMk/>
            <pc:sldMk cId="3010770326" sldId="264"/>
            <ac:spMk id="3" creationId="{C24FD67B-A338-4153-A715-9F78442BA244}"/>
          </ac:spMkLst>
        </pc:spChg>
      </pc:sldChg>
    </pc:docChg>
  </pc:docChgLst>
  <pc:docChgLst>
    <pc:chgData name="ChinHenry" userId="1f3baabf-9410-4039-aff6-832218401335" providerId="ADAL" clId="{747C1262-7FFC-447C-A1E4-4E09A94DCFD1}"/>
    <pc:docChg chg="custSel modSld">
      <pc:chgData name="ChinHenry" userId="1f3baabf-9410-4039-aff6-832218401335" providerId="ADAL" clId="{747C1262-7FFC-447C-A1E4-4E09A94DCFD1}" dt="2021-06-07T09:43:43.024" v="65" actId="20577"/>
      <pc:docMkLst>
        <pc:docMk/>
      </pc:docMkLst>
      <pc:sldChg chg="modSp mod delCm modCm">
        <pc:chgData name="ChinHenry" userId="1f3baabf-9410-4039-aff6-832218401335" providerId="ADAL" clId="{747C1262-7FFC-447C-A1E4-4E09A94DCFD1}" dt="2021-06-07T09:42:55.509" v="63" actId="1592"/>
        <pc:sldMkLst>
          <pc:docMk/>
          <pc:sldMk cId="1612767561" sldId="259"/>
        </pc:sldMkLst>
        <pc:spChg chg="mod">
          <ac:chgData name="ChinHenry" userId="1f3baabf-9410-4039-aff6-832218401335" providerId="ADAL" clId="{747C1262-7FFC-447C-A1E4-4E09A94DCFD1}" dt="2021-06-07T09:40:25.673" v="62" actId="13926"/>
          <ac:spMkLst>
            <pc:docMk/>
            <pc:sldMk cId="1612767561" sldId="259"/>
            <ac:spMk id="3" creationId="{243A41E3-E70D-451E-8092-6375D031240F}"/>
          </ac:spMkLst>
        </pc:spChg>
      </pc:sldChg>
      <pc:sldChg chg="modSp mod">
        <pc:chgData name="ChinHenry" userId="1f3baabf-9410-4039-aff6-832218401335" providerId="ADAL" clId="{747C1262-7FFC-447C-A1E4-4E09A94DCFD1}" dt="2021-06-07T09:43:43.024" v="65" actId="20577"/>
        <pc:sldMkLst>
          <pc:docMk/>
          <pc:sldMk cId="3058330448" sldId="260"/>
        </pc:sldMkLst>
        <pc:spChg chg="mod">
          <ac:chgData name="ChinHenry" userId="1f3baabf-9410-4039-aff6-832218401335" providerId="ADAL" clId="{747C1262-7FFC-447C-A1E4-4E09A94DCFD1}" dt="2021-06-07T09:43:43.024" v="65" actId="20577"/>
          <ac:spMkLst>
            <pc:docMk/>
            <pc:sldMk cId="3058330448" sldId="260"/>
            <ac:spMk id="3" creationId="{986090FC-0C82-4BCB-9393-7C6F36A1FD62}"/>
          </ac:spMkLst>
        </pc:spChg>
      </pc:sldChg>
      <pc:sldChg chg="delCm">
        <pc:chgData name="ChinHenry" userId="1f3baabf-9410-4039-aff6-832218401335" providerId="ADAL" clId="{747C1262-7FFC-447C-A1E4-4E09A94DCFD1}" dt="2021-06-07T09:09:17.586" v="5" actId="1592"/>
        <pc:sldMkLst>
          <pc:docMk/>
          <pc:sldMk cId="112535773" sldId="26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47B2E-D159-423A-A610-38E8D678A2BB}" type="datetimeFigureOut">
              <a:rPr lang="zh-TW" altLang="en-US" smtClean="0"/>
              <a:t>2021/6/7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CA5FC-1D15-4098-9D5F-78DC0CF508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2439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98B0172-23CB-44C1-A13A-9F6252124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121" y="0"/>
            <a:ext cx="459466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FE6E40-4403-4534-8A14-AEA528654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A01863-507C-48BC-88C7-74A5E32712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FB363C-30EF-4FEF-B955-99ADA940FEAA}"/>
              </a:ext>
            </a:extLst>
          </p:cNvPr>
          <p:cNvSpPr txBox="1"/>
          <p:nvPr/>
        </p:nvSpPr>
        <p:spPr>
          <a:xfrm>
            <a:off x="85956" y="6487059"/>
            <a:ext cx="3584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FG Innovation Company Ltd, Confidential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D9931C8-7790-4F32-80C6-531B5D760A58}"/>
              </a:ext>
            </a:extLst>
          </p:cNvPr>
          <p:cNvCxnSpPr>
            <a:cxnSpLocks/>
          </p:cNvCxnSpPr>
          <p:nvPr/>
        </p:nvCxnSpPr>
        <p:spPr>
          <a:xfrm>
            <a:off x="85956" y="6452995"/>
            <a:ext cx="1119164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Graphic 15" descr="Heartbeat">
            <a:extLst>
              <a:ext uri="{FF2B5EF4-FFF2-40B4-BE49-F238E27FC236}">
                <a16:creationId xmlns:a16="http://schemas.microsoft.com/office/drawing/2014/main" id="{A1913A41-9502-4CF2-B8D9-2E9752C10E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22197" y="6166867"/>
            <a:ext cx="572259" cy="5722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3F24AC6-767B-4741-9B31-B2D1D7540CF2}"/>
              </a:ext>
            </a:extLst>
          </p:cNvPr>
          <p:cNvSpPr txBox="1"/>
          <p:nvPr/>
        </p:nvSpPr>
        <p:spPr>
          <a:xfrm>
            <a:off x="9762649" y="6115203"/>
            <a:ext cx="1362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Future Giant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0CAB038-6EB1-4B85-928B-CD1A732B09B0}"/>
              </a:ext>
            </a:extLst>
          </p:cNvPr>
          <p:cNvSpPr/>
          <p:nvPr/>
        </p:nvSpPr>
        <p:spPr>
          <a:xfrm>
            <a:off x="11049000" y="5235832"/>
            <a:ext cx="685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latin typeface="Freestyle Script" panose="030804020302050B0404" pitchFamily="66" charset="0"/>
              </a:rPr>
              <a:t>FG</a:t>
            </a:r>
            <a:r>
              <a:rPr lang="en-US" sz="3200" b="1">
                <a:solidFill>
                  <a:srgbClr val="FF0000"/>
                </a:solidFill>
                <a:latin typeface="Freestyle Script" panose="030804020302050B0404" pitchFamily="66" charset="0"/>
              </a:rPr>
              <a:t>!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CA89538-F0F6-48F8-8201-73EC1451AB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361" y="5002793"/>
            <a:ext cx="1113611" cy="152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01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A5A52-CBE5-450B-A1D6-DC0DBADFA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295"/>
            <a:ext cx="10515600" cy="710818"/>
          </a:xfrm>
        </p:spPr>
        <p:txBody>
          <a:bodyPr>
            <a:normAutofit/>
          </a:bodyPr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63A300-59AD-4FED-969F-D1D706849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6646"/>
            <a:ext cx="10515600" cy="5350984"/>
          </a:xfrm>
        </p:spPr>
        <p:txBody>
          <a:bodyPr>
            <a:normAutofit/>
          </a:bodyPr>
          <a:lstStyle>
            <a:lvl1pPr>
              <a:defRPr sz="2400"/>
            </a:lvl1pPr>
            <a:lvl2pPr marL="685783" indent="-228594">
              <a:buFont typeface="Wingdings" panose="05000000000000000000" pitchFamily="2" charset="2"/>
              <a:buChar char="§"/>
              <a:defRPr sz="2000"/>
            </a:lvl2pPr>
            <a:lvl3pPr marL="1142971" indent="-228594">
              <a:buFont typeface="Wingdings" panose="05000000000000000000" pitchFamily="2" charset="2"/>
              <a:buChar char="ü"/>
              <a:defRPr sz="1800"/>
            </a:lvl3pPr>
            <a:lvl4pPr marL="1600160" indent="-228594">
              <a:buFont typeface="Arial" panose="020B0604020202020204" pitchFamily="34" charset="0"/>
              <a:buChar char="•"/>
              <a:defRPr sz="1600"/>
            </a:lvl4pPr>
            <a:lvl5pPr marL="2057349" indent="-228594">
              <a:buFont typeface="Wingdings" panose="05000000000000000000" pitchFamily="2" charset="2"/>
              <a:buChar char="ü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35679B-CC94-42AA-B5F1-31ABB35E9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47632"/>
            <a:ext cx="2743200" cy="365125"/>
          </a:xfrm>
        </p:spPr>
        <p:txBody>
          <a:bodyPr/>
          <a:lstStyle/>
          <a:p>
            <a:fld id="{7BE34593-4376-4357-9906-3B15237DDE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1824B3-AB52-41D5-8FEC-35D77BC631C1}"/>
              </a:ext>
            </a:extLst>
          </p:cNvPr>
          <p:cNvSpPr txBox="1"/>
          <p:nvPr/>
        </p:nvSpPr>
        <p:spPr>
          <a:xfrm>
            <a:off x="85956" y="6487059"/>
            <a:ext cx="3584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FG Innovation Company Ltd, Confidential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4782520-85C0-40CA-9B05-513244F0E67C}"/>
              </a:ext>
            </a:extLst>
          </p:cNvPr>
          <p:cNvCxnSpPr/>
          <p:nvPr/>
        </p:nvCxnSpPr>
        <p:spPr>
          <a:xfrm>
            <a:off x="550164" y="850095"/>
            <a:ext cx="1109167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Graphic 9" descr="Heartbeat">
            <a:extLst>
              <a:ext uri="{FF2B5EF4-FFF2-40B4-BE49-F238E27FC236}">
                <a16:creationId xmlns:a16="http://schemas.microsoft.com/office/drawing/2014/main" id="{0248105F-7178-4B28-AEC7-DFDC239D8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8437" y="657347"/>
            <a:ext cx="385499" cy="3854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0222400-8688-4728-ABD5-F41B48BA8F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0810" y="95616"/>
            <a:ext cx="732647" cy="100121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E582256-D8E8-4DDE-A198-52C1277FC243}"/>
              </a:ext>
            </a:extLst>
          </p:cNvPr>
          <p:cNvSpPr/>
          <p:nvPr/>
        </p:nvSpPr>
        <p:spPr>
          <a:xfrm>
            <a:off x="11560944" y="228601"/>
            <a:ext cx="523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latin typeface="Freestyle Script" panose="030804020302050B0404" pitchFamily="66" charset="0"/>
              </a:rPr>
              <a:t>FG</a:t>
            </a:r>
            <a:r>
              <a:rPr lang="en-US" sz="2400" b="1">
                <a:solidFill>
                  <a:srgbClr val="FF0000"/>
                </a:solidFill>
                <a:latin typeface="Freestyle Script" panose="030804020302050B0404" pitchFamily="66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907721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530DD61-52E4-49CF-A986-DD6F8D5865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121" y="0"/>
            <a:ext cx="4594667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EAAEF8-8422-4B52-ABD2-383D19FDDE2B}"/>
              </a:ext>
            </a:extLst>
          </p:cNvPr>
          <p:cNvSpPr txBox="1"/>
          <p:nvPr/>
        </p:nvSpPr>
        <p:spPr>
          <a:xfrm>
            <a:off x="85956" y="6487059"/>
            <a:ext cx="3584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FG Innovation Company Ltd, Confidential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C2A3F4-9E12-4154-8674-2DC7A9FCB151}"/>
              </a:ext>
            </a:extLst>
          </p:cNvPr>
          <p:cNvCxnSpPr>
            <a:cxnSpLocks/>
          </p:cNvCxnSpPr>
          <p:nvPr/>
        </p:nvCxnSpPr>
        <p:spPr>
          <a:xfrm>
            <a:off x="85956" y="6452995"/>
            <a:ext cx="1119164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Graphic 9" descr="Heartbeat">
            <a:extLst>
              <a:ext uri="{FF2B5EF4-FFF2-40B4-BE49-F238E27FC236}">
                <a16:creationId xmlns:a16="http://schemas.microsoft.com/office/drawing/2014/main" id="{9437D6D8-DC53-4E80-84DB-5590C4C92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22197" y="6166867"/>
            <a:ext cx="572259" cy="5722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76B9524-BD46-4D6D-9946-C98101F427C4}"/>
              </a:ext>
            </a:extLst>
          </p:cNvPr>
          <p:cNvSpPr txBox="1"/>
          <p:nvPr/>
        </p:nvSpPr>
        <p:spPr>
          <a:xfrm>
            <a:off x="9762649" y="6115203"/>
            <a:ext cx="1362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Future Giant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35FBCE-F169-4B57-A9C4-B8008620210D}"/>
              </a:ext>
            </a:extLst>
          </p:cNvPr>
          <p:cNvSpPr/>
          <p:nvPr/>
        </p:nvSpPr>
        <p:spPr>
          <a:xfrm>
            <a:off x="11049000" y="5235832"/>
            <a:ext cx="685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latin typeface="Freestyle Script" panose="030804020302050B0404" pitchFamily="66" charset="0"/>
              </a:rPr>
              <a:t>FG</a:t>
            </a:r>
            <a:r>
              <a:rPr lang="en-US" sz="3200" b="1">
                <a:solidFill>
                  <a:srgbClr val="FF0000"/>
                </a:solidFill>
                <a:latin typeface="Freestyle Script" panose="030804020302050B0404" pitchFamily="66" charset="0"/>
              </a:rPr>
              <a:t>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88FAAC3-4E32-4C7B-979C-EA6EC85D87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361" y="5002793"/>
            <a:ext cx="1113611" cy="15218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B52EB-DBB7-4EA0-B7ED-BC6075F23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>
            <a:normAutofit/>
          </a:bodyPr>
          <a:lstStyle>
            <a:lvl1pPr>
              <a:defRPr lang="en-US" sz="40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21B165-7F7A-4DAE-91BF-F3B7EA80B0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1849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47F02-3395-48D7-A19F-E1247B3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96646"/>
            <a:ext cx="5181600" cy="53509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A2A702-6172-42EF-B6D7-BEA5B35E1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96644"/>
            <a:ext cx="5181600" cy="53509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27CE59-F14D-4947-B19B-6F102062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47632"/>
            <a:ext cx="2743200" cy="365125"/>
          </a:xfrm>
        </p:spPr>
        <p:txBody>
          <a:bodyPr/>
          <a:lstStyle/>
          <a:p>
            <a:fld id="{7BE34593-4376-4357-9906-3B15237DDEB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E8BF10-7FDC-4770-8A0E-B6A94F441308}"/>
              </a:ext>
            </a:extLst>
          </p:cNvPr>
          <p:cNvSpPr txBox="1"/>
          <p:nvPr/>
        </p:nvSpPr>
        <p:spPr>
          <a:xfrm>
            <a:off x="85956" y="6487059"/>
            <a:ext cx="3584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FG Innovation Company Ltd, Confidential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70EAD-A979-4217-9545-07B084E59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295"/>
            <a:ext cx="10515600" cy="710818"/>
          </a:xfrm>
        </p:spPr>
        <p:txBody>
          <a:bodyPr>
            <a:normAutofit/>
          </a:bodyPr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0E2E4AC-2FDE-4073-9D2A-CAAB07E81DCE}"/>
              </a:ext>
            </a:extLst>
          </p:cNvPr>
          <p:cNvCxnSpPr/>
          <p:nvPr/>
        </p:nvCxnSpPr>
        <p:spPr>
          <a:xfrm>
            <a:off x="550164" y="850095"/>
            <a:ext cx="1109167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Graphic 13" descr="Heartbeat">
            <a:extLst>
              <a:ext uri="{FF2B5EF4-FFF2-40B4-BE49-F238E27FC236}">
                <a16:creationId xmlns:a16="http://schemas.microsoft.com/office/drawing/2014/main" id="{D68F45DB-929F-4605-8410-B279D615E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08437" y="657347"/>
            <a:ext cx="385499" cy="3854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DA8FD4-7156-46A3-9AA2-3D1F07407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0810" y="95616"/>
            <a:ext cx="732647" cy="100121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6A0EF33-8230-42EC-B5A2-252CE671EAFE}"/>
              </a:ext>
            </a:extLst>
          </p:cNvPr>
          <p:cNvSpPr/>
          <p:nvPr/>
        </p:nvSpPr>
        <p:spPr>
          <a:xfrm>
            <a:off x="11560944" y="228601"/>
            <a:ext cx="523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latin typeface="Freestyle Script" panose="030804020302050B0404" pitchFamily="66" charset="0"/>
              </a:rPr>
              <a:t>FG</a:t>
            </a:r>
            <a:r>
              <a:rPr lang="en-US" sz="2400" b="1">
                <a:solidFill>
                  <a:srgbClr val="FF0000"/>
                </a:solidFill>
                <a:latin typeface="Freestyle Script" panose="030804020302050B0404" pitchFamily="66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80827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8E7598-319C-43EA-9D78-4D2F71EC6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87" y="179614"/>
            <a:ext cx="11680227" cy="64987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D5F11D-D3F5-4F88-8B44-CEAECA52D504}"/>
              </a:ext>
            </a:extLst>
          </p:cNvPr>
          <p:cNvSpPr/>
          <p:nvPr/>
        </p:nvSpPr>
        <p:spPr>
          <a:xfrm>
            <a:off x="3186221" y="4324272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</a:t>
            </a:r>
            <a:r>
              <a:rPr lang="en-US" sz="6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innovations?</a:t>
            </a:r>
            <a:endParaRPr lang="en-US" sz="11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5106F1-0DA7-4975-AF24-0001913CE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47632"/>
            <a:ext cx="2743200" cy="365125"/>
          </a:xfrm>
        </p:spPr>
        <p:txBody>
          <a:bodyPr/>
          <a:lstStyle/>
          <a:p>
            <a:fld id="{7BE34593-4376-4357-9906-3B15237DDE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CFFDB4-F4EA-4415-9CD6-7C1B7C5AA57D}"/>
              </a:ext>
            </a:extLst>
          </p:cNvPr>
          <p:cNvSpPr txBox="1"/>
          <p:nvPr/>
        </p:nvSpPr>
        <p:spPr>
          <a:xfrm>
            <a:off x="85956" y="6487059"/>
            <a:ext cx="3584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FG Innovation Company Ltd, Confidential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B4065D-D4C2-4E50-BC5F-04579142332C}"/>
              </a:ext>
            </a:extLst>
          </p:cNvPr>
          <p:cNvSpPr/>
          <p:nvPr/>
        </p:nvSpPr>
        <p:spPr>
          <a:xfrm>
            <a:off x="5464946" y="1219201"/>
            <a:ext cx="19896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b="1">
                <a:latin typeface="Freestyle Script" panose="030804020302050B0404" pitchFamily="66" charset="0"/>
              </a:rPr>
              <a:t>FG</a:t>
            </a:r>
            <a:r>
              <a:rPr lang="en-US" sz="9600" b="1">
                <a:solidFill>
                  <a:srgbClr val="FF0000"/>
                </a:solidFill>
                <a:latin typeface="Freestyle Script" panose="030804020302050B0404" pitchFamily="66" charset="0"/>
              </a:rPr>
              <a:t>!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7EC8312-D41A-400C-BD5C-968D1DA951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56" b="93590" l="9704" r="90162">
                        <a14:foregroundMark x1="18059" y1="26923" x2="18059" y2="26923"/>
                        <a14:foregroundMark x1="90296" y1="28895" x2="90296" y2="28895"/>
                        <a14:foregroundMark x1="19272" y1="37179" x2="19272" y2="37179"/>
                        <a14:foregroundMark x1="41105" y1="93294" x2="41105" y2="93294"/>
                        <a14:foregroundMark x1="49865" y1="4043" x2="49865" y2="4043"/>
                        <a14:foregroundMark x1="32749" y1="7199" x2="31402" y2="7890"/>
                        <a14:foregroundMark x1="20889" y1="21786" x2="18598" y2="24556"/>
                        <a14:foregroundMark x1="31402" y1="9073" x2="28810" y2="12207"/>
                        <a14:foregroundMark x1="18598" y1="24556" x2="18194" y2="37377"/>
                        <a14:foregroundMark x1="23126" y1="46811" x2="27628" y2="55424"/>
                        <a14:foregroundMark x1="18194" y1="37377" x2="20849" y2="42455"/>
                        <a14:foregroundMark x1="26685" y1="52663" x2="31716" y2="66864"/>
                        <a14:foregroundMark x1="36814" y1="75838" x2="37197" y2="76331"/>
                        <a14:foregroundMark x1="36661" y1="75641" x2="36814" y2="75838"/>
                        <a14:foregroundMark x1="36508" y1="75444" x2="36661" y2="75641"/>
                        <a14:foregroundMark x1="36355" y1="75247" x2="36508" y2="75444"/>
                        <a14:foregroundMark x1="36201" y1="75049" x2="36355" y2="75247"/>
                        <a14:foregroundMark x1="35971" y1="74753" x2="36201" y2="75049"/>
                        <a14:foregroundMark x1="35803" y1="74537" x2="35971" y2="74753"/>
                        <a14:foregroundMark x1="45511" y1="78228" x2="62264" y2="82051"/>
                        <a14:foregroundMark x1="37197" y1="76331" x2="45465" y2="78218"/>
                        <a14:foregroundMark x1="56758" y1="82742" x2="52830" y2="83235"/>
                        <a14:foregroundMark x1="60686" y1="82249" x2="58336" y2="82544"/>
                        <a14:foregroundMark x1="62264" y1="82051" x2="60686" y2="82249"/>
                        <a14:foregroundMark x1="52830" y1="83235" x2="40836" y2="81164"/>
                        <a14:foregroundMark x1="59008" y1="84704" x2="59569" y2="84813"/>
                        <a14:foregroundMark x1="40836" y1="81164" x2="58863" y2="84675"/>
                        <a14:foregroundMark x1="53392" y1="87278" x2="50674" y2="88363"/>
                        <a14:foregroundMark x1="53790" y1="87119" x2="53392" y2="87278"/>
                        <a14:foregroundMark x1="59569" y1="84813" x2="58543" y2="85223"/>
                        <a14:foregroundMark x1="33447" y1="87436" x2="32345" y2="87377"/>
                        <a14:foregroundMark x1="50674" y1="88363" x2="43128" y2="87957"/>
                        <a14:foregroundMark x1="54513" y1="92012" x2="59704" y2="93097"/>
                        <a14:foregroundMark x1="53331" y1="91765" x2="54513" y2="92012"/>
                        <a14:foregroundMark x1="59704" y1="93097" x2="51617" y2="94280"/>
                        <a14:foregroundMark x1="51617" y1="94280" x2="44867" y2="92355"/>
                        <a14:foregroundMark x1="43563" y1="92268" x2="42992" y2="93688"/>
                        <a14:foregroundMark x1="51213" y1="54832" x2="46900" y2="69625"/>
                        <a14:foregroundMark x1="47905" y1="75345" x2="47947" y2="75584"/>
                        <a14:foregroundMark x1="46900" y1="69625" x2="47905" y2="75345"/>
                        <a14:foregroundMark x1="62137" y1="74861" x2="65229" y2="73964"/>
                        <a14:foregroundMark x1="65229" y1="73964" x2="78437" y2="50888"/>
                        <a14:foregroundMark x1="78437" y1="50888" x2="87137" y2="41765"/>
                        <a14:foregroundMark x1="88481" y1="36686" x2="88544" y2="36391"/>
                        <a14:foregroundMark x1="88438" y1="36884" x2="88481" y2="36686"/>
                        <a14:foregroundMark x1="88375" y1="37179" x2="88438" y2="36884"/>
                        <a14:foregroundMark x1="88311" y1="37475" x2="88375" y2="37179"/>
                        <a14:foregroundMark x1="88269" y1="37673" x2="88311" y2="37475"/>
                        <a14:foregroundMark x1="88142" y1="38264" x2="88269" y2="37673"/>
                        <a14:foregroundMark x1="88036" y1="38757" x2="88142" y2="38264"/>
                        <a14:foregroundMark x1="28315" y1="12009" x2="34636" y2="7101"/>
                        <a14:foregroundMark x1="34636" y1="7101" x2="41914" y2="4043"/>
                        <a14:foregroundMark x1="41914" y1="4043" x2="50943" y2="3156"/>
                        <a14:foregroundMark x1="50943" y1="3156" x2="61267" y2="3156"/>
                        <a14:foregroundMark x1="82092" y1="12327" x2="88275" y2="21105"/>
                        <a14:foregroundMark x1="81814" y1="11933" x2="82092" y2="12327"/>
                        <a14:foregroundMark x1="81616" y1="11652" x2="81814" y2="11933"/>
                        <a14:foregroundMark x1="88275" y1="21105" x2="88410" y2="32544"/>
                        <a14:foregroundMark x1="84410" y1="41223" x2="80863" y2="48915"/>
                        <a14:foregroundMark x1="84530" y1="40962" x2="84410" y2="41223"/>
                        <a14:foregroundMark x1="86046" y1="37673" x2="85903" y2="37985"/>
                        <a14:foregroundMark x1="86137" y1="37475" x2="86046" y2="37673"/>
                        <a14:foregroundMark x1="86274" y1="37179" x2="86137" y2="37475"/>
                        <a14:foregroundMark x1="86410" y1="36884" x2="86274" y2="37179"/>
                        <a14:foregroundMark x1="86501" y1="36686" x2="86410" y2="36884"/>
                        <a14:foregroundMark x1="86637" y1="36391" x2="86501" y2="36686"/>
                        <a14:foregroundMark x1="86774" y1="36095" x2="86637" y2="36391"/>
                        <a14:foregroundMark x1="86865" y1="35897" x2="86774" y2="36095"/>
                        <a14:foregroundMark x1="87047" y1="35503" x2="86865" y2="35897"/>
                        <a14:foregroundMark x1="87138" y1="35306" x2="87047" y2="35503"/>
                        <a14:foregroundMark x1="88410" y1="32544" x2="87138" y2="35306"/>
                        <a14:foregroundMark x1="80863" y1="48915" x2="68464" y2="64497"/>
                        <a14:foregroundMark x1="68464" y1="64497" x2="68329" y2="64596"/>
                        <a14:foregroundMark x1="23310" y1="44181" x2="24124" y2="44379"/>
                        <a14:foregroundMark x1="20755" y1="44576" x2="24528" y2="44576"/>
                        <a14:foregroundMark x1="19677" y1="43097" x2="19702" y2="43270"/>
                        <a14:foregroundMark x1="56963" y1="81854" x2="56604" y2="81065"/>
                        <a14:foregroundMark x1="57098" y1="82150" x2="56963" y2="81854"/>
                        <a14:foregroundMark x1="57323" y1="82643" x2="57188" y2="82347"/>
                        <a14:foregroundMark x1="57547" y1="83136" x2="57323" y2="82643"/>
                        <a14:foregroundMark x1="56803" y1="82643" x2="57143" y2="82939"/>
                        <a14:foregroundMark x1="56462" y1="82347" x2="56803" y2="82643"/>
                        <a14:foregroundMark x1="55895" y1="81854" x2="56235" y2="82150"/>
                        <a14:foregroundMark x1="54987" y1="81065" x2="55895" y2="81854"/>
                        <a14:backgroundMark x1="71159" y1="26529" x2="71159" y2="26529"/>
                        <a14:backgroundMark x1="66173" y1="23570" x2="59569" y2="34911"/>
                        <a14:backgroundMark x1="44879" y1="44872" x2="44879" y2="44872"/>
                        <a14:backgroundMark x1="55795" y1="44773" x2="55795" y2="44773"/>
                        <a14:backgroundMark x1="68598" y1="44477" x2="68598" y2="44477"/>
                        <a14:backgroundMark x1="43127" y1="23373" x2="43127" y2="23373"/>
                        <a14:backgroundMark x1="40162" y1="28107" x2="40162" y2="28107"/>
                        <a14:backgroundMark x1="40296" y1="25838" x2="40296" y2="25838"/>
                        <a14:backgroundMark x1="40431" y1="24951" x2="38005" y2="30473"/>
                        <a14:backgroundMark x1="38005" y1="30473" x2="38410" y2="29882"/>
                        <a14:backgroundMark x1="40027" y1="28304" x2="45687" y2="27909"/>
                        <a14:backgroundMark x1="49865" y1="23077" x2="42183" y2="23274"/>
                        <a14:backgroundMark x1="42183" y1="23274" x2="35445" y2="33728"/>
                        <a14:backgroundMark x1="35445" y1="33728" x2="35175" y2="34813"/>
                        <a14:backgroundMark x1="39892" y1="28501" x2="46765" y2="28501"/>
                        <a14:backgroundMark x1="44070" y1="23767" x2="64420" y2="23767"/>
                        <a14:backgroundMark x1="64420" y1="23767" x2="41375" y2="26430"/>
                        <a14:backgroundMark x1="41375" y1="26430" x2="66712" y2="26627"/>
                        <a14:backgroundMark x1="66712" y1="26627" x2="44205" y2="28994"/>
                        <a14:backgroundMark x1="44205" y1="28994" x2="72237" y2="29191"/>
                        <a14:backgroundMark x1="72237" y1="29191" x2="23450" y2="31065"/>
                        <a14:backgroundMark x1="23450" y1="31065" x2="52426" y2="32347"/>
                        <a14:backgroundMark x1="52426" y1="32347" x2="45148" y2="35700"/>
                        <a14:backgroundMark x1="45148" y1="35700" x2="62938" y2="36884"/>
                        <a14:backgroundMark x1="62938" y1="36884" x2="34232" y2="38462"/>
                        <a14:backgroundMark x1="34232" y1="38462" x2="55930" y2="41420"/>
                        <a14:backgroundMark x1="55930" y1="41420" x2="43935" y2="44773"/>
                        <a14:backgroundMark x1="43935" y1="44773" x2="51617" y2="46154"/>
                        <a14:backgroundMark x1="51617" y1="46154" x2="43531" y2="47732"/>
                        <a14:backgroundMark x1="43531" y1="47732" x2="68464" y2="48028"/>
                        <a14:backgroundMark x1="68464" y1="48028" x2="29245" y2="48718"/>
                        <a14:backgroundMark x1="29245" y1="48718" x2="38814" y2="48718"/>
                        <a14:backgroundMark x1="38814" y1="48718" x2="51348" y2="48521"/>
                        <a14:backgroundMark x1="51348" y1="48521" x2="58895" y2="45168"/>
                        <a14:backgroundMark x1="58895" y1="45168" x2="67655" y2="44773"/>
                        <a14:backgroundMark x1="16447" y1="44679" x2="14151" y2="44675"/>
                        <a14:backgroundMark x1="67655" y1="44773" x2="24426" y2="44694"/>
                        <a14:backgroundMark x1="24607" y1="44486" x2="41509" y2="44181"/>
                        <a14:backgroundMark x1="14151" y1="44675" x2="16441" y2="44634"/>
                        <a14:backgroundMark x1="41509" y1="44181" x2="64016" y2="44181"/>
                        <a14:backgroundMark x1="64016" y1="44181" x2="71833" y2="43393"/>
                        <a14:backgroundMark x1="71833" y1="43393" x2="72102" y2="44970"/>
                        <a14:backgroundMark x1="59973" y1="43787" x2="60108" y2="37771"/>
                        <a14:backgroundMark x1="60108" y1="37771" x2="64420" y2="30375"/>
                        <a14:backgroundMark x1="64420" y1="30375" x2="53639" y2="27120"/>
                        <a14:backgroundMark x1="53639" y1="27120" x2="64016" y2="29882"/>
                        <a14:backgroundMark x1="64016" y1="29882" x2="53100" y2="31065"/>
                        <a14:backgroundMark x1="53100" y1="31065" x2="65768" y2="29290"/>
                        <a14:backgroundMark x1="65768" y1="29290" x2="76550" y2="33136"/>
                        <a14:backgroundMark x1="76550" y1="33136" x2="68868" y2="35700"/>
                        <a14:backgroundMark x1="68868" y1="35700" x2="65499" y2="27712"/>
                        <a14:backgroundMark x1="65499" y1="27712" x2="70889" y2="27909"/>
                        <a14:backgroundMark x1="70350" y1="25247" x2="77224" y2="30868"/>
                        <a14:backgroundMark x1="77224" y1="30868" x2="70620" y2="27712"/>
                        <a14:backgroundMark x1="70620" y1="27712" x2="78571" y2="27811"/>
                        <a14:backgroundMark x1="78571" y1="27811" x2="71159" y2="27318"/>
                        <a14:backgroundMark x1="69272" y1="30375" x2="75202" y2="26726"/>
                        <a14:backgroundMark x1="75202" y1="26726" x2="77089" y2="34320"/>
                        <a14:backgroundMark x1="77089" y1="34320" x2="70620" y2="28501"/>
                        <a14:backgroundMark x1="70620" y1="28501" x2="73854" y2="21893"/>
                        <a14:backgroundMark x1="73854" y1="21893" x2="75202" y2="21893"/>
                        <a14:backgroundMark x1="70485" y1="22880" x2="65229" y2="28895"/>
                        <a14:backgroundMark x1="65229" y1="28895" x2="55930" y2="29487"/>
                        <a14:backgroundMark x1="55930" y1="29487" x2="57951" y2="26923"/>
                        <a14:backgroundMark x1="53639" y1="34813" x2="56199" y2="33531"/>
                        <a14:backgroundMark x1="60916" y1="33333" x2="57547" y2="27712"/>
                        <a14:backgroundMark x1="57547" y1="27712" x2="65633" y2="31657"/>
                        <a14:backgroundMark x1="65633" y1="31657" x2="63612" y2="32939"/>
                        <a14:backgroundMark x1="56199" y1="29684" x2="54717" y2="36193"/>
                        <a14:backgroundMark x1="54717" y1="36193" x2="60916" y2="31460"/>
                        <a14:backgroundMark x1="60916" y1="31460" x2="62534" y2="34320"/>
                        <a14:backgroundMark x1="44340" y1="27120" x2="51887" y2="28501"/>
                        <a14:backgroundMark x1="51887" y1="28501" x2="57817" y2="22584"/>
                        <a14:backgroundMark x1="57817" y1="22584" x2="64420" y2="28008"/>
                        <a14:backgroundMark x1="64420" y1="28008" x2="64960" y2="33728"/>
                        <a14:backgroundMark x1="64960" y1="33728" x2="55660" y2="32249"/>
                        <a14:backgroundMark x1="55660" y1="32249" x2="52156" y2="26036"/>
                        <a14:backgroundMark x1="52156" y1="26036" x2="61321" y2="24162"/>
                        <a14:backgroundMark x1="61321" y1="24162" x2="58356" y2="27712"/>
                        <a14:backgroundMark x1="58895" y1="27811" x2="68329" y2="34813"/>
                        <a14:backgroundMark x1="68329" y1="34813" x2="58760" y2="34911"/>
                        <a14:backgroundMark x1="58760" y1="34911" x2="63208" y2="32544"/>
                        <a14:backgroundMark x1="65903" y1="38560" x2="70485" y2="43097"/>
                        <a14:backgroundMark x1="70485" y1="43097" x2="66981" y2="44477"/>
                        <a14:backgroundMark x1="60512" y1="42406" x2="68464" y2="38757"/>
                        <a14:backgroundMark x1="68464" y1="38757" x2="70350" y2="39448"/>
                        <a14:backgroundMark x1="74124" y1="38560" x2="65768" y2="41716"/>
                        <a14:backgroundMark x1="65768" y1="41716" x2="70216" y2="36489"/>
                        <a14:backgroundMark x1="70216" y1="36489" x2="67116" y2="34418"/>
                        <a14:backgroundMark x1="19542" y1="43294" x2="20081" y2="45168"/>
                        <a14:backgroundMark x1="24259" y1="44477" x2="24259" y2="44477"/>
                        <a14:backgroundMark x1="19677" y1="43294" x2="19677" y2="43294"/>
                        <a14:backgroundMark x1="19677" y1="43097" x2="19677" y2="43097"/>
                        <a14:backgroundMark x1="20485" y1="44773" x2="20485" y2="44773"/>
                        <a14:backgroundMark x1="29111" y1="12327" x2="21159" y2="21893"/>
                        <a14:backgroundMark x1="67520" y1="2959" x2="80054" y2="6607"/>
                        <a14:backgroundMark x1="61456" y1="2959" x2="67925" y2="3649"/>
                        <a14:backgroundMark x1="78167" y1="7890" x2="81941" y2="9566"/>
                        <a14:backgroundMark x1="80728" y1="10454" x2="82210" y2="11243"/>
                        <a14:backgroundMark x1="60782" y1="3156" x2="60782" y2="3156"/>
                        <a14:backgroundMark x1="61186" y1="3254" x2="61186" y2="3254"/>
                        <a14:backgroundMark x1="60108" y1="3156" x2="60108" y2="3156"/>
                        <a14:backgroundMark x1="29111" y1="12130" x2="29111" y2="12130"/>
                        <a14:backgroundMark x1="28976" y1="12327" x2="28976" y2="12327"/>
                        <a14:backgroundMark x1="60512" y1="3254" x2="60512" y2="3254"/>
                        <a14:backgroundMark x1="81671" y1="11637" x2="81671" y2="11637"/>
                        <a14:backgroundMark x1="81941" y1="11933" x2="81941" y2="11933"/>
                        <a14:backgroundMark x1="82210" y1="12327" x2="82210" y2="12327"/>
                        <a14:backgroundMark x1="81941" y1="11834" x2="81941" y2="11834"/>
                        <a14:backgroundMark x1="85849" y1="37673" x2="85849" y2="37673"/>
                        <a14:backgroundMark x1="85580" y1="38264" x2="85580" y2="38264"/>
                        <a14:backgroundMark x1="85445" y1="38757" x2="85445" y2="38757"/>
                        <a14:backgroundMark x1="85175" y1="39448" x2="85175" y2="39448"/>
                        <a14:backgroundMark x1="86119" y1="37179" x2="86119" y2="37179"/>
                        <a14:backgroundMark x1="86388" y1="36391" x2="86388" y2="36391"/>
                        <a14:backgroundMark x1="85849" y1="37968" x2="84097" y2="40828"/>
                        <a14:backgroundMark x1="86658" y1="36489" x2="86658" y2="36489"/>
                        <a14:backgroundMark x1="86792" y1="35897" x2="86792" y2="35897"/>
                        <a14:backgroundMark x1="86927" y1="35503" x2="86927" y2="35503"/>
                        <a14:backgroundMark x1="86388" y1="36884" x2="86388" y2="36884"/>
                        <a14:backgroundMark x1="85984" y1="37673" x2="85984" y2="37673"/>
                        <a14:backgroundMark x1="86658" y1="36292" x2="86658" y2="36292"/>
                        <a14:backgroundMark x1="86927" y1="35306" x2="86927" y2="35306"/>
                        <a14:backgroundMark x1="86658" y1="36095" x2="86658" y2="36095"/>
                        <a14:backgroundMark x1="86523" y1="36686" x2="86523" y2="36686"/>
                        <a14:backgroundMark x1="85984" y1="37475" x2="85984" y2="37475"/>
                        <a14:backgroundMark x1="84232" y1="41223" x2="84232" y2="41223"/>
                        <a14:backgroundMark x1="47439" y1="76134" x2="62938" y2="77120"/>
                        <a14:backgroundMark x1="47978" y1="75345" x2="47978" y2="75345"/>
                        <a14:backgroundMark x1="47978" y1="75641" x2="47978" y2="75641"/>
                        <a14:backgroundMark x1="48113" y1="75247" x2="48113" y2="75247"/>
                        <a14:backgroundMark x1="58895" y1="82544" x2="58895" y2="82544"/>
                        <a14:backgroundMark x1="58356" y1="82742" x2="58356" y2="82742"/>
                        <a14:backgroundMark x1="58491" y1="82446" x2="58491" y2="82446"/>
                        <a14:backgroundMark x1="58491" y1="82643" x2="58491" y2="82643"/>
                        <a14:backgroundMark x1="58356" y1="82643" x2="58356" y2="82643"/>
                        <a14:backgroundMark x1="59164" y1="82643" x2="59164" y2="82643"/>
                        <a14:backgroundMark x1="58086" y1="82643" x2="58086" y2="82643"/>
                        <a14:backgroundMark x1="33019" y1="68146" x2="35714" y2="74556"/>
                        <a14:backgroundMark x1="35849" y1="75444" x2="35849" y2="75444"/>
                        <a14:backgroundMark x1="36253" y1="75444" x2="36253" y2="75444"/>
                        <a14:backgroundMark x1="36927" y1="75838" x2="36927" y2="75838"/>
                        <a14:backgroundMark x1="36253" y1="75049" x2="36253" y2="75049"/>
                        <a14:backgroundMark x1="32075" y1="68146" x2="32075" y2="68146"/>
                        <a14:backgroundMark x1="32075" y1="67456" x2="32075" y2="67456"/>
                        <a14:backgroundMark x1="32615" y1="68639" x2="32615" y2="68639"/>
                        <a14:backgroundMark x1="31806" y1="66864" x2="31806" y2="66864"/>
                        <a14:backgroundMark x1="32075" y1="67653" x2="32075" y2="67653"/>
                        <a14:backgroundMark x1="32210" y1="68245" x2="32210" y2="68245"/>
                        <a14:backgroundMark x1="32480" y1="68639" x2="32480" y2="68639"/>
                        <a14:backgroundMark x1="32480" y1="68245" x2="32345" y2="68146"/>
                        <a14:backgroundMark x1="32210" y1="68146" x2="32210" y2="68146"/>
                        <a14:backgroundMark x1="32075" y1="66765" x2="32075" y2="66765"/>
                        <a14:backgroundMark x1="36119" y1="75247" x2="36119" y2="75247"/>
                        <a14:backgroundMark x1="36119" y1="75049" x2="36119" y2="75049"/>
                        <a14:backgroundMark x1="35714" y1="74753" x2="35714" y2="74753"/>
                        <a14:backgroundMark x1="36523" y1="75641" x2="36523" y2="75641"/>
                        <a14:backgroundMark x1="36523" y1="75641" x2="36523" y2="75641"/>
                        <a14:backgroundMark x1="36253" y1="74951" x2="36253" y2="74951"/>
                        <a14:backgroundMark x1="35849" y1="74852" x2="35849" y2="74852"/>
                        <a14:backgroundMark x1="53504" y1="86391" x2="53504" y2="86391"/>
                        <a14:backgroundMark x1="56334" y1="86292" x2="56334" y2="86292"/>
                        <a14:backgroundMark x1="44609" y1="90927" x2="44609" y2="90927"/>
                        <a14:backgroundMark x1="51482" y1="90828" x2="51482" y2="90828"/>
                        <a14:backgroundMark x1="52561" y1="90828" x2="42183" y2="90138"/>
                        <a14:backgroundMark x1="36119" y1="89053" x2="41375" y2="89744"/>
                        <a14:backgroundMark x1="32884" y1="87968" x2="36658" y2="88757"/>
                        <a14:backgroundMark x1="32615" y1="87673" x2="32615" y2="87673"/>
                        <a14:backgroundMark x1="32749" y1="87673" x2="32749" y2="87673"/>
                        <a14:backgroundMark x1="32345" y1="87475" x2="32345" y2="87475"/>
                        <a14:backgroundMark x1="33288" y1="87870" x2="33288" y2="87870"/>
                        <a14:backgroundMark x1="53639" y1="91716" x2="53639" y2="91716"/>
                        <a14:backgroundMark x1="53100" y1="92012" x2="53100" y2="92012"/>
                        <a14:backgroundMark x1="53774" y1="92110" x2="53774" y2="92110"/>
                        <a14:backgroundMark x1="54043" y1="92012" x2="54043" y2="92012"/>
                        <a14:backgroundMark x1="54178" y1="86686" x2="57143" y2="86785"/>
                        <a14:backgroundMark x1="53639" y1="87278" x2="53639" y2="87278"/>
                        <a14:backgroundMark x1="53774" y1="87081" x2="53774" y2="87081"/>
                        <a14:backgroundMark x1="54313" y1="92012" x2="54313" y2="92012"/>
                        <a14:backgroundMark x1="54852" y1="92110" x2="54852" y2="92110"/>
                        <a14:backgroundMark x1="56604" y1="82347" x2="56604" y2="82347"/>
                        <a14:backgroundMark x1="55930" y1="82347" x2="55930" y2="82347"/>
                        <a14:backgroundMark x1="55930" y1="82150" x2="55930" y2="82150"/>
                        <a14:backgroundMark x1="55930" y1="81854" x2="55930" y2="81854"/>
                        <a14:backgroundMark x1="56873" y1="82643" x2="56873" y2="82643"/>
                        <a14:backgroundMark x1="57682" y1="82643" x2="57682" y2="82643"/>
                        <a14:backgroundMark x1="57412" y1="82446" x2="57412" y2="82446"/>
                        <a14:backgroundMark x1="57008" y1="82249" x2="57008" y2="82249"/>
                        <a14:backgroundMark x1="56065" y1="82249" x2="56065" y2="82249"/>
                        <a14:backgroundMark x1="55795" y1="82150" x2="55795" y2="82150"/>
                        <a14:backgroundMark x1="56604" y1="82051" x2="56604" y2="82051"/>
                        <a14:backgroundMark x1="56469" y1="82544" x2="56469" y2="82544"/>
                        <a14:backgroundMark x1="56334" y1="82347" x2="56334" y2="82347"/>
                        <a14:backgroundMark x1="56334" y1="82150" x2="56334" y2="82150"/>
                        <a14:backgroundMark x1="56199" y1="82051" x2="56199" y2="82051"/>
                        <a14:backgroundMark x1="55795" y1="82051" x2="55795" y2="82051"/>
                        <a14:backgroundMark x1="55795" y1="81854" x2="55795" y2="81854"/>
                        <a14:backgroundMark x1="57412" y1="82347" x2="57412" y2="82347"/>
                        <a14:backgroundMark x1="57143" y1="82150" x2="57143" y2="82150"/>
                        <a14:backgroundMark x1="58356" y1="82446" x2="58356" y2="82446"/>
                        <a14:backgroundMark x1="57008" y1="82150" x2="57008" y2="82150"/>
                        <a14:backgroundMark x1="56873" y1="82643" x2="56873" y2="82643"/>
                        <a14:backgroundMark x1="57143" y1="82051" x2="57143" y2="82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394" y="455702"/>
            <a:ext cx="3041215" cy="415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65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D59A66-EFA9-44D3-B81C-690E9CF1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21C664-DD58-4DCC-9FED-8560B9F66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1F1EF-CACF-450B-92A1-F3897CE032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19AE8-AECE-439D-9A41-4D9125F527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42A7A-1DAF-4A1F-947B-274A5CB70E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34593-4376-4357-9906-3B15237DD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388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DF477-A1C0-42CE-9DA1-A1D1E73BCF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Challenges of XR in Rel-18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115F7E-1C22-4E1E-B448-85D3043753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76176"/>
            <a:ext cx="9144000" cy="1655763"/>
          </a:xfrm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en-US" dirty="0"/>
              <a:t>Agenda Item:		4.2</a:t>
            </a:r>
          </a:p>
          <a:p>
            <a:pPr algn="l">
              <a:spcBef>
                <a:spcPts val="0"/>
              </a:spcBef>
            </a:pPr>
            <a:r>
              <a:rPr lang="en-US" dirty="0"/>
              <a:t>Source:		</a:t>
            </a:r>
            <a:r>
              <a:rPr lang="en-US" altLang="zh-TW" dirty="0"/>
              <a:t>FGI, Asia Pacific Telecom</a:t>
            </a:r>
            <a:endParaRPr lang="en-US" dirty="0">
              <a:solidFill>
                <a:srgbClr val="0000FF"/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dirty="0"/>
              <a:t>Document for:		Discussion</a:t>
            </a:r>
          </a:p>
          <a:p>
            <a:pPr algn="l"/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639526D6-6179-415F-9D4C-387AA9C31737}"/>
              </a:ext>
            </a:extLst>
          </p:cNvPr>
          <p:cNvSpPr txBox="1"/>
          <p:nvPr/>
        </p:nvSpPr>
        <p:spPr>
          <a:xfrm>
            <a:off x="1412111" y="752354"/>
            <a:ext cx="92558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/>
              <a:t>3GPP TSG RAN Rel-18 workshop		        RWS-210191</a:t>
            </a:r>
          </a:p>
          <a:p>
            <a:r>
              <a:rPr lang="en-US" altLang="zh-TW" sz="2800" b="1" dirty="0"/>
              <a:t>Electronic Meeting, June 28 - July 2, 2021</a:t>
            </a:r>
          </a:p>
        </p:txBody>
      </p:sp>
    </p:spTree>
    <p:extLst>
      <p:ext uri="{BB962C8B-B14F-4D97-AF65-F5344CB8AC3E}">
        <p14:creationId xmlns:p14="http://schemas.microsoft.com/office/powerpoint/2010/main" val="1312074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2C487E1-BC73-4B60-9852-60A3295D0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Justification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AA5EB98-CA6D-4F84-BC9D-D0BCB064E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[background/observation] </a:t>
            </a:r>
            <a:r>
              <a:rPr lang="en-US" altLang="zh-TW" dirty="0" err="1"/>
              <a:t>eXtended</a:t>
            </a:r>
            <a:r>
              <a:rPr lang="en-US" altLang="zh-TW" dirty="0"/>
              <a:t> Reality (XR) and cloud gaming are the important 5G media applications that are under consideration in NR. </a:t>
            </a:r>
          </a:p>
          <a:p>
            <a:r>
              <a:rPr lang="en-US" altLang="zh-TW" dirty="0"/>
              <a:t>[use case/scenario] XR SID concluded to consider at least the following XR applications.</a:t>
            </a:r>
          </a:p>
          <a:p>
            <a:pPr lvl="1"/>
            <a:r>
              <a:rPr lang="en-US" altLang="zh-TW" dirty="0"/>
              <a:t>VR1: Viewport dependent streaming</a:t>
            </a:r>
          </a:p>
          <a:p>
            <a:pPr lvl="1"/>
            <a:r>
              <a:rPr lang="en-US" altLang="zh-TW" dirty="0"/>
              <a:t>VR2: Split Rendering: Viewport rendering with Time Warp in device</a:t>
            </a:r>
          </a:p>
          <a:p>
            <a:pPr lvl="1"/>
            <a:r>
              <a:rPr lang="en-US" altLang="zh-TW" dirty="0"/>
              <a:t>AR1: XR Distributed Computing</a:t>
            </a:r>
          </a:p>
          <a:p>
            <a:pPr lvl="1"/>
            <a:r>
              <a:rPr lang="en-US" altLang="zh-TW" dirty="0"/>
              <a:t>AR2: XR Conversational</a:t>
            </a:r>
          </a:p>
          <a:p>
            <a:pPr lvl="1"/>
            <a:r>
              <a:rPr lang="en-US" altLang="zh-TW" dirty="0"/>
              <a:t>CG: Cloud Gaming</a:t>
            </a:r>
          </a:p>
          <a:p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4F4EA8C-C490-4CF4-82C9-4F5B4756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4593-4376-4357-9906-3B15237DDE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61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B49F59-79D1-47C0-AD9B-9E91F9A47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Issues/Challenges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2F7E858-BD16-4A05-8769-0438626EB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6645"/>
            <a:ext cx="10515600" cy="4543868"/>
          </a:xfrm>
        </p:spPr>
        <p:txBody>
          <a:bodyPr>
            <a:normAutofit/>
          </a:bodyPr>
          <a:lstStyle/>
          <a:p>
            <a:pPr marL="227976" indent="-227965"/>
            <a:r>
              <a:rPr lang="en-US" altLang="zh-TW" dirty="0">
                <a:cs typeface="Calibri" panose="020F0502020204030204"/>
              </a:rPr>
              <a:t>Power consideration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There is a mismatch between XR DL traffic arrival periodicity and DRX monitoring periodicity.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XR applications involves frequent UL and DL transmissions. Unaligned UL and DL could lead to extra power wastage.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If there is a jitter in a DL XR traffic, the UE may not be able to receive the DL XR traffic during DRX on state. </a:t>
            </a:r>
          </a:p>
          <a:p>
            <a:pPr marL="227976" indent="-227965"/>
            <a:r>
              <a:rPr lang="en-US" altLang="zh-TW" dirty="0">
                <a:cs typeface="Calibri" panose="020F0502020204030204"/>
              </a:rPr>
              <a:t>Capacity consideration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XR devices have higher throughput, higher reliability, and lower latency requirements as compared with </a:t>
            </a:r>
            <a:r>
              <a:rPr lang="en-US" altLang="zh-TW" dirty="0" err="1">
                <a:cs typeface="Calibri" panose="020F0502020204030204"/>
              </a:rPr>
              <a:t>eMBB</a:t>
            </a:r>
            <a:r>
              <a:rPr lang="en-US" altLang="zh-TW" dirty="0">
                <a:cs typeface="Calibri" panose="020F0502020204030204"/>
              </a:rPr>
              <a:t> devices. Current NR cell supports very limited XR users. </a:t>
            </a:r>
          </a:p>
          <a:p>
            <a:pPr marL="227976" indent="-227965"/>
            <a:r>
              <a:rPr lang="en-US" altLang="zh-TW" dirty="0">
                <a:cs typeface="Calibri" panose="020F0502020204030204"/>
              </a:rPr>
              <a:t>Mobility and coverage consideration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XR devices have high throughput, low latency, and high reliability requirements. Minimizing user experience degradation in the presence of mobility or at the cell edge is required.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F084504-6099-45E2-8A34-5579568C5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4593-4376-4357-9906-3B15237DDE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974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D7D44C-32B4-4D42-83E7-F6D7ACAAA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Objectives (1/2)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43A41E3-E70D-451E-8092-6375D0312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6646"/>
            <a:ext cx="10597308" cy="5381272"/>
          </a:xfrm>
        </p:spPr>
        <p:txBody>
          <a:bodyPr>
            <a:normAutofit/>
          </a:bodyPr>
          <a:lstStyle/>
          <a:p>
            <a:pPr marL="11" indent="0">
              <a:buNone/>
            </a:pPr>
            <a:r>
              <a:rPr lang="en-US" altLang="zh-TW" dirty="0">
                <a:cs typeface="Calibri" panose="020F0502020204030204"/>
              </a:rPr>
              <a:t>To resolve the identified issues/challenges, the following aspects should be studied:</a:t>
            </a:r>
          </a:p>
          <a:p>
            <a:pPr marL="227976" indent="-227965"/>
            <a:r>
              <a:rPr lang="en-US" altLang="zh-TW" dirty="0">
                <a:cs typeface="Calibri" panose="020F0502020204030204"/>
              </a:rPr>
              <a:t>Power consideration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Enhancement on power saving mechanism for XR traffic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Adjustment of DRX periodicity to match XR DL traffic arrival periodicity.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Dynamic adaptation of DRX parameters to realign the UE’s DRX periodicity with XR DL traffic arrival periodicity.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Alignment of UL and DL transmission for XR applications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Alignment of UL and DL transmission with DRX state.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Mechanisms to handle jitter in a DL XR traffic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Mechanisms to wake the UE up on time upon arrival of DL XR traffic.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Dynamic adaptation of DRX parameters to ensure the UE wakes up upon arrival of DL XR traffic.</a:t>
            </a:r>
          </a:p>
          <a:p>
            <a:pPr marL="227976" indent="-227965"/>
            <a:r>
              <a:rPr lang="en-US" altLang="zh-TW" dirty="0">
                <a:cs typeface="Calibri" panose="020F0502020204030204"/>
              </a:rPr>
              <a:t>Capacity consideration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Mechanisms to improve system capacity for XR devices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Reducing control signaling overhead</a:t>
            </a:r>
            <a:r>
              <a:rPr lang="zh-TW" altLang="en-US" dirty="0">
                <a:cs typeface="Calibri" panose="020F0502020204030204"/>
              </a:rPr>
              <a:t> </a:t>
            </a:r>
            <a:r>
              <a:rPr lang="en-US" altLang="zh-TW" dirty="0">
                <a:cs typeface="Calibri" panose="020F0502020204030204"/>
              </a:rPr>
              <a:t>via SPS/CG configuration enhancements.</a:t>
            </a:r>
          </a:p>
          <a:p>
            <a:pPr marL="1599542" lvl="3" indent="-227965"/>
            <a:r>
              <a:rPr lang="en-US" altLang="zh-TW" dirty="0">
                <a:cs typeface="Calibri" panose="020F0502020204030204"/>
              </a:rPr>
              <a:t>Other mechanisms can also be considered.</a:t>
            </a:r>
          </a:p>
          <a:p>
            <a:pPr marL="914388" lvl="2" indent="0">
              <a:buNone/>
            </a:pPr>
            <a:endParaRPr lang="en-GB" altLang="zh-TW" b="0" i="0" u="none" strike="noStrike" dirty="0">
              <a:effectLst/>
              <a:latin typeface="Calibri"/>
              <a:ea typeface="新細明體"/>
            </a:endParaRPr>
          </a:p>
          <a:p>
            <a:pPr lvl="1"/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26F253A-3485-4724-AB22-612AFC3A0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4593-4376-4357-9906-3B15237DDE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767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0B5CBC5-E6A2-4973-A8FA-BB3A3726F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Objectives (2/2)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6DAA2F3-BA0B-447D-9B1B-F0BB8F105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508" y="1096648"/>
            <a:ext cx="10515600" cy="5350984"/>
          </a:xfrm>
        </p:spPr>
        <p:txBody>
          <a:bodyPr/>
          <a:lstStyle/>
          <a:p>
            <a:pPr marL="227976" indent="-227965"/>
            <a:r>
              <a:rPr lang="en-US" altLang="zh-TW" dirty="0">
                <a:cs typeface="Calibri" panose="020F0502020204030204"/>
              </a:rPr>
              <a:t>Mobility and coverage consideration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Mechanisms for mobility enhancements to reduce user experience degradation of moving XR devices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Support of mobility events (e.g., handover) in the presence of CA, DC, and/or multiple TRP links to ensure the throughput is maintained.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Mechanisms to minimize user experience degradation for cell edge XR devices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Enhancement on duplication/repetition of XR packets for cell edge XR devices.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Dynamic adaptation of L1 parameters for cell edge XR devices.</a:t>
            </a:r>
          </a:p>
          <a:p>
            <a:pPr marL="1142353" lvl="2" indent="-227965"/>
            <a:r>
              <a:rPr lang="en-US" altLang="zh-TW" dirty="0">
                <a:cs typeface="Calibri" panose="020F0502020204030204"/>
              </a:rPr>
              <a:t>Enhancement on SUL to improve the reliability of UL XR traffics for cell edge XR devices.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FE7C571-0512-44FC-ABB7-606777AF3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4593-4376-4357-9906-3B15237DDE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5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EA583E9-B28E-4334-9189-EE90C76FB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4FD67B-A338-4153-A715-9F78442BA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11" indent="-342900"/>
            <a:r>
              <a:rPr lang="en-US" altLang="zh-TW" dirty="0">
                <a:cs typeface="Calibri" panose="020F0502020204030204"/>
              </a:rPr>
              <a:t>In this contribution, the following aspects have been studied: </a:t>
            </a:r>
          </a:p>
          <a:p>
            <a:pPr marL="800100" lvl="1" indent="-342900"/>
            <a:r>
              <a:rPr lang="en-US" altLang="zh-TW" dirty="0">
                <a:cs typeface="Calibri" panose="020F0502020204030204"/>
              </a:rPr>
              <a:t>Power consideration</a:t>
            </a:r>
          </a:p>
          <a:p>
            <a:pPr marL="800100" lvl="1" indent="-342900"/>
            <a:r>
              <a:rPr lang="en-US" altLang="zh-TW" dirty="0">
                <a:cs typeface="Calibri" panose="020F0502020204030204"/>
              </a:rPr>
              <a:t>Capacity consideration</a:t>
            </a:r>
          </a:p>
          <a:p>
            <a:pPr marL="800100" lvl="1" indent="-342900"/>
            <a:r>
              <a:rPr lang="en-US" altLang="zh-TW" dirty="0">
                <a:cs typeface="Calibri" panose="020F0502020204030204"/>
              </a:rPr>
              <a:t>Mobility and coverage consideration</a:t>
            </a:r>
          </a:p>
          <a:p>
            <a:r>
              <a:rPr lang="en-US" altLang="zh-TW" b="1" dirty="0"/>
              <a:t>Proposal #1:</a:t>
            </a:r>
            <a:r>
              <a:rPr lang="en-US" altLang="zh-TW" dirty="0"/>
              <a:t> For XR applications, solutions for power consumption reduction, system capacity improvement, and user experience degradation reduction while moving or at cell edge should be studied in Rel-18. </a:t>
            </a:r>
          </a:p>
          <a:p>
            <a:r>
              <a:rPr lang="en-US" altLang="zh-TW" b="1" dirty="0"/>
              <a:t>Proposal #2: </a:t>
            </a:r>
            <a:r>
              <a:rPr lang="en-US" altLang="zh-TW" dirty="0">
                <a:cs typeface="Calibri" panose="020F0502020204030204"/>
              </a:rPr>
              <a:t>Support the following enhancements in Rel-18 for XR applications:</a:t>
            </a:r>
            <a:endParaRPr lang="en-US" altLang="zh-TW" dirty="0">
              <a:solidFill>
                <a:srgbClr val="0000FF"/>
              </a:solidFill>
            </a:endParaRP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Enhancement on DRX mechanism specifically for XR traffic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Alignment of UL and DL transmission for XR applications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Mechanisms to handle jitter in a DL XR traffic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Mechanisms to improve system capacity for XR devices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Mechanisms for mobility enhancements to reduce user experience degradation of moving XR devices</a:t>
            </a:r>
          </a:p>
          <a:p>
            <a:pPr marL="685165" lvl="1" indent="-227965"/>
            <a:r>
              <a:rPr lang="en-US" altLang="zh-TW" dirty="0">
                <a:cs typeface="Calibri" panose="020F0502020204030204"/>
              </a:rPr>
              <a:t>Mechanisms to minimize user experience degradation for cell edge XR devices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DBA520F-9F5E-4F4F-8637-82B3673D5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4593-4376-4357-9906-3B15237DDE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70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A3E4859-EB80-491D-88A3-18644A552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4593-4376-4357-9906-3B15237DDE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344056"/>
      </p:ext>
    </p:extLst>
  </p:cSld>
  <p:clrMapOvr>
    <a:masterClrMapping/>
  </p:clrMapOvr>
</p:sld>
</file>

<file path=ppt/theme/theme1.xml><?xml version="1.0" encoding="utf-8"?>
<a:theme xmlns:a="http://schemas.openxmlformats.org/drawingml/2006/main" name="SPE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PEC" id="{43673D5B-7703-4162-A541-BEFA453E9FD4}" vid="{6A8B1167-8F25-43A8-AE03-FFB441766B03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件" ma:contentTypeID="0x010100543CD6DDC8FAEF4DA85A0FD863E05CA1" ma:contentTypeVersion="11" ma:contentTypeDescription="建立新的文件。" ma:contentTypeScope="" ma:versionID="1e4ab845c69f885112eebb20a97520a6">
  <xsd:schema xmlns:xsd="http://www.w3.org/2001/XMLSchema" xmlns:xs="http://www.w3.org/2001/XMLSchema" xmlns:p="http://schemas.microsoft.com/office/2006/metadata/properties" xmlns:ns2="2f6fc2f7-8d02-4459-9d3c-bf2fcd7ef4db" xmlns:ns3="fab511ec-1ba3-418d-b840-958a6d9d81a4" targetNamespace="http://schemas.microsoft.com/office/2006/metadata/properties" ma:root="true" ma:fieldsID="a0618b0c9604263be2a00d1f21bf2477" ns2:_="" ns3:_="">
    <xsd:import namespace="2f6fc2f7-8d02-4459-9d3c-bf2fcd7ef4db"/>
    <xsd:import namespace="fab511ec-1ba3-418d-b840-958a6d9d81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fc2f7-8d02-4459-9d3c-bf2fcd7ef4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b511ec-1ba3-418d-b840-958a6d9d81a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共用對象: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共用詳細資料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內容類型"/>
        <xsd:element ref="dc:title" minOccurs="0" maxOccurs="1" ma:index="4" ma:displayName="標題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091F0E-D01D-41D5-93C2-617E52F1A4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3C1797E-013C-4658-A81B-CC7662ED8C4D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2f6fc2f7-8d02-4459-9d3c-bf2fcd7ef4db"/>
    <ds:schemaRef ds:uri="http://purl.org/dc/terms/"/>
    <ds:schemaRef ds:uri="http://schemas.microsoft.com/office/infopath/2007/PartnerControls"/>
    <ds:schemaRef ds:uri="fab511ec-1ba3-418d-b840-958a6d9d81a4"/>
  </ds:schemaRefs>
</ds:datastoreItem>
</file>

<file path=customXml/itemProps3.xml><?xml version="1.0" encoding="utf-8"?>
<ds:datastoreItem xmlns:ds="http://schemas.openxmlformats.org/officeDocument/2006/customXml" ds:itemID="{E8FEA3C1-7266-4B0B-89B4-20EAC735174F}">
  <ds:schemaRefs>
    <ds:schemaRef ds:uri="2f6fc2f7-8d02-4459-9d3c-bf2fcd7ef4db"/>
    <ds:schemaRef ds:uri="fab511ec-1ba3-418d-b840-958a6d9d81a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SPEC</Template>
  <TotalTime>1978</TotalTime>
  <Words>640</Words>
  <Application>Microsoft Office PowerPoint</Application>
  <PresentationFormat>寬螢幕</PresentationFormat>
  <Paragraphs>66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Freestyle Script</vt:lpstr>
      <vt:lpstr>Wingdings</vt:lpstr>
      <vt:lpstr>SPEC</vt:lpstr>
      <vt:lpstr>Challenges of XR in Rel-18</vt:lpstr>
      <vt:lpstr>Justification</vt:lpstr>
      <vt:lpstr>Issues/Challenges</vt:lpstr>
      <vt:lpstr>Objectives (1/2)</vt:lpstr>
      <vt:lpstr>Objectives (2/2)</vt:lpstr>
      <vt:lpstr>Conclusion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Chien-Chun CHENG</dc:creator>
  <cp:lastModifiedBy>Hung-Chen Chen</cp:lastModifiedBy>
  <cp:revision>25</cp:revision>
  <dcterms:created xsi:type="dcterms:W3CDTF">2020-02-05T02:34:13Z</dcterms:created>
  <dcterms:modified xsi:type="dcterms:W3CDTF">2021-06-07T12:31:41Z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0x010100543CD6DDC8FAEF4DA85A0FD863E05CA1</vt:lpwstr>
  </property>
</Properties>
</file>