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1144" r:id="rId2"/>
    <p:sldId id="1169" r:id="rId3"/>
    <p:sldId id="1170" r:id="rId4"/>
    <p:sldId id="11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imon Elliott" initials="SE" lastIdx="1" clrIdx="0"/>
  <p:cmAuthor id="1" name="Dr. Roland Beutler" initials="RB" lastIdx="4" clrIdx="1">
    <p:extLst>
      <p:ext uri="{19B8F6BF-5375-455C-9EA6-DF929625EA0E}">
        <p15:presenceInfo xmlns:p15="http://schemas.microsoft.com/office/powerpoint/2012/main" userId="Dr. Roland Beutl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4FF"/>
    <a:srgbClr val="253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8" autoAdjust="0"/>
    <p:restoredTop sz="93792" autoAdjust="0"/>
  </p:normalViewPr>
  <p:slideViewPr>
    <p:cSldViewPr snapToGrid="0">
      <p:cViewPr varScale="1">
        <p:scale>
          <a:sx n="63" d="100"/>
          <a:sy n="63" d="100"/>
        </p:scale>
        <p:origin x="612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BC103-9925-4CE2-99A4-81AFFC4EEAE8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66D7E-F5C0-4930-BB60-D9984FBBA099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674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66D7E-F5C0-4930-BB60-D9984FBBA09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227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466D7E-F5C0-4930-BB60-D9984FBBA09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770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B247D-E298-4212-BE5F-AE090DD32B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62A314-0C1A-4B46-8BC8-64EA8C88F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9B8B8-3827-4B5D-8358-0AC07491B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44D9D-0E53-4872-99F4-8F2C913D3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45A3-644E-40DB-A500-CFEECEF81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760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109A9-E751-4F1E-AF1B-ACC706D73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C44C3-A4AB-4CE3-A271-B105727441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09B97-3042-416A-9D05-BFAA95E2F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AC2C7-F987-483D-A195-43C44A35D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EC3F8-B194-4EC7-A96A-74CFD209E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591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70E4407-1960-49AB-8C95-D46831479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8EB69D-7753-4218-8F66-F667C63CD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073CE-E914-4055-8DBE-094DD7DB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4F19F-A35E-4075-9690-B4AA598F7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8339D-FC60-4871-8D03-556B6F174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338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page photo - EBU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99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8D4CB8-A0CC-4763-9984-DFC99A8379BD}"/>
              </a:ext>
            </a:extLst>
          </p:cNvPr>
          <p:cNvSpPr/>
          <p:nvPr userDrawn="1"/>
        </p:nvSpPr>
        <p:spPr>
          <a:xfrm>
            <a:off x="1" y="2060028"/>
            <a:ext cx="6082219" cy="341790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2400" dirty="0"/>
          </a:p>
        </p:txBody>
      </p:sp>
      <p:pic>
        <p:nvPicPr>
          <p:cNvPr id="7" name="Afbeelding 7" descr="overlay2-white.png"/>
          <p:cNvPicPr>
            <a:picLocks noChangeAspect="1"/>
          </p:cNvPicPr>
          <p:nvPr userDrawn="1"/>
        </p:nvPicPr>
        <p:blipFill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45699" y="1915"/>
            <a:ext cx="2362200" cy="6858000"/>
          </a:xfrm>
          <a:prstGeom prst="rect">
            <a:avLst/>
          </a:prstGeom>
        </p:spPr>
      </p:pic>
      <p:pic>
        <p:nvPicPr>
          <p:cNvPr id="8" name="Afbeelding 8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7" y="514539"/>
            <a:ext cx="2918887" cy="630283"/>
          </a:xfrm>
          <a:prstGeom prst="rect">
            <a:avLst/>
          </a:prstGeom>
        </p:spPr>
      </p:pic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4D017FB8-9B0A-471F-89C2-BC958A08EA8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5734" y="3837518"/>
            <a:ext cx="4965700" cy="113453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19170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54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339" indent="0">
              <a:buFontTx/>
              <a:buNone/>
              <a:defRPr sz="2133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noProof="0" dirty="0"/>
              <a:t>Add name</a:t>
            </a:r>
            <a:br>
              <a:rPr lang="en-GB" noProof="0" dirty="0"/>
            </a:br>
            <a:r>
              <a:rPr lang="en-GB" noProof="0" dirty="0"/>
              <a:t>Add date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6A061AFD-D836-4FC9-ADAE-DAAE8386B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398" y="2625979"/>
            <a:ext cx="4965037" cy="1143000"/>
          </a:xfrm>
          <a:prstGeom prst="rect">
            <a:avLst/>
          </a:prstGeom>
          <a:ln>
            <a:noFill/>
          </a:ln>
        </p:spPr>
        <p:txBody>
          <a:bodyPr anchor="b">
            <a:noAutofit/>
          </a:bodyPr>
          <a:lstStyle>
            <a:lvl1pPr algn="l">
              <a:defRPr sz="3733" b="0" cap="all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noProof="0" dirty="0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5035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56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0F07-5E2D-407F-9ED3-58B4673BD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A426C-F73B-457B-92DD-F617167FF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AA107-8247-406D-9AE2-32CF4903E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D1765-39A3-4E96-83BE-2BBF1222A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3E60B-59E2-4ED2-BBE0-59661752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5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98B2D-0D20-4023-83B8-C9E806B2E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4F573A-5F5A-447E-BE51-47994E6E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26EED-D87F-46A2-A0B5-CFBDA62A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A8BCC1-75B9-4F21-B498-DB9D9447A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206D0-6794-4FEC-B21C-474BC8C9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13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A05A7-FAA6-44C0-A031-504DDF2D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419299-D395-4DD5-912B-DC3CEB4D8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EC9878-1746-4D56-8965-5321E20780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2C2DE5-B5C0-4FB1-8BCE-DAA8963ED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FAC84-504E-47C1-B7F9-2E02ECF9A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6C1FD5-D29E-4FD0-A2E7-9BE6A179C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12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06565-69D2-48A5-8236-31C588095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145839-0B2C-4F87-A40F-6CD0AC65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4C1451-7107-4E25-86E2-79CBE297BF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D2E8D4-C188-4401-9827-06F5589EBD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ED74C-A349-47E9-83B2-E5671EA7FD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C90341-4D29-47C3-8E88-012465866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AC81F9-EA53-49E5-8E34-1415DEA9E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55D584-F8AF-4FF6-BF38-F851DEAC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800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8240D-4ADD-417B-9789-ABE08BDB3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A7EB76-83BC-4EB7-B48C-C8B00F1E3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868BB6-F1D7-4EAA-99BA-FB3E440B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70B024-1E76-4ECF-B30E-6E1AEB68D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59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FE22F8-E275-4F24-A06D-5F7105D6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31B7F4-A7E8-4125-80E6-D09FD1148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9E548-7762-4773-8DDD-91EE5599F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72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B1A4A-1A97-49A3-97CD-6F56893B7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A3280-7393-4C48-9C18-FE82FE300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D749F-7B30-4063-9940-F0EBEE41E5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B74021-F4F2-47A4-8769-3E2272331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0CAD42-A435-4DD3-8F4E-366A7F468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B4BD1-BEAE-416B-80AF-24F0EC024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09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A435C-ED70-4FBB-AC80-2A0EC10DF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C73E0D-723E-4F89-ABEC-4664679BF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8A39B4-7C2C-4853-AEF2-8AA1E7D015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2B8D0-1D93-4663-970B-D17E6E97D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13D5E0-BD4A-42A4-9C01-3D720B4B1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85DCF-E0F8-42C1-9E75-A0DC0BFC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63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92AEA0-5DDF-48C4-AE2B-E77DAEDDB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48009-2F61-47D7-B26E-DAA6DA56F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24EE81-484C-4E90-976C-39F477112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AE273-4B5F-4EBF-931F-03B52A1A232A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7A790-F300-4A3C-9EAB-F906C66824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BCC4C-9512-48B8-9938-91D2AA633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1123E-A59D-4552-AB30-6850142081D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481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0E61BD-C16E-495A-9DC5-6BC9965B5B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75733" y="4622799"/>
            <a:ext cx="8219923" cy="1923143"/>
          </a:xfrm>
        </p:spPr>
        <p:txBody>
          <a:bodyPr/>
          <a:lstStyle/>
          <a:p>
            <a:r>
              <a:rPr lang="en-GB" dirty="0"/>
              <a:t>EBU input to 3GPP Release 18 Workshop, June 2021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0ACF8E-5AB6-4346-A838-D237F66B2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733" y="1910080"/>
            <a:ext cx="11008798" cy="2286000"/>
          </a:xfrm>
        </p:spPr>
        <p:txBody>
          <a:bodyPr/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de-DE" dirty="0"/>
              <a:t>Non-</a:t>
            </a:r>
            <a:r>
              <a:rPr lang="de-DE" dirty="0" err="1"/>
              <a:t>eMBB</a:t>
            </a:r>
            <a:r>
              <a:rPr lang="de-DE" dirty="0"/>
              <a:t> </a:t>
            </a:r>
            <a:r>
              <a:rPr lang="de-DE" dirty="0" err="1"/>
              <a:t>enhancements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Rel-18</a:t>
            </a:r>
            <a:br>
              <a:rPr lang="de-DE" dirty="0"/>
            </a:br>
            <a:br>
              <a:rPr lang="de-DE" dirty="0"/>
            </a:br>
            <a:r>
              <a:rPr lang="en-GB" sz="2800" dirty="0"/>
              <a:t>Considerations on 3GPP Release 18 for Content Distribution</a:t>
            </a:r>
          </a:p>
        </p:txBody>
      </p:sp>
    </p:spTree>
    <p:extLst>
      <p:ext uri="{BB962C8B-B14F-4D97-AF65-F5344CB8AC3E}">
        <p14:creationId xmlns:p14="http://schemas.microsoft.com/office/powerpoint/2010/main" val="184890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892" y="1541417"/>
            <a:ext cx="10765337" cy="5181600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Unified Service Layers are vital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Alignment between broadcast and unicast (Internet) protocols for media delivery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Potential role of initiatives such as DVB-I for extension to Rel-18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Service continuity between broadcast/unicast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Seamless usage of LTE-based 5G Terrestrial Broadcast and (NR) unicast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a collection of ideas around service requirements and enhancements presented by individual EBU members</a:t>
            </a:r>
          </a:p>
          <a:p>
            <a:pPr lvl="1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2EFC2-3ECC-433F-BB47-9A3B4DCF17A9}"/>
              </a:ext>
            </a:extLst>
          </p:cNvPr>
          <p:cNvSpPr txBox="1">
            <a:spLocks/>
          </p:cNvSpPr>
          <p:nvPr/>
        </p:nvSpPr>
        <p:spPr>
          <a:xfrm>
            <a:off x="642890" y="12700"/>
            <a:ext cx="113604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General Points</a:t>
            </a:r>
            <a:endParaRPr lang="en-GB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30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891" y="1323702"/>
            <a:ext cx="12623165" cy="5556069"/>
          </a:xfrm>
        </p:spPr>
        <p:txBody>
          <a:bodyPr>
            <a:normAutofit/>
          </a:bodyPr>
          <a:lstStyle/>
          <a:p>
            <a:r>
              <a:rPr lang="en-GB" sz="2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Requirements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Connection of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EnTV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RAN (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FeMBMS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) to 5G Core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Enables MNOs to make use of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EnTV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features (in addition to Broadcast Network Operators)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Public Warning capability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Operation independent of unicast (receive-only broadcast)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Study the applicability of existing MNO-centric 3GPP systems (e.g. ETWS/PWS/CMAS?)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Consider support of other signalling mechanisms available in existing broadcast systems</a:t>
            </a:r>
          </a:p>
          <a:p>
            <a:pPr lvl="3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e.g. DAB/FM-RDS traffic announcements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Support for low-latency streaming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CMAF, look at applicability of e.g. ROUTE compared with FLUTE.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Specification of a minimum set of audio/video codecs on UEs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Negotiation of capabilities not possible in a downlink-only scenario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Codec support in hardware ensures best performance</a:t>
            </a:r>
          </a:p>
          <a:p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Features/Technical Enhancements</a:t>
            </a:r>
          </a:p>
          <a:p>
            <a:pPr lvl="1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Efficiency enhancements</a:t>
            </a:r>
          </a:p>
          <a:p>
            <a:pPr lvl="2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e.g. Time Interleaving, MIMO (existing antennas/RF stages in handsets), Overhead Reduction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2EFC2-3ECC-433F-BB47-9A3B4DCF17A9}"/>
              </a:ext>
            </a:extLst>
          </p:cNvPr>
          <p:cNvSpPr txBox="1">
            <a:spLocks/>
          </p:cNvSpPr>
          <p:nvPr/>
        </p:nvSpPr>
        <p:spPr>
          <a:xfrm>
            <a:off x="642890" y="12700"/>
            <a:ext cx="113604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5G Broadcast: LTE-based 5G Terrestrial Broadcast</a:t>
            </a:r>
            <a:endParaRPr lang="en-GB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54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890" y="1381761"/>
            <a:ext cx="10774045" cy="5181600"/>
          </a:xfrm>
        </p:spPr>
        <p:txBody>
          <a:bodyPr>
            <a:normAutofit fontScale="85000" lnSpcReduction="20000"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5MBS: 5G Multicast/Broadcast</a:t>
            </a:r>
          </a:p>
          <a:p>
            <a:pPr lvl="1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Seen as having a role to optimise delivery over existing mobile networks if/where there are capacity constraints</a:t>
            </a:r>
          </a:p>
          <a:p>
            <a:pPr lvl="1"/>
            <a:r>
              <a: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Requirements</a:t>
            </a: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Universal Access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Receive-only mode/Free-to-air for 5MBS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Examine alternative approaches (multicast/broadcast and unicast)</a:t>
            </a:r>
          </a:p>
          <a:p>
            <a:pPr lvl="4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e.g. 5G Networks Providing Access to Localized Services (FS_PALS)</a:t>
            </a: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Extension of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EnTV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Service Layer to 5MBS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not completed in Release 17</a:t>
            </a:r>
          </a:p>
          <a:p>
            <a:pPr lvl="1"/>
            <a:r>
              <a: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Features/Technical Enhancements</a:t>
            </a:r>
            <a:endParaRPr lang="en-GB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Efficiency enhancements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Physical Layer Time Interleaving, non-orthogonal techniques (e.g. BMUST)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Considerations on backwards compatibility essential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Unicast Coverage</a:t>
            </a:r>
          </a:p>
          <a:p>
            <a:pPr lvl="1"/>
            <a:r>
              <a: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Requirements</a:t>
            </a:r>
            <a:endParaRPr lang="en-GB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Study applicability of techniques to enhance cell coverage for media delivery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Release 17 Coverage Enhancements, NB-IoT, NR </a:t>
            </a:r>
            <a:r>
              <a:rPr lang="en-GB" sz="1600" dirty="0" err="1">
                <a:latin typeface="Arial" panose="020B0604020202020204" pitchFamily="34" charset="0"/>
                <a:cs typeface="Arial" panose="020B0604020202020204" pitchFamily="34" charset="0"/>
              </a:rPr>
              <a:t>RedCap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3"/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Delivery of radio (audio) services and streams in rural areas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2EFC2-3ECC-433F-BB47-9A3B4DCF17A9}"/>
              </a:ext>
            </a:extLst>
          </p:cNvPr>
          <p:cNvSpPr txBox="1">
            <a:spLocks/>
          </p:cNvSpPr>
          <p:nvPr/>
        </p:nvSpPr>
        <p:spPr>
          <a:xfrm>
            <a:off x="642890" y="12700"/>
            <a:ext cx="113604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5G for Media Distribution over Mobile Networks</a:t>
            </a:r>
            <a:endParaRPr lang="en-GB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7905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</Words>
  <Application>Microsoft Office PowerPoint</Application>
  <PresentationFormat>Breitbild</PresentationFormat>
  <Paragraphs>56</Paragraphs>
  <Slides>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Arial Black</vt:lpstr>
      <vt:lpstr>Calibri</vt:lpstr>
      <vt:lpstr>Calibri Light</vt:lpstr>
      <vt:lpstr>Office Theme</vt:lpstr>
      <vt:lpstr>   Non-eMBB enhancements for Rel-18  Considerations on 3GPP Release 18 for Content Distribution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Darko Ratkaj</dc:creator>
  <cp:lastModifiedBy>Dr. Roland Beutler</cp:lastModifiedBy>
  <cp:revision>236</cp:revision>
  <dcterms:created xsi:type="dcterms:W3CDTF">2019-09-10T13:47:04Z</dcterms:created>
  <dcterms:modified xsi:type="dcterms:W3CDTF">2021-06-04T08:00:39Z</dcterms:modified>
</cp:coreProperties>
</file>