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7" r:id="rId1"/>
  </p:sldMasterIdLst>
  <p:notesMasterIdLst>
    <p:notesMasterId r:id="rId10"/>
  </p:notesMasterIdLst>
  <p:handoutMasterIdLst>
    <p:handoutMasterId r:id="rId11"/>
  </p:handoutMasterIdLst>
  <p:sldIdLst>
    <p:sldId id="356" r:id="rId2"/>
    <p:sldId id="362" r:id="rId3"/>
    <p:sldId id="357" r:id="rId4"/>
    <p:sldId id="358" r:id="rId5"/>
    <p:sldId id="359" r:id="rId6"/>
    <p:sldId id="360" r:id="rId7"/>
    <p:sldId id="364" r:id="rId8"/>
    <p:sldId id="363" r:id="rId9"/>
  </p:sldIdLst>
  <p:sldSz cx="12179300" cy="6858000"/>
  <p:notesSz cx="6858000" cy="9296400"/>
  <p:custDataLst>
    <p:tags r:id="rId12"/>
  </p:custDataLst>
  <p:defaultTextStyle>
    <a:defPPr>
      <a:defRPr lang="en-US"/>
    </a:defPPr>
    <a:lvl1pPr marL="0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8791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756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6345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5126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391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2689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1478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026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7">
          <p15:clr>
            <a:srgbClr val="A4A3A4"/>
          </p15:clr>
        </p15:guide>
        <p15:guide id="2" orient="horz" pos="1299">
          <p15:clr>
            <a:srgbClr val="A4A3A4"/>
          </p15:clr>
        </p15:guide>
        <p15:guide id="3" orient="horz" pos="3987">
          <p15:clr>
            <a:srgbClr val="A4A3A4"/>
          </p15:clr>
        </p15:guide>
        <p15:guide id="4" orient="horz" pos="1095">
          <p15:clr>
            <a:srgbClr val="A4A3A4"/>
          </p15:clr>
        </p15:guide>
        <p15:guide id="5" orient="horz" pos="4164">
          <p15:clr>
            <a:srgbClr val="A4A3A4"/>
          </p15:clr>
        </p15:guide>
        <p15:guide id="6" orient="horz" pos="3747">
          <p15:clr>
            <a:srgbClr val="A4A3A4"/>
          </p15:clr>
        </p15:guide>
        <p15:guide id="7" pos="3911">
          <p15:clr>
            <a:srgbClr val="A4A3A4"/>
          </p15:clr>
        </p15:guide>
        <p15:guide id="8" pos="7484">
          <p15:clr>
            <a:srgbClr val="A4A3A4"/>
          </p15:clr>
        </p15:guide>
        <p15:guide id="9" pos="3757">
          <p15:clr>
            <a:srgbClr val="A4A3A4"/>
          </p15:clr>
        </p15:guide>
        <p15:guide id="10" pos="378">
          <p15:clr>
            <a:srgbClr val="A4A3A4"/>
          </p15:clr>
        </p15:guide>
        <p15:guide id="11" pos="7435">
          <p15:clr>
            <a:srgbClr val="A4A3A4"/>
          </p15:clr>
        </p15:guide>
        <p15:guide id="12" pos="188">
          <p15:clr>
            <a:srgbClr val="A4A3A4"/>
          </p15:clr>
        </p15:guide>
        <p15:guide id="13" pos="228">
          <p15:clr>
            <a:srgbClr val="A4A3A4"/>
          </p15:clr>
        </p15:guide>
        <p15:guide id="14" pos="72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olter, David" initials="DW" lastIdx="11" clrIdx="0"/>
  <p:cmAuthor id="1" name="Ghosh, Arunabha" initials="GA" lastIdx="4" clrIdx="1"/>
  <p:cmAuthor id="2" name="SPATAFORA, VINCE A" initials="SVA" lastIdx="9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CC"/>
    <a:srgbClr val="FF99CC"/>
    <a:srgbClr val="9933FF"/>
    <a:srgbClr val="8B00CC"/>
    <a:srgbClr val="AC0056"/>
    <a:srgbClr val="FF8FC7"/>
    <a:srgbClr val="FF3399"/>
    <a:srgbClr val="FFABAB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3" autoAdjust="0"/>
    <p:restoredTop sz="92007" autoAdjust="0"/>
  </p:normalViewPr>
  <p:slideViewPr>
    <p:cSldViewPr snapToGrid="0" showGuides="1">
      <p:cViewPr varScale="1">
        <p:scale>
          <a:sx n="62" d="100"/>
          <a:sy n="62" d="100"/>
        </p:scale>
        <p:origin x="576" y="53"/>
      </p:cViewPr>
      <p:guideLst>
        <p:guide orient="horz" pos="327"/>
        <p:guide orient="horz" pos="1299"/>
        <p:guide orient="horz" pos="3987"/>
        <p:guide orient="horz" pos="1095"/>
        <p:guide orient="horz" pos="4164"/>
        <p:guide orient="horz" pos="3747"/>
        <p:guide pos="3911"/>
        <p:guide pos="7484"/>
        <p:guide pos="3757"/>
        <p:guide pos="378"/>
        <p:guide pos="7435"/>
        <p:guide pos="188"/>
        <p:guide pos="228"/>
        <p:guide pos="72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152"/>
    </p:cViewPr>
  </p:sorterViewPr>
  <p:notesViewPr>
    <p:cSldViewPr snapToGrid="0">
      <p:cViewPr varScale="1">
        <p:scale>
          <a:sx n="96" d="100"/>
          <a:sy n="96" d="100"/>
        </p:scale>
        <p:origin x="-3558" y="-114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B149C-3030-2741-8F86-D623306CBA36}" type="datetimeFigureOut">
              <a:rPr lang="en-US" smtClean="0"/>
              <a:pPr/>
              <a:t>1/28/2016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CEB04-5E80-344B-BDE6-483DBE2C33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70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C3B58700-9FA2-48CE-AC88-D71D45EB490A}" type="datetimeFigureOut">
              <a:rPr lang="en-US" smtClean="0"/>
              <a:pPr/>
              <a:t>1/28/2016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375" y="698500"/>
            <a:ext cx="61912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2309" tIns="46154" rIns="92309" bIns="461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FE9BC4E5-2BC1-4F43-85DD-A1B8F74CB7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004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791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56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345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5126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391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2689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478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26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15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698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 (Glob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23516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37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873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7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751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021"/>
            <a:ext cx="7690695" cy="2435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3250" y="1421953"/>
            <a:ext cx="6717198" cy="1372460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484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301752" y="300919"/>
            <a:ext cx="11591798" cy="6309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0901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32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3250" y="1426464"/>
            <a:ext cx="6717198" cy="1389435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3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617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3250" y="1426464"/>
            <a:ext cx="6717198" cy="1401193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 userDrawn="1">
            <p:ph type="sldNum" sz="quarter" idx="11"/>
          </p:nvPr>
        </p:nvSpPr>
        <p:spPr>
          <a:xfrm>
            <a:off x="473366" y="610917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35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411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1810297"/>
            <a:ext cx="10972800" cy="41364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9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304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ver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49" y="1736725"/>
            <a:ext cx="11441113" cy="4210050"/>
          </a:xfrm>
          <a:prstGeom prst="roundRect">
            <a:avLst>
              <a:gd name="adj" fmla="val 2400"/>
            </a:avLst>
          </a:prstGeom>
          <a:solidFill>
            <a:srgbClr val="ECECEE"/>
          </a:solidFill>
        </p:spPr>
        <p:txBody>
          <a:bodyPr lIns="192024" tIns="45720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0" y="519113"/>
            <a:ext cx="10972800" cy="9153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490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504" y="1809879"/>
            <a:ext cx="5360988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6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08713" y="1809879"/>
            <a:ext cx="5367337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3504" y="519113"/>
            <a:ext cx="10975975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4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4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008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14034" y="1736725"/>
            <a:ext cx="5362015" cy="4210048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3504" y="1806210"/>
            <a:ext cx="5360733" cy="414056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515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600074" y="1736725"/>
            <a:ext cx="5364164" cy="4210050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8288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6208714" y="1817591"/>
            <a:ext cx="5367336" cy="41291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956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298450" y="1736724"/>
            <a:ext cx="11582400" cy="4873625"/>
          </a:xfrm>
          <a:prstGeom prst="roundRect">
            <a:avLst>
              <a:gd name="adj" fmla="val 2516"/>
            </a:avLst>
          </a:prstGeom>
          <a:solidFill>
            <a:srgbClr val="ECECEE"/>
          </a:solidFill>
          <a:ln>
            <a:noFill/>
          </a:ln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 smtClean="0"/>
              <a:t>Click icon to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3250" y="524331"/>
            <a:ext cx="10972800" cy="9068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509" y="6108899"/>
            <a:ext cx="369909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8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679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(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6" descr="InternationalLogoWid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075" y="340448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710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32504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42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04335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359093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26442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504335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59093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636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40133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864562" y="1996409"/>
            <a:ext cx="2741182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71694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57213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64562" y="2935818"/>
            <a:ext cx="2741182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71694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57213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44" y="3210139"/>
            <a:ext cx="1198750" cy="1200000"/>
          </a:xfrm>
          <a:prstGeom prst="rect">
            <a:avLst/>
          </a:prstGeom>
        </p:spPr>
      </p:pic>
      <p:pic>
        <p:nvPicPr>
          <p:cNvPr id="19" name="Picture 18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71" y="3210139"/>
            <a:ext cx="1198750" cy="1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91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Exhib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452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6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03504" y="1813153"/>
            <a:ext cx="10972800" cy="365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11"/>
          <p:cNvSpPr>
            <a:spLocks noGrp="1"/>
          </p:cNvSpPr>
          <p:nvPr>
            <p:ph sz="quarter" idx="14"/>
          </p:nvPr>
        </p:nvSpPr>
        <p:spPr>
          <a:xfrm>
            <a:off x="4352417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0" name="Content Placeholder 11"/>
          <p:cNvSpPr>
            <a:spLocks noGrp="1"/>
          </p:cNvSpPr>
          <p:nvPr>
            <p:ph sz="quarter" idx="15"/>
          </p:nvPr>
        </p:nvSpPr>
        <p:spPr>
          <a:xfrm>
            <a:off x="8101330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Content Placeholder 11"/>
          <p:cNvSpPr>
            <a:spLocks noGrp="1"/>
          </p:cNvSpPr>
          <p:nvPr>
            <p:ph sz="quarter" idx="12"/>
          </p:nvPr>
        </p:nvSpPr>
        <p:spPr>
          <a:xfrm>
            <a:off x="603504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9"/>
          </p:nvPr>
        </p:nvSpPr>
        <p:spPr>
          <a:xfrm>
            <a:off x="603504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4352155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8100807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3010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501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9411469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535662" y="6333413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6" name="Picture 5" descr="expressive 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61164" y="1"/>
            <a:ext cx="2029644" cy="333636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3044825" y="6581002"/>
            <a:ext cx="608965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6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AT&amp;T Proprietary (Internal Use Only)</a:t>
            </a: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Not for use or disclosure outside the AT&amp;T companies except under written agreement</a:t>
            </a:r>
            <a:endParaRPr lang="en-US" sz="6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600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ne column 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41" y="378510"/>
            <a:ext cx="11131230" cy="94265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2600" b="0">
                <a:solidFill>
                  <a:srgbClr val="FF72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140" y="1458043"/>
            <a:ext cx="11131232" cy="4054475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484848"/>
                </a:solidFill>
              </a:defRPr>
            </a:lvl1pPr>
            <a:lvl2pPr marL="234950" indent="-177800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2pPr>
            <a:lvl3pPr marL="468313" indent="-171450">
              <a:buClr>
                <a:srgbClr val="484848"/>
              </a:buClr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3pPr>
            <a:lvl4pPr marL="649288" indent="-153988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4pPr>
            <a:lvl5pPr marL="838200" indent="-153988"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>
              <a:defRPr/>
            </a:pPr>
            <a:fld id="{1DEFE11F-158B-594E-8BEE-CC26B87FEB38}" type="slidenum">
              <a:rPr lang="en-US" kern="0" smtClean="0">
                <a:solidFill>
                  <a:srgbClr val="808080"/>
                </a:solidFill>
              </a:rPr>
              <a:pPr defTabSz="914400">
                <a:defRPr/>
              </a:pPr>
              <a:t>‹#›</a:t>
            </a:fld>
            <a:endParaRPr lang="en-US" kern="0" dirty="0">
              <a:solidFill>
                <a:srgbClr val="808080"/>
              </a:solidFill>
            </a:endParaRP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1098814" y="6449357"/>
            <a:ext cx="9761062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rgbClr val="484848"/>
                </a:solidFill>
              </a:defRPr>
            </a:lvl1pPr>
          </a:lstStyle>
          <a:p>
            <a:pPr>
              <a:defRPr/>
            </a:pPr>
            <a:r>
              <a:rPr lang="en-US" smtClean="0">
                <a:latin typeface="Verdana" pitchFamily="34" charset="0"/>
              </a:rPr>
              <a:t>©2015 All rights reserved. AT&amp;T and the AT&amp;T logo are trademarks of AT&amp;T Intellectual Property.</a:t>
            </a:r>
            <a:endParaRPr lang="en-US" dirty="0" smtClean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908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84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82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24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1" y="0"/>
            <a:ext cx="12168485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56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1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4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0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17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5" y="6110642"/>
            <a:ext cx="374904" cy="3646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504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504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520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500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5" cy="9144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076" y="1819609"/>
            <a:ext cx="10975974" cy="412716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7008" y="6254496"/>
            <a:ext cx="7690695" cy="29381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chemeClr val="bg2"/>
                </a:solidFill>
              </a:defRPr>
            </a:lvl1pPr>
          </a:lstStyle>
          <a:p>
            <a:pPr defTabSz="1218347"/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3183" y="6110852"/>
            <a:ext cx="371325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>
              <a:defRPr sz="800" b="1">
                <a:solidFill>
                  <a:schemeClr val="bg2"/>
                </a:solidFill>
              </a:defRPr>
            </a:lvl1pPr>
          </a:lstStyle>
          <a:p>
            <a:pPr defTabSz="1218347"/>
            <a:fld id="{5BD36294-2849-48A8-8531-5354CF3095D2}" type="slidenum">
              <a:rPr lang="en-US" smtClean="0">
                <a:solidFill>
                  <a:srgbClr val="808080"/>
                </a:solidFill>
              </a:rPr>
              <a:pPr defTabSz="1218347"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07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  <p:sldLayoutId id="2147484069" r:id="rId12"/>
    <p:sldLayoutId id="2147484070" r:id="rId13"/>
    <p:sldLayoutId id="2147484071" r:id="rId14"/>
    <p:sldLayoutId id="2147484072" r:id="rId15"/>
    <p:sldLayoutId id="2147484073" r:id="rId16"/>
    <p:sldLayoutId id="2147484074" r:id="rId17"/>
    <p:sldLayoutId id="2147484075" r:id="rId18"/>
    <p:sldLayoutId id="2147484076" r:id="rId19"/>
    <p:sldLayoutId id="2147484077" r:id="rId20"/>
    <p:sldLayoutId id="2147484078" r:id="rId21"/>
    <p:sldLayoutId id="2147484079" r:id="rId22"/>
    <p:sldLayoutId id="2147484080" r:id="rId23"/>
    <p:sldLayoutId id="2147484081" r:id="rId24"/>
    <p:sldLayoutId id="2147484082" r:id="rId25"/>
    <p:sldLayoutId id="2147484083" r:id="rId2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18347" rtl="0" eaLnBrk="1" latinLnBrk="0" hangingPunct="1"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286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4572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–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6858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859536" indent="-173736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859536" indent="0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None/>
        <a:defRPr sz="1200" i="1" kern="1200">
          <a:solidFill>
            <a:schemeClr val="bg2"/>
          </a:solidFill>
          <a:latin typeface="+mn-lt"/>
          <a:ea typeface="+mn-ea"/>
          <a:cs typeface="+mn-cs"/>
        </a:defRPr>
      </a:lvl7pPr>
      <a:lvl8pPr marL="4568800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7973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17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347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2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69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86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04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21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38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03503" y="679492"/>
            <a:ext cx="10925351" cy="1151714"/>
          </a:xfrm>
        </p:spPr>
        <p:txBody>
          <a:bodyPr/>
          <a:lstStyle/>
          <a:p>
            <a:r>
              <a:rPr lang="en-US" sz="4400" b="1" dirty="0" smtClean="0"/>
              <a:t>Technical Requirements for</a:t>
            </a:r>
            <a:br>
              <a:rPr lang="en-US" sz="4400" b="1" dirty="0" smtClean="0"/>
            </a:br>
            <a:r>
              <a:rPr lang="en-US" sz="4400" b="1" dirty="0" smtClean="0"/>
              <a:t>Next Generation </a:t>
            </a:r>
            <a:r>
              <a:rPr lang="en-US" sz="4400" b="1" dirty="0"/>
              <a:t>Radio </a:t>
            </a:r>
            <a:r>
              <a:rPr lang="en-US" sz="4400" b="1" dirty="0" smtClean="0"/>
              <a:t>Access Technologies </a:t>
            </a:r>
            <a:endParaRPr lang="en-US" sz="4400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3503" y="2800209"/>
            <a:ext cx="7486879" cy="240494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AT&amp;T</a:t>
            </a:r>
          </a:p>
          <a:p>
            <a:endParaRPr lang="en-US" dirty="0"/>
          </a:p>
          <a:p>
            <a:r>
              <a:rPr lang="en-US" dirty="0" smtClean="0"/>
              <a:t>3GPP RAN Ad-Hoc – Next Generation Access</a:t>
            </a:r>
          </a:p>
          <a:p>
            <a:r>
              <a:rPr lang="en-US" dirty="0" smtClean="0"/>
              <a:t>January 28-29</a:t>
            </a:r>
            <a:r>
              <a:rPr lang="en-US" dirty="0"/>
              <a:t>, 2016; Barcelona, Spain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207176" y="6301946"/>
            <a:ext cx="9382565" cy="246367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RPa160064	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sz="16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5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07176" y="1879600"/>
            <a:ext cx="8736924" cy="3989572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Performance</a:t>
            </a:r>
            <a:endParaRPr lang="en-US" sz="3600" b="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Greater throughput</a:t>
            </a:r>
            <a:endParaRPr lang="en-US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Lower latency</a:t>
            </a:r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Ultra-high reliability</a:t>
            </a:r>
            <a:endParaRPr lang="en-US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Higher </a:t>
            </a:r>
            <a:r>
              <a:rPr lang="en-US" dirty="0"/>
              <a:t>connectivity density </a:t>
            </a:r>
            <a:r>
              <a:rPr lang="en-US" dirty="0" smtClean="0"/>
              <a:t>–IoT</a:t>
            </a:r>
            <a:endParaRPr lang="en-US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Mobility </a:t>
            </a:r>
            <a:r>
              <a:rPr lang="en-US" dirty="0"/>
              <a:t>on demand</a:t>
            </a:r>
          </a:p>
          <a:p>
            <a:endParaRPr lang="en-US" b="0" dirty="0"/>
          </a:p>
          <a:p>
            <a:r>
              <a:rPr lang="en-US" sz="3600" dirty="0" smtClean="0"/>
              <a:t>Capabilities</a:t>
            </a:r>
            <a:endParaRPr lang="en-US" sz="3600" b="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Control </a:t>
            </a:r>
            <a:r>
              <a:rPr lang="en-US" dirty="0"/>
              <a:t>a highly heterogeneous environment </a:t>
            </a:r>
            <a:endParaRPr lang="en-US" b="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Help </a:t>
            </a:r>
            <a:r>
              <a:rPr lang="en-US" dirty="0"/>
              <a:t>ensure security, trust, identity, and </a:t>
            </a:r>
            <a:r>
              <a:rPr lang="en-US" dirty="0" smtClean="0"/>
              <a:t>privacy</a:t>
            </a:r>
            <a:endParaRPr lang="en-US" b="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Consistent </a:t>
            </a:r>
            <a:r>
              <a:rPr lang="en-US" dirty="0"/>
              <a:t>user experience</a:t>
            </a:r>
            <a:endParaRPr lang="en-US" b="0" dirty="0"/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5" cy="1360487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Next Generation Radio Access Technologies</a:t>
            </a:r>
            <a:br>
              <a:rPr lang="en-US" sz="4000" b="1" dirty="0" smtClean="0"/>
            </a:br>
            <a:r>
              <a:rPr lang="en-US" sz="4000" b="1" dirty="0" smtClean="0"/>
              <a:t>HIGH LEVEL OBJECTIVES</a:t>
            </a:r>
            <a:endParaRPr lang="en-US" sz="40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2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207176" y="6301946"/>
            <a:ext cx="9382565" cy="246367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RPa160064	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sz="16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70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3250" y="1587499"/>
            <a:ext cx="10972800" cy="4359275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smtClean="0"/>
              <a:t>5G RAT shall support mmWave as well as sub 6GHz spectrum:</a:t>
            </a:r>
          </a:p>
          <a:p>
            <a:pPr marL="863600" indent="-342900">
              <a:buFont typeface="Wingdings" panose="05000000000000000000" pitchFamily="2" charset="2"/>
              <a:buChar char="v"/>
            </a:pPr>
            <a:r>
              <a:rPr lang="en-US" dirty="0" smtClean="0"/>
              <a:t>L1 design (PHY) can be different for mmWave and sub 6GHz, but L2 and L3 (MAC/RLC/PDCP) design must be common between these two RATs to the extent possible.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5G </a:t>
            </a:r>
            <a:r>
              <a:rPr lang="en-US" sz="2400" dirty="0" smtClean="0"/>
              <a:t>RAT shall </a:t>
            </a:r>
            <a:r>
              <a:rPr lang="en-US" sz="2400" dirty="0"/>
              <a:t>support </a:t>
            </a:r>
            <a:r>
              <a:rPr lang="en-US" sz="2400" dirty="0" smtClean="0"/>
              <a:t>all legacy spectrum currently supported by LTE (Rel 13) and new spectrum:</a:t>
            </a:r>
            <a:endParaRPr lang="en-US" sz="2400" dirty="0"/>
          </a:p>
          <a:p>
            <a:pPr marL="854075" indent="-342900">
              <a:buFont typeface="Wingdings" panose="05000000000000000000" pitchFamily="2" charset="2"/>
              <a:buChar char="v"/>
            </a:pPr>
            <a:r>
              <a:rPr lang="en-US" dirty="0" smtClean="0"/>
              <a:t>This includes licensed, unlicensed and shared licensed spectrum.</a:t>
            </a:r>
          </a:p>
          <a:p>
            <a:pPr marL="854075" indent="-342900">
              <a:buFont typeface="Wingdings" panose="05000000000000000000" pitchFamily="2" charset="2"/>
              <a:buChar char="v"/>
            </a:pPr>
            <a:r>
              <a:rPr lang="en-US" dirty="0" smtClean="0"/>
              <a:t>For unlicensed standalone operation the 5G RAT shall co-exist with other systems operating in the same spectrum on par with LAA operation for all scenarios and use cases.</a:t>
            </a:r>
          </a:p>
          <a:p>
            <a:pPr marL="854075" indent="-342900">
              <a:buFont typeface="Wingdings" panose="05000000000000000000" pitchFamily="2" charset="2"/>
              <a:buChar char="v"/>
            </a:pPr>
            <a:r>
              <a:rPr lang="en-US" dirty="0" smtClean="0"/>
              <a:t>For </a:t>
            </a:r>
            <a:r>
              <a:rPr lang="en-US" dirty="0"/>
              <a:t>unlicensed standalone operation the 5G RAT shall co-exist with other systems operating in the same spectrum at least on par with LAA operation. For asynchronous sharing with another 5G RAT (e.g. inter-operator), spectrum sharing efficiency shall be improved over LAA</a:t>
            </a:r>
          </a:p>
          <a:p>
            <a:pPr marL="854075" indent="-342900">
              <a:buFont typeface="Wingdings" panose="05000000000000000000" pitchFamily="2" charset="2"/>
              <a:buChar char="v"/>
            </a:pPr>
            <a:r>
              <a:rPr lang="en-US" dirty="0" smtClean="0"/>
              <a:t>The </a:t>
            </a:r>
            <a:r>
              <a:rPr lang="en-US" dirty="0"/>
              <a:t>5G RAT shall support low overhead FD-MIMO operation in high mobility</a:t>
            </a:r>
            <a:r>
              <a:rPr lang="en-US" dirty="0" smtClean="0"/>
              <a:t>.</a:t>
            </a:r>
            <a:endParaRPr lang="en-US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5G RAT </a:t>
            </a:r>
            <a:r>
              <a:rPr lang="en-US" sz="2400" dirty="0" smtClean="0"/>
              <a:t>shall support flexible system bandwidth at least on the physical data channels in increments of X MHz (X is FFS):</a:t>
            </a:r>
          </a:p>
          <a:p>
            <a:pPr marL="863600" indent="-342900">
              <a:buFont typeface="Wingdings" panose="05000000000000000000" pitchFamily="2" charset="2"/>
              <a:buChar char="v"/>
            </a:pPr>
            <a:r>
              <a:rPr lang="en-US" dirty="0" smtClean="0"/>
              <a:t>This is similar to Rel 12 NCT SI where on the </a:t>
            </a:r>
            <a:r>
              <a:rPr lang="en-US" u="sng" dirty="0" smtClean="0"/>
              <a:t>physical data channel </a:t>
            </a:r>
            <a:r>
              <a:rPr lang="en-US" dirty="0" smtClean="0"/>
              <a:t>the number of resource blocks could be arbitrary as long as the system bandwidth is less that maximum system bandwidth.</a:t>
            </a:r>
          </a:p>
          <a:p>
            <a:pPr marL="863600" indent="-342900">
              <a:buFont typeface="Wingdings" panose="05000000000000000000" pitchFamily="2" charset="2"/>
              <a:buChar char="v"/>
            </a:pPr>
            <a:r>
              <a:rPr lang="en-US" dirty="0" smtClean="0"/>
              <a:t>The need for such requirement for the </a:t>
            </a:r>
            <a:r>
              <a:rPr lang="en-US" u="sng" dirty="0" smtClean="0"/>
              <a:t>physical control channel  </a:t>
            </a:r>
            <a:r>
              <a:rPr lang="en-US" dirty="0" smtClean="0"/>
              <a:t>is FFS.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0075" y="519112"/>
            <a:ext cx="10975975" cy="941387"/>
          </a:xfrm>
        </p:spPr>
        <p:txBody>
          <a:bodyPr/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 smtClean="0"/>
              <a:t>SPECTRUM REQUIREMEMTS (1 of 2)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3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207176" y="6301946"/>
            <a:ext cx="9382565" cy="246367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RPa160064	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sz="16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17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Arrow Connector 9"/>
          <p:cNvCxnSpPr/>
          <p:nvPr/>
        </p:nvCxnSpPr>
        <p:spPr>
          <a:xfrm flipH="1">
            <a:off x="10342605" y="4142062"/>
            <a:ext cx="614191" cy="4917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895968" y="4161586"/>
            <a:ext cx="556054" cy="472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940678" y="3699921"/>
            <a:ext cx="4864347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 5G </a:t>
            </a:r>
            <a:r>
              <a:rPr lang="en-US" sz="1200" dirty="0" err="1" smtClean="0"/>
              <a:t>PCell</a:t>
            </a:r>
            <a:r>
              <a:rPr lang="en-US" sz="1200" dirty="0" smtClean="0"/>
              <a:t> cannot be completely turned off in order to carry the control channels and support RRM measurements</a:t>
            </a:r>
            <a:endParaRPr lang="en-US" sz="12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30546" y="1488105"/>
            <a:ext cx="10972800" cy="2579398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 smtClean="0"/>
              <a:t>The Sub 6GHz RAT shall support dynamic co-existence with LTE on same/overlapping spectrum: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Avoids the need for carving out large turn-around spectrum when deploying 5G in legacy spectrum.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This is to be supported ONLY on LTE SCell and not on PCell for LTE Release 10 – 13.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For LTE Release 14 and beyond whether this can be supported on LTE PCell is FFS.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This is to be supported on both the 5G PCell and SCell.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For example, </a:t>
            </a:r>
            <a:r>
              <a:rPr lang="en-US" sz="2200" dirty="0"/>
              <a:t>t</a:t>
            </a:r>
            <a:r>
              <a:rPr lang="en-US" sz="2200" dirty="0" smtClean="0"/>
              <a:t>he need for supporting this on 5G PCell has an impact on the RRM measurement design:</a:t>
            </a:r>
          </a:p>
          <a:p>
            <a:pPr marL="1206500" indent="-279400">
              <a:buFont typeface="Courier New" panose="02070309020205020404" pitchFamily="49" charset="0"/>
              <a:buChar char="o"/>
            </a:pPr>
            <a:r>
              <a:rPr lang="en-US" sz="2200" dirty="0" smtClean="0"/>
              <a:t>Support the ability to dynamically reconfigure the RRM measurement region.</a:t>
            </a:r>
          </a:p>
          <a:p>
            <a:pPr marL="1206500" indent="-279400">
              <a:buFont typeface="Courier New" panose="02070309020205020404" pitchFamily="49" charset="0"/>
              <a:buChar char="o"/>
            </a:pPr>
            <a:r>
              <a:rPr lang="en-US" sz="2200" dirty="0" smtClean="0"/>
              <a:t>Support Sub-band RRM measurement.</a:t>
            </a:r>
            <a:endParaRPr lang="en-US" sz="2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/>
              <a:t>SPECTRUM REQUIREMEMTS </a:t>
            </a:r>
            <a:r>
              <a:rPr lang="en-US" b="1" dirty="0" smtClean="0"/>
              <a:t>(2 of </a:t>
            </a:r>
            <a:r>
              <a:rPr lang="en-US" b="1" dirty="0"/>
              <a:t>2)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05" y="4393295"/>
            <a:ext cx="9284282" cy="2031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4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207176" y="6301946"/>
            <a:ext cx="9382565" cy="246367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RPa160064	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sz="16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6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2618" y="1433512"/>
            <a:ext cx="10972800" cy="4435659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smtClean="0"/>
              <a:t>The 5G RAT should support UE specific or radio bearer specific numerology and timing on the physical layer (vis-à-vis Network Slicing):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dirty="0" smtClean="0"/>
              <a:t>Whether this is dynamically configured, or semi-statically configured, or is static is FFS.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The 5G RAT </a:t>
            </a:r>
            <a:r>
              <a:rPr lang="en-US" sz="2400" dirty="0" smtClean="0"/>
              <a:t>shall </a:t>
            </a:r>
            <a:r>
              <a:rPr lang="en-US" sz="2400" dirty="0"/>
              <a:t>support </a:t>
            </a:r>
            <a:r>
              <a:rPr lang="en-US" sz="2400" dirty="0" smtClean="0"/>
              <a:t>integration of backhaul and access and support multi-hop configuration: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dirty="0" smtClean="0"/>
              <a:t>Whether </a:t>
            </a:r>
            <a:r>
              <a:rPr lang="en-US" dirty="0"/>
              <a:t>this is </a:t>
            </a:r>
            <a:r>
              <a:rPr lang="en-US" dirty="0" smtClean="0"/>
              <a:t>a L2 multi-hop or L3 multi-hop is FFS at this point. Possibly both should be evaluated.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dirty="0" smtClean="0"/>
              <a:t>The integrated backhaul shall support and be optimized for both the eS1 interface as well as the eX2 interface (see architecture diagram in companion contribution).</a:t>
            </a:r>
          </a:p>
          <a:p>
            <a:pPr marL="342900" lvl="1" indent="-342900">
              <a:buFont typeface="Wingdings" panose="05000000000000000000" pitchFamily="2" charset="2"/>
              <a:buChar char="Ø"/>
            </a:pPr>
            <a:r>
              <a:rPr lang="en-US" sz="2400" b="1" dirty="0" smtClean="0"/>
              <a:t>The 5G RAT shall support dynamic TDD where the partition between DL-access, UL-access, DL-backhaul and UL-backhaul is dynamically configured.</a:t>
            </a:r>
          </a:p>
          <a:p>
            <a:pPr marL="914400" lvl="1" indent="-342900">
              <a:buFont typeface="Wingdings" panose="05000000000000000000" pitchFamily="2" charset="2"/>
              <a:buChar char="v"/>
            </a:pPr>
            <a:r>
              <a:rPr lang="en-US" b="1" dirty="0" smtClean="0"/>
              <a:t>How the TDD frame structure is chosen to avoid eNB-eNB or UE-UE interference is implementation specific. Could be done with some degree of coordination. </a:t>
            </a:r>
            <a:endParaRPr lang="en-US" b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 smtClean="0"/>
              <a:t>FUNCTIONAL REQUIREMEMTS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5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207176" y="6301946"/>
            <a:ext cx="9382565" cy="246367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RPa160064	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sz="16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65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2618" y="1182976"/>
            <a:ext cx="10972800" cy="4686196"/>
          </a:xfrm>
        </p:spPr>
        <p:txBody>
          <a:bodyPr>
            <a:normAutofit/>
          </a:bodyPr>
          <a:lstStyle/>
          <a:p>
            <a:endParaRPr lang="en-US" b="0" dirty="0"/>
          </a:p>
          <a:p>
            <a:r>
              <a:rPr lang="en-US" sz="3200" dirty="0" smtClean="0"/>
              <a:t>IMT-Advanced offered, per-user Peak Speeds of:</a:t>
            </a:r>
            <a:endParaRPr lang="en-US" sz="320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sz="3200" dirty="0" smtClean="0"/>
              <a:t>100 </a:t>
            </a:r>
            <a:r>
              <a:rPr lang="en-US" sz="3200" dirty="0"/>
              <a:t>Mbps in high mobility </a:t>
            </a:r>
            <a:r>
              <a:rPr lang="en-US" sz="3200" dirty="0" smtClean="0"/>
              <a:t>situations</a:t>
            </a:r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sz="3200" dirty="0" smtClean="0"/>
              <a:t>1 Gbps in </a:t>
            </a:r>
            <a:r>
              <a:rPr lang="en-US" sz="3200" dirty="0"/>
              <a:t>low mobility </a:t>
            </a:r>
            <a:r>
              <a:rPr lang="en-US" sz="3200" dirty="0" smtClean="0"/>
              <a:t>situations</a:t>
            </a:r>
          </a:p>
          <a:p>
            <a:endParaRPr lang="en-US" sz="3200" b="0" dirty="0" smtClean="0"/>
          </a:p>
          <a:p>
            <a:r>
              <a:rPr lang="en-US" sz="4000" dirty="0" smtClean="0">
                <a:solidFill>
                  <a:srgbClr val="0033CC"/>
                </a:solidFill>
              </a:rPr>
              <a:t>Next Generation Radio Technologies should offer at least 100 times greater throughput</a:t>
            </a:r>
            <a:r>
              <a:rPr lang="en-US" sz="4000" b="0" dirty="0" smtClean="0"/>
              <a:t>.</a:t>
            </a:r>
            <a:endParaRPr lang="en-US" sz="4000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 smtClean="0"/>
              <a:t>THROUGHPUT REQUIREMEMTS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6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207176" y="6301946"/>
            <a:ext cx="9382565" cy="246367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RPa160064	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sz="16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39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0075" y="1698126"/>
            <a:ext cx="10972800" cy="4171333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 smtClean="0">
                <a:solidFill>
                  <a:srgbClr val="0033CC"/>
                </a:solidFill>
              </a:rPr>
              <a:t>In </a:t>
            </a:r>
            <a:r>
              <a:rPr lang="en-US" sz="2600" dirty="0">
                <a:solidFill>
                  <a:srgbClr val="0033CC"/>
                </a:solidFill>
              </a:rPr>
              <a:t>summary, it is proposed to add the following the TR on </a:t>
            </a:r>
            <a:r>
              <a:rPr lang="en-US" sz="2600" dirty="0" smtClean="0">
                <a:solidFill>
                  <a:srgbClr val="0033CC"/>
                </a:solidFill>
              </a:rPr>
              <a:t>Performance </a:t>
            </a:r>
            <a:r>
              <a:rPr lang="en-US" sz="2600" dirty="0">
                <a:solidFill>
                  <a:srgbClr val="0033CC"/>
                </a:solidFill>
              </a:rPr>
              <a:t>&amp; Technical Requirements:</a:t>
            </a:r>
            <a:endParaRPr lang="en-US" sz="26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33CC"/>
                </a:solidFill>
              </a:rPr>
              <a:t>The NG-RAT </a:t>
            </a:r>
            <a:r>
              <a:rPr lang="en-US" dirty="0">
                <a:solidFill>
                  <a:srgbClr val="0033CC"/>
                </a:solidFill>
              </a:rPr>
              <a:t>shall support mmWave as well as sub 6GHz </a:t>
            </a:r>
            <a:r>
              <a:rPr lang="en-US" dirty="0" smtClean="0">
                <a:solidFill>
                  <a:srgbClr val="0033CC"/>
                </a:solidFill>
              </a:rPr>
              <a:t>spectrum.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33CC"/>
                </a:solidFill>
              </a:rPr>
              <a:t>The NG-RAT </a:t>
            </a:r>
            <a:r>
              <a:rPr lang="en-US" dirty="0">
                <a:solidFill>
                  <a:srgbClr val="0033CC"/>
                </a:solidFill>
              </a:rPr>
              <a:t>shall support all legacy spectrum currently supported by LTE (Rel 13) and new </a:t>
            </a:r>
            <a:r>
              <a:rPr lang="en-US" dirty="0" smtClean="0">
                <a:solidFill>
                  <a:srgbClr val="0033CC"/>
                </a:solidFill>
              </a:rPr>
              <a:t>spectrum.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This includes licensed, unlicensed and shared licensed spectrum.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For unlicensed standalone operation the 5G RAT shall co-exist with other systems operating in the same spectrum on par with LAA operation for all scenarios and use cases</a:t>
            </a:r>
            <a:r>
              <a:rPr lang="en-US" dirty="0" smtClean="0">
                <a:solidFill>
                  <a:srgbClr val="0000FF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33CC"/>
                </a:solidFill>
              </a:rPr>
              <a:t>The NG-RAT </a:t>
            </a:r>
            <a:r>
              <a:rPr lang="en-US" dirty="0">
                <a:solidFill>
                  <a:srgbClr val="0033CC"/>
                </a:solidFill>
              </a:rPr>
              <a:t>shall support flexible system bandwidth at least on the physical data channels in increments of X MHz (X is FFS</a:t>
            </a:r>
            <a:r>
              <a:rPr lang="en-US" dirty="0" smtClean="0">
                <a:solidFill>
                  <a:srgbClr val="0033CC"/>
                </a:solidFill>
              </a:rPr>
              <a:t>).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The need for such requirement for the physical control channel  is FFS</a:t>
            </a:r>
            <a:r>
              <a:rPr lang="en-US" dirty="0" smtClean="0">
                <a:solidFill>
                  <a:srgbClr val="0000FF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33CC"/>
                </a:solidFill>
              </a:rPr>
              <a:t>The Sub </a:t>
            </a:r>
            <a:r>
              <a:rPr lang="en-US" dirty="0">
                <a:solidFill>
                  <a:srgbClr val="0033CC"/>
                </a:solidFill>
              </a:rPr>
              <a:t>6GHz RAT shall support dynamic co-existence with LTE on same/overlapping </a:t>
            </a:r>
            <a:r>
              <a:rPr lang="en-US" dirty="0" smtClean="0">
                <a:solidFill>
                  <a:srgbClr val="0033CC"/>
                </a:solidFill>
              </a:rPr>
              <a:t>spectrum.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This is to be supported ONLY on LTE </a:t>
            </a:r>
            <a:r>
              <a:rPr lang="en-US" dirty="0" err="1">
                <a:solidFill>
                  <a:srgbClr val="0000FF"/>
                </a:solidFill>
              </a:rPr>
              <a:t>SCell</a:t>
            </a:r>
            <a:r>
              <a:rPr lang="en-US" dirty="0">
                <a:solidFill>
                  <a:srgbClr val="0000FF"/>
                </a:solidFill>
              </a:rPr>
              <a:t> and not on </a:t>
            </a:r>
            <a:r>
              <a:rPr lang="en-US" dirty="0" err="1">
                <a:solidFill>
                  <a:srgbClr val="0000FF"/>
                </a:solidFill>
              </a:rPr>
              <a:t>PCell</a:t>
            </a:r>
            <a:r>
              <a:rPr lang="en-US" dirty="0">
                <a:solidFill>
                  <a:srgbClr val="0000FF"/>
                </a:solidFill>
              </a:rPr>
              <a:t> for LTE Release 10 – 13.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For LTE Release 14 and beyond whether this can be supported on LTE </a:t>
            </a:r>
            <a:r>
              <a:rPr lang="en-US" dirty="0" err="1">
                <a:solidFill>
                  <a:srgbClr val="0000FF"/>
                </a:solidFill>
              </a:rPr>
              <a:t>PCell</a:t>
            </a:r>
            <a:r>
              <a:rPr lang="en-US" dirty="0">
                <a:solidFill>
                  <a:srgbClr val="0000FF"/>
                </a:solidFill>
              </a:rPr>
              <a:t> is FFS.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This is to be supported on both the 5G </a:t>
            </a:r>
            <a:r>
              <a:rPr lang="en-US" dirty="0" err="1">
                <a:solidFill>
                  <a:srgbClr val="0000FF"/>
                </a:solidFill>
              </a:rPr>
              <a:t>PCell</a:t>
            </a:r>
            <a:r>
              <a:rPr lang="en-US" dirty="0">
                <a:solidFill>
                  <a:srgbClr val="0000FF"/>
                </a:solidFill>
              </a:rPr>
              <a:t> and </a:t>
            </a:r>
            <a:r>
              <a:rPr lang="en-US" dirty="0" err="1">
                <a:solidFill>
                  <a:srgbClr val="0000FF"/>
                </a:solidFill>
              </a:rPr>
              <a:t>SCell</a:t>
            </a:r>
            <a:r>
              <a:rPr lang="en-US" dirty="0" smtClean="0">
                <a:solidFill>
                  <a:srgbClr val="0000FF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33CC"/>
                </a:solidFill>
              </a:rPr>
              <a:t>The </a:t>
            </a:r>
            <a:r>
              <a:rPr lang="en-US" dirty="0" smtClean="0">
                <a:solidFill>
                  <a:srgbClr val="0033CC"/>
                </a:solidFill>
              </a:rPr>
              <a:t>NG-RAT </a:t>
            </a:r>
            <a:r>
              <a:rPr lang="en-US" dirty="0">
                <a:solidFill>
                  <a:srgbClr val="0033CC"/>
                </a:solidFill>
              </a:rPr>
              <a:t>should support UE specific or radio bearer specific numerology and timing on the physical layer (vis-à-vis Network Slicing</a:t>
            </a:r>
            <a:r>
              <a:rPr lang="en-US" dirty="0" smtClean="0">
                <a:solidFill>
                  <a:srgbClr val="0033CC"/>
                </a:solidFill>
              </a:rPr>
              <a:t>).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33CC"/>
                </a:solidFill>
              </a:rPr>
              <a:t>The </a:t>
            </a:r>
            <a:r>
              <a:rPr lang="en-US" dirty="0" smtClean="0">
                <a:solidFill>
                  <a:srgbClr val="0033CC"/>
                </a:solidFill>
              </a:rPr>
              <a:t>NG-RAT </a:t>
            </a:r>
            <a:r>
              <a:rPr lang="en-US" dirty="0">
                <a:solidFill>
                  <a:srgbClr val="0033CC"/>
                </a:solidFill>
              </a:rPr>
              <a:t>shall support integration of backhaul and access and support multi-hop </a:t>
            </a:r>
            <a:r>
              <a:rPr lang="en-US" dirty="0" smtClean="0">
                <a:solidFill>
                  <a:srgbClr val="0033CC"/>
                </a:solidFill>
              </a:rPr>
              <a:t>configuration</a:t>
            </a:r>
            <a:r>
              <a:rPr lang="en-US" dirty="0">
                <a:solidFill>
                  <a:srgbClr val="0033CC"/>
                </a:solidFill>
              </a:rPr>
              <a:t>.</a:t>
            </a:r>
            <a:endParaRPr lang="en-US" dirty="0" smtClean="0">
              <a:solidFill>
                <a:srgbClr val="0033CC"/>
              </a:solidFill>
            </a:endParaRPr>
          </a:p>
          <a:p>
            <a:pPr marL="342900" lvl="1" indent="-342900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0033CC"/>
                </a:solidFill>
              </a:rPr>
              <a:t>The </a:t>
            </a:r>
            <a:r>
              <a:rPr lang="en-US" b="1" dirty="0" smtClean="0">
                <a:solidFill>
                  <a:srgbClr val="0033CC"/>
                </a:solidFill>
              </a:rPr>
              <a:t>NG-RAT </a:t>
            </a:r>
            <a:r>
              <a:rPr lang="en-US" b="1" dirty="0">
                <a:solidFill>
                  <a:srgbClr val="0033CC"/>
                </a:solidFill>
              </a:rPr>
              <a:t>shall support dynamic TDD where the partition between DL-access, UL-access, DL-backhaul and UL-backhaul is dynamically configured</a:t>
            </a:r>
            <a:r>
              <a:rPr lang="en-US" b="1" dirty="0" smtClean="0">
                <a:solidFill>
                  <a:srgbClr val="0033CC"/>
                </a:solidFill>
              </a:rPr>
              <a:t>.</a:t>
            </a:r>
          </a:p>
          <a:p>
            <a:pPr marL="342900" lvl="1" indent="-342900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33CC"/>
                </a:solidFill>
              </a:rPr>
              <a:t>The NG-RAT should </a:t>
            </a:r>
            <a:r>
              <a:rPr lang="en-US" b="1" dirty="0">
                <a:solidFill>
                  <a:srgbClr val="0033CC"/>
                </a:solidFill>
              </a:rPr>
              <a:t>offer at least 100 times greater </a:t>
            </a:r>
            <a:r>
              <a:rPr lang="en-US" b="1" dirty="0" smtClean="0">
                <a:solidFill>
                  <a:srgbClr val="0033CC"/>
                </a:solidFill>
              </a:rPr>
              <a:t>throughput than LTE-Advanced.</a:t>
            </a:r>
            <a:endParaRPr lang="en-US" b="1" dirty="0">
              <a:solidFill>
                <a:srgbClr val="0033CC"/>
              </a:solidFill>
            </a:endParaRPr>
          </a:p>
          <a:p>
            <a:pPr marL="342900" lvl="1" indent="-342900"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 smtClean="0"/>
              <a:t>SUMMARY of REQUIREMEMTS</a:t>
            </a:r>
            <a:r>
              <a:rPr lang="en-US" b="1" dirty="0"/>
              <a:t/>
            </a:r>
            <a:br>
              <a:rPr lang="en-US" b="1" dirty="0"/>
            </a:br>
            <a:endParaRPr lang="en-US" sz="2700" b="1" dirty="0">
              <a:solidFill>
                <a:srgbClr val="0033C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7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207176" y="6301946"/>
            <a:ext cx="9382565" cy="246367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RPa160064	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sz="16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6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207176" y="6301946"/>
            <a:ext cx="9382565" cy="246367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RPa160064	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sz="1600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9443" y="2611674"/>
            <a:ext cx="10975975" cy="914400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/>
              <a:t>THANK YOU</a:t>
            </a:r>
            <a:endParaRPr lang="en-US" sz="72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8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46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9_ATT_Wde_int_130124">
  <a:themeElements>
    <a:clrScheme name="ATT_2011">
      <a:dk1>
        <a:sysClr val="windowText" lastClr="000000"/>
      </a:dk1>
      <a:lt1>
        <a:sysClr val="window" lastClr="FFFFFF"/>
      </a:lt1>
      <a:dk2>
        <a:srgbClr val="6E6F71"/>
      </a:dk2>
      <a:lt2>
        <a:srgbClr val="808080"/>
      </a:lt2>
      <a:accent1>
        <a:srgbClr val="FF7200"/>
      </a:accent1>
      <a:accent2>
        <a:srgbClr val="FCB314"/>
      </a:accent2>
      <a:accent3>
        <a:srgbClr val="6EBB1F"/>
      </a:accent3>
      <a:accent4>
        <a:srgbClr val="C4D82D"/>
      </a:accent4>
      <a:accent5>
        <a:srgbClr val="067AB4"/>
      </a:accent5>
      <a:accent6>
        <a:srgbClr val="7CC6FF"/>
      </a:accent6>
      <a:hlink>
        <a:srgbClr val="FF7200"/>
      </a:hlink>
      <a:folHlink>
        <a:srgbClr val="B30A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ATT_Wde_int_130124</Template>
  <TotalTime>56258</TotalTime>
  <Words>913</Words>
  <Application>Microsoft Office PowerPoint</Application>
  <PresentationFormat>Custom</PresentationFormat>
  <Paragraphs>87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BentonSansF Book</vt:lpstr>
      <vt:lpstr>Calibri</vt:lpstr>
      <vt:lpstr>Courier New</vt:lpstr>
      <vt:lpstr>Lucida Grande</vt:lpstr>
      <vt:lpstr>Verdana</vt:lpstr>
      <vt:lpstr>Wingdings</vt:lpstr>
      <vt:lpstr>9_ATT_Wde_int_130124</vt:lpstr>
      <vt:lpstr>Technical Requirements for Next Generation Radio Access Technologies </vt:lpstr>
      <vt:lpstr>Next Generation Radio Access Technologies HIGH LEVEL OBJECTIVES</vt:lpstr>
      <vt:lpstr>Next Generation Radio Access Technologies SPECTRUM REQUIREMEMTS (1 of 2)</vt:lpstr>
      <vt:lpstr>Next Generation Radio Access Technologies SPECTRUM REQUIREMEMTS (2 of 2)</vt:lpstr>
      <vt:lpstr>Next Generation Radio Access Technologies FUNCTIONAL REQUIREMEMTS </vt:lpstr>
      <vt:lpstr>Next Generation Radio Access Technologies THROUGHPUT REQUIREMEMTS</vt:lpstr>
      <vt:lpstr>Next Generation Radio Access Technologies SUMMARY of REQUIREMEMTS </vt:lpstr>
      <vt:lpstr>THANK YOU</vt:lpstr>
    </vt:vector>
  </TitlesOfParts>
  <Company>Fleishman-Hillard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NOTICE: Internal presentations must be updated with appropriate legal copy</dc:title>
  <dc:creator>Nicole Robben</dc:creator>
  <cp:lastModifiedBy>CHANDER, SHARAT S</cp:lastModifiedBy>
  <cp:revision>599</cp:revision>
  <dcterms:created xsi:type="dcterms:W3CDTF">2013-06-11T19:29:38Z</dcterms:created>
  <dcterms:modified xsi:type="dcterms:W3CDTF">2016-01-28T18:08:46Z</dcterms:modified>
</cp:coreProperties>
</file>