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1" r:id="rId4"/>
    <p:sldId id="260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894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1AD40-4CD9-47EA-BF03-BA0ECE5DC98C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6C67B-FC5D-47BF-8E86-6B3F6D72AE4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81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26/01/2016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/>
              <a:t>Discussion</a:t>
            </a:r>
            <a:r>
              <a:rPr lang="it-IT" dirty="0"/>
              <a:t> on </a:t>
            </a:r>
            <a:r>
              <a:rPr lang="it-IT" dirty="0" err="1"/>
              <a:t>requirements</a:t>
            </a:r>
            <a:r>
              <a:rPr lang="it-IT" dirty="0"/>
              <a:t> on RAN </a:t>
            </a:r>
            <a:r>
              <a:rPr lang="it-IT" dirty="0" err="1"/>
              <a:t>architecture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Telecom </a:t>
            </a:r>
            <a:r>
              <a:rPr lang="it-IT" dirty="0"/>
              <a:t>Italia, </a:t>
            </a:r>
            <a:r>
              <a:rPr lang="en-GB" dirty="0"/>
              <a:t>Telecom Italia, </a:t>
            </a:r>
            <a:r>
              <a:rPr lang="en-US" dirty="0"/>
              <a:t>CMCC, Deutsche Telekom, KDDI, KT, sprint, NTT DOCOMO, Orange, </a:t>
            </a:r>
            <a:r>
              <a:rPr lang="en-US" dirty="0"/>
              <a:t>SK Telecom</a:t>
            </a:r>
            <a:r>
              <a:rPr lang="en-US" dirty="0" smtClean="0"/>
              <a:t>, </a:t>
            </a:r>
            <a:r>
              <a:rPr lang="en-US" dirty="0"/>
              <a:t>Sprint, </a:t>
            </a:r>
            <a:r>
              <a:rPr lang="en-US" dirty="0" smtClean="0"/>
              <a:t>Vodafone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980728"/>
            <a:ext cx="3906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</a:t>
            </a:r>
            <a:r>
              <a:rPr lang="en-GB" b="1" dirty="0" smtClean="0"/>
              <a:t>AH Meeting </a:t>
            </a:r>
          </a:p>
          <a:p>
            <a:r>
              <a:rPr lang="en-GB" b="1" dirty="0" smtClean="0"/>
              <a:t>Barcelona, </a:t>
            </a:r>
            <a:r>
              <a:rPr lang="en-GB" b="1" dirty="0"/>
              <a:t>Spain, </a:t>
            </a:r>
            <a:r>
              <a:rPr lang="en-GB" b="1" dirty="0" smtClean="0"/>
              <a:t>January 28 </a:t>
            </a:r>
            <a:r>
              <a:rPr lang="en-GB" b="1" dirty="0"/>
              <a:t>- </a:t>
            </a:r>
            <a:r>
              <a:rPr lang="en-GB" b="1" dirty="0" smtClean="0"/>
              <a:t>29, 2016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7668344" y="980728"/>
            <a:ext cx="1302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smtClean="0"/>
              <a:t>RPa160056</a:t>
            </a:r>
            <a:r>
              <a:rPr lang="it-IT" smtClean="0"/>
              <a:t>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9146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68552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The evolution of the RAN architecture is one of the key aspects to cope with evolution towards 5G</a:t>
            </a:r>
          </a:p>
          <a:p>
            <a:r>
              <a:rPr lang="en-US" sz="2400" dirty="0" smtClean="0"/>
              <a:t>The availability of new technology enablers such as NFV gives 3GPP the opportunity to design a flexible RAN architecture,  addressing</a:t>
            </a:r>
          </a:p>
          <a:p>
            <a:pPr lvl="1"/>
            <a:r>
              <a:rPr lang="en-US" sz="2400" dirty="0" smtClean="0"/>
              <a:t>Performance requirements for radio interfaces</a:t>
            </a:r>
          </a:p>
          <a:p>
            <a:pPr lvl="1"/>
            <a:r>
              <a:rPr lang="en-US" sz="2400" dirty="0" smtClean="0"/>
              <a:t>Different service and deployment scenarios</a:t>
            </a:r>
          </a:p>
          <a:p>
            <a:pPr lvl="1"/>
            <a:r>
              <a:rPr lang="en-US" sz="2400" dirty="0" smtClean="0"/>
              <a:t>Efficient support for network and service management with CAPEX/OPEX reduction and agile service delivery</a:t>
            </a:r>
          </a:p>
          <a:p>
            <a:r>
              <a:rPr lang="en-US" sz="2400" dirty="0" smtClean="0"/>
              <a:t>5G family of radio interfaces is constituted by LTE evolutions and new RATs</a:t>
            </a:r>
          </a:p>
          <a:p>
            <a:r>
              <a:rPr lang="en-US" sz="2400" dirty="0"/>
              <a:t>Tight interworking between the new radio </a:t>
            </a:r>
            <a:r>
              <a:rPr lang="en-US" sz="2400" dirty="0" smtClean="0"/>
              <a:t>interfaces </a:t>
            </a:r>
            <a:r>
              <a:rPr lang="en-US" sz="2400" dirty="0"/>
              <a:t>and LTE evolution was expressed by major operators, during the 5G RAN workshop, as a top priority requirement, including possibility for Carrier aggregation and/or dual connectivity between LTE and new RATs </a:t>
            </a:r>
          </a:p>
          <a:p>
            <a:r>
              <a:rPr lang="en-US" sz="2400" dirty="0"/>
              <a:t>In order to increase the benefits of New </a:t>
            </a:r>
            <a:r>
              <a:rPr lang="en-US" sz="2400" dirty="0" smtClean="0"/>
              <a:t>RATs and </a:t>
            </a:r>
            <a:r>
              <a:rPr lang="en-US" sz="2400" dirty="0"/>
              <a:t>LTE </a:t>
            </a:r>
            <a:r>
              <a:rPr lang="en-US" sz="2400" dirty="0" smtClean="0"/>
              <a:t>evolution </a:t>
            </a:r>
            <a:r>
              <a:rPr lang="en-US" sz="2400" dirty="0"/>
              <a:t>tight radio interworking, it is important that </a:t>
            </a:r>
            <a:r>
              <a:rPr lang="en-US" sz="2400" dirty="0" smtClean="0"/>
              <a:t>the different systems </a:t>
            </a:r>
            <a:r>
              <a:rPr lang="en-US" sz="2400" dirty="0"/>
              <a:t>architectures evolve in a homogeneous </a:t>
            </a:r>
            <a:r>
              <a:rPr lang="en-US" sz="2400" dirty="0" smtClean="0"/>
              <a:t>way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26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Proposed</a:t>
            </a:r>
            <a:r>
              <a:rPr lang="it-IT" dirty="0" smtClean="0"/>
              <a:t> </a:t>
            </a:r>
            <a:r>
              <a:rPr lang="it-IT" dirty="0" err="1" smtClean="0"/>
              <a:t>requirements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1845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solidFill>
                  <a:srgbClr val="0070C0"/>
                </a:solidFill>
              </a:rPr>
              <a:t>It is proposed to add the following text to </a:t>
            </a:r>
            <a:r>
              <a:rPr lang="en-US" sz="1600" dirty="0">
                <a:solidFill>
                  <a:srgbClr val="0070C0"/>
                </a:solidFill>
              </a:rPr>
              <a:t>Section 8 (“</a:t>
            </a:r>
            <a:r>
              <a:rPr lang="en-GB" sz="1600" dirty="0">
                <a:solidFill>
                  <a:srgbClr val="0070C0"/>
                </a:solidFill>
              </a:rPr>
              <a:t>Requirements for architecture and migration of Next Generation Radio Access Technologies”) of </a:t>
            </a:r>
            <a:r>
              <a:rPr lang="en-US" sz="1600" dirty="0">
                <a:solidFill>
                  <a:srgbClr val="0070C0"/>
                </a:solidFill>
              </a:rPr>
              <a:t>TR38.913</a:t>
            </a:r>
            <a:r>
              <a:rPr lang="en-US" sz="1600" dirty="0" smtClean="0">
                <a:solidFill>
                  <a:srgbClr val="0070C0"/>
                </a:solidFill>
              </a:rPr>
              <a:t>:</a:t>
            </a: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The RAN architecture shall support tight interworking between the new RATs and LTE evolution</a:t>
            </a:r>
            <a:endParaRPr lang="it-IT" sz="1400" dirty="0">
              <a:ea typeface="Times New Roman"/>
              <a:cs typeface="Times New Roman"/>
            </a:endParaRPr>
          </a:p>
          <a:p>
            <a:pPr lvl="1" hangingPunct="0">
              <a:buFont typeface="Arial"/>
              <a:buChar char="–"/>
              <a:tabLst>
                <a:tab pos="914400" algn="l"/>
              </a:tabLst>
            </a:pPr>
            <a:r>
              <a:rPr lang="en-US" sz="1400" dirty="0">
                <a:ea typeface="MS Mincho"/>
                <a:cs typeface="Times New Roman"/>
              </a:rPr>
              <a:t>Including </a:t>
            </a:r>
            <a:r>
              <a:rPr lang="en-GB" sz="1400" dirty="0"/>
              <a:t>high performing inter-RAT </a:t>
            </a:r>
            <a:r>
              <a:rPr lang="en-GB" sz="1400" dirty="0" smtClean="0"/>
              <a:t>mobility </a:t>
            </a:r>
            <a:r>
              <a:rPr lang="en-US" sz="1400" dirty="0" smtClean="0">
                <a:ea typeface="MS Mincho"/>
                <a:cs typeface="Times New Roman"/>
              </a:rPr>
              <a:t>and </a:t>
            </a:r>
            <a:r>
              <a:rPr lang="en-US" sz="1400" dirty="0">
                <a:ea typeface="MS Mincho"/>
                <a:cs typeface="Times New Roman"/>
              </a:rPr>
              <a:t>multi-RAT aggregation/connectivity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The design of the RAN architecture shall allow for flexibility to efficiently support different services and deployment scenarios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The design of the RAN architecture shall support deployment based on network virtualization 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/>
            <a:r>
              <a:rPr lang="en-US" sz="1400" dirty="0"/>
              <a:t>The RAN architecture shall support flexible split of RAN functions, i.e</a:t>
            </a:r>
            <a:r>
              <a:rPr lang="en-US" sz="1400" dirty="0" smtClean="0"/>
              <a:t>. applicable </a:t>
            </a:r>
            <a:r>
              <a:rPr lang="en-US" sz="1400" dirty="0"/>
              <a:t>to both the new RAT and LTE evolution </a:t>
            </a:r>
            <a:endParaRPr lang="it-IT" sz="1400" dirty="0"/>
          </a:p>
          <a:p>
            <a:pPr lvl="0" hangingPunct="0"/>
            <a:r>
              <a:rPr lang="en-US" sz="1400" dirty="0"/>
              <a:t>The split of RAN functions should be designed to cater for different </a:t>
            </a:r>
            <a:r>
              <a:rPr lang="en-US" sz="1400" dirty="0" err="1"/>
              <a:t>fronthaul</a:t>
            </a:r>
            <a:r>
              <a:rPr lang="en-US" sz="1400" dirty="0"/>
              <a:t> profiles (e.g. latency, jitter) and taking into account </a:t>
            </a:r>
            <a:r>
              <a:rPr lang="en-US" sz="1400" dirty="0" err="1"/>
              <a:t>fronthauling</a:t>
            </a:r>
            <a:r>
              <a:rPr lang="en-US" sz="1400" dirty="0"/>
              <a:t> </a:t>
            </a:r>
            <a:r>
              <a:rPr lang="en-US" sz="1400" dirty="0" smtClean="0"/>
              <a:t>costs</a:t>
            </a:r>
            <a:endParaRPr lang="en-US" sz="1400" dirty="0" smtClean="0">
              <a:ea typeface="MS Mincho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smtClean="0"/>
              <a:t>The </a:t>
            </a:r>
            <a:r>
              <a:rPr lang="en-US" sz="1400" dirty="0"/>
              <a:t>RAN architecture should support a S1 based interface, and operate with EPC based core network as well as any new core network that maybe standardized for the NG </a:t>
            </a:r>
            <a:r>
              <a:rPr lang="en-US" sz="1400" dirty="0" smtClean="0"/>
              <a:t>network</a:t>
            </a: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 smtClean="0">
                <a:ea typeface="MS Mincho"/>
                <a:cs typeface="Times New Roman"/>
              </a:rPr>
              <a:t>RAN-CN </a:t>
            </a:r>
            <a:r>
              <a:rPr lang="en-US" sz="1400" dirty="0">
                <a:ea typeface="MS Mincho"/>
                <a:cs typeface="Times New Roman"/>
              </a:rPr>
              <a:t>interfaces and RAN internal interfaces (both between new RATs functions and between new RATs and LTE functions) shall be open for multi-vendor interoperability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The design of the RAN architecture shall allow efficient support for network and service management with CAPEX/OPEX reduction and agile service delivery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The RAN shall support nodes with RF for multiple RATs (e.g. multi standard base stations)</a:t>
            </a:r>
            <a:endParaRPr lang="it-IT" sz="1400" dirty="0">
              <a:ea typeface="Times New Roman"/>
              <a:cs typeface="Times New Roman"/>
            </a:endParaRPr>
          </a:p>
          <a:p>
            <a:pPr lvl="0" hangingPunct="0">
              <a:buFont typeface="Arial"/>
              <a:buChar char="•"/>
              <a:tabLst>
                <a:tab pos="457200" algn="l"/>
              </a:tabLst>
            </a:pPr>
            <a:r>
              <a:rPr lang="en-US" sz="1400" dirty="0">
                <a:ea typeface="MS Mincho"/>
                <a:cs typeface="Times New Roman"/>
              </a:rPr>
              <a:t>All RAN nodes shall be designed to be upgraded/modified in a flexible way by </a:t>
            </a:r>
            <a:r>
              <a:rPr lang="en-US" sz="1400" dirty="0" smtClean="0">
                <a:ea typeface="MS Mincho"/>
                <a:cs typeface="Times New Roman"/>
              </a:rPr>
              <a:t>software</a:t>
            </a:r>
            <a:endParaRPr lang="it-IT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896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ttangolo 61"/>
          <p:cNvSpPr/>
          <p:nvPr/>
        </p:nvSpPr>
        <p:spPr>
          <a:xfrm>
            <a:off x="2291608" y="4073906"/>
            <a:ext cx="6320628" cy="257852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ttangolo 54"/>
          <p:cNvSpPr/>
          <p:nvPr/>
        </p:nvSpPr>
        <p:spPr>
          <a:xfrm>
            <a:off x="2300912" y="1396259"/>
            <a:ext cx="6320628" cy="2468429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183945" y="1800737"/>
            <a:ext cx="1296144" cy="320025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/>
          <p:cNvSpPr/>
          <p:nvPr/>
        </p:nvSpPr>
        <p:spPr>
          <a:xfrm>
            <a:off x="280670" y="2035261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55953" y="249280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45612" y="30052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55953" y="351810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55953" y="401851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15892" y="5114620"/>
            <a:ext cx="1464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Traditional BS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2526498" y="4217345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19747" y="473020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519747" y="523062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3961173" y="473527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3961173" y="523568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5511165" y="52405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272094" y="452019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2538684" y="571046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3961752" y="572613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515696" y="571615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7043536" y="572327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1" name="Connettore 1 40"/>
          <p:cNvCxnSpPr/>
          <p:nvPr/>
        </p:nvCxnSpPr>
        <p:spPr>
          <a:xfrm>
            <a:off x="3077916" y="2440512"/>
            <a:ext cx="828" cy="17768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4546362" y="2942194"/>
            <a:ext cx="0" cy="178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6084168" y="3324691"/>
            <a:ext cx="0" cy="19059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/>
          <p:nvPr/>
        </p:nvCxnSpPr>
        <p:spPr>
          <a:xfrm>
            <a:off x="7596336" y="3791081"/>
            <a:ext cx="0" cy="19193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3731206" y="1339784"/>
            <a:ext cx="3291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Cloud RAN Protocol layer options</a:t>
            </a:r>
            <a:endParaRPr lang="en-US" dirty="0"/>
          </a:p>
        </p:txBody>
      </p:sp>
      <p:sp>
        <p:nvSpPr>
          <p:cNvPr id="68" name="CasellaDiTesto 67"/>
          <p:cNvSpPr txBox="1"/>
          <p:nvPr/>
        </p:nvSpPr>
        <p:spPr>
          <a:xfrm>
            <a:off x="3615893" y="6228924"/>
            <a:ext cx="415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Remote Radio Head Protocol layer options</a:t>
            </a:r>
            <a:endParaRPr lang="en-US" dirty="0"/>
          </a:p>
        </p:txBody>
      </p:sp>
      <p:sp>
        <p:nvSpPr>
          <p:cNvPr id="69" name="Titolo 1"/>
          <p:cNvSpPr>
            <a:spLocks noGrp="1"/>
          </p:cNvSpPr>
          <p:nvPr>
            <p:ph type="title"/>
          </p:nvPr>
        </p:nvSpPr>
        <p:spPr>
          <a:xfrm>
            <a:off x="431562" y="89960"/>
            <a:ext cx="8229600" cy="746752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Annex</a:t>
            </a:r>
            <a:endParaRPr lang="it-IT" dirty="0"/>
          </a:p>
        </p:txBody>
      </p:sp>
      <p:sp>
        <p:nvSpPr>
          <p:cNvPr id="70" name="Segnaposto contenuto 2"/>
          <p:cNvSpPr>
            <a:spLocks noGrp="1"/>
          </p:cNvSpPr>
          <p:nvPr>
            <p:ph idx="1"/>
          </p:nvPr>
        </p:nvSpPr>
        <p:spPr>
          <a:xfrm>
            <a:off x="431562" y="679212"/>
            <a:ext cx="8532926" cy="2506049"/>
          </a:xfrm>
        </p:spPr>
        <p:txBody>
          <a:bodyPr>
            <a:normAutofit/>
          </a:bodyPr>
          <a:lstStyle/>
          <a:p>
            <a:r>
              <a:rPr lang="it-IT" sz="1800" dirty="0" err="1" smtClean="0"/>
              <a:t>Examples</a:t>
            </a:r>
            <a:r>
              <a:rPr lang="it-IT" sz="1800" dirty="0" smtClean="0"/>
              <a:t> of </a:t>
            </a:r>
            <a:r>
              <a:rPr lang="it-IT" sz="1800" dirty="0" err="1" smtClean="0"/>
              <a:t>functional</a:t>
            </a:r>
            <a:r>
              <a:rPr lang="it-IT" sz="1800" dirty="0" smtClean="0"/>
              <a:t> split </a:t>
            </a:r>
            <a:r>
              <a:rPr lang="it-IT" sz="1800" dirty="0" err="1" smtClean="0"/>
              <a:t>options</a:t>
            </a:r>
            <a:r>
              <a:rPr lang="it-IT" sz="1800" dirty="0" smtClean="0"/>
              <a:t> </a:t>
            </a:r>
            <a:r>
              <a:rPr lang="it-IT" sz="1800" dirty="0" err="1" smtClean="0"/>
              <a:t>applicable</a:t>
            </a:r>
            <a:r>
              <a:rPr lang="it-IT" sz="1800" dirty="0" smtClean="0"/>
              <a:t> for 5G </a:t>
            </a:r>
            <a:r>
              <a:rPr lang="it-IT" sz="1800" dirty="0" err="1" smtClean="0"/>
              <a:t>RATs</a:t>
            </a:r>
            <a:r>
              <a:rPr lang="it-IT" sz="1800" dirty="0"/>
              <a:t> </a:t>
            </a:r>
            <a:r>
              <a:rPr lang="it-IT" sz="1800" dirty="0" smtClean="0"/>
              <a:t>(LTE and new radio </a:t>
            </a:r>
            <a:r>
              <a:rPr lang="it-IT" sz="1800" dirty="0" err="1" smtClean="0"/>
              <a:t>interfaces</a:t>
            </a:r>
            <a:r>
              <a:rPr lang="it-IT" sz="1800" dirty="0" smtClean="0"/>
              <a:t>)</a:t>
            </a:r>
            <a:endParaRPr lang="it-IT" sz="1800" dirty="0"/>
          </a:p>
        </p:txBody>
      </p:sp>
      <p:sp>
        <p:nvSpPr>
          <p:cNvPr id="11" name="Rettangolo 10"/>
          <p:cNvSpPr/>
          <p:nvPr/>
        </p:nvSpPr>
        <p:spPr>
          <a:xfrm>
            <a:off x="255358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52887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4020653" y="1730552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3995936" y="214536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4002108" y="256448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5519369" y="1735458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5494652" y="215026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500824" y="25779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511165" y="29967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ttangolo 29"/>
          <p:cNvSpPr/>
          <p:nvPr/>
        </p:nvSpPr>
        <p:spPr>
          <a:xfrm>
            <a:off x="704720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702249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7028664" y="258505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7030459" y="300391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ettangolo 33"/>
          <p:cNvSpPr/>
          <p:nvPr/>
        </p:nvSpPr>
        <p:spPr>
          <a:xfrm>
            <a:off x="7045756" y="3443177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1" name="Connettore 1 70"/>
          <p:cNvCxnSpPr/>
          <p:nvPr/>
        </p:nvCxnSpPr>
        <p:spPr>
          <a:xfrm>
            <a:off x="115892" y="6133172"/>
            <a:ext cx="4328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sellaDiTesto 72"/>
          <p:cNvSpPr txBox="1"/>
          <p:nvPr/>
        </p:nvSpPr>
        <p:spPr>
          <a:xfrm>
            <a:off x="533882" y="5820316"/>
            <a:ext cx="1092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Fronthaul</a:t>
            </a:r>
            <a:endParaRPr lang="en-US" dirty="0" smtClean="0"/>
          </a:p>
          <a:p>
            <a:r>
              <a:rPr lang="en-US" dirty="0" smtClean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2961781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504</Words>
  <Application>Microsoft Office PowerPoint</Application>
  <PresentationFormat>Presentazione su schermo (4:3)</PresentationFormat>
  <Paragraphs>66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Discussion on requirements on RAN architecture</vt:lpstr>
      <vt:lpstr>Background</vt:lpstr>
      <vt:lpstr>Proposed requirements</vt:lpstr>
      <vt:lpstr>Annex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Functional Split for Cloud RAN</dc:title>
  <dc:creator>Romano Giovanni</dc:creator>
  <cp:lastModifiedBy>Giovanni Romano - Telecom Italia</cp:lastModifiedBy>
  <cp:revision>71</cp:revision>
  <dcterms:created xsi:type="dcterms:W3CDTF">2015-10-29T12:44:08Z</dcterms:created>
  <dcterms:modified xsi:type="dcterms:W3CDTF">2016-01-26T07:26:38Z</dcterms:modified>
</cp:coreProperties>
</file>