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18"/>
  </p:notesMasterIdLst>
  <p:handoutMasterIdLst>
    <p:handoutMasterId r:id="rId19"/>
  </p:handoutMasterIdLst>
  <p:sldIdLst>
    <p:sldId id="362" r:id="rId7"/>
    <p:sldId id="363" r:id="rId8"/>
    <p:sldId id="396" r:id="rId9"/>
    <p:sldId id="395" r:id="rId10"/>
    <p:sldId id="397" r:id="rId11"/>
    <p:sldId id="398" r:id="rId12"/>
    <p:sldId id="399" r:id="rId13"/>
    <p:sldId id="400" r:id="rId14"/>
    <p:sldId id="394" r:id="rId15"/>
    <p:sldId id="393" r:id="rId16"/>
    <p:sldId id="391" r:id="rId17"/>
  </p:sldIdLst>
  <p:sldSz cx="12192000" cy="6858000"/>
  <p:notesSz cx="6884988" cy="10018713"/>
  <p:embeddedFontLst>
    <p:embeddedFont>
      <p:font typeface="Ericsson Capital TT" panose="02000503000000020004" pitchFamily="2" charset="0"/>
      <p:regular r:id="rId2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62"/>
            <p14:sldId id="363"/>
            <p14:sldId id="396"/>
            <p14:sldId id="395"/>
            <p14:sldId id="397"/>
            <p14:sldId id="398"/>
            <p14:sldId id="399"/>
            <p14:sldId id="400"/>
            <p14:sldId id="394"/>
            <p14:sldId id="393"/>
            <p14:sldId id="3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51" autoAdjust="0"/>
    <p:restoredTop sz="94275" autoAdjust="0"/>
  </p:normalViewPr>
  <p:slideViewPr>
    <p:cSldViewPr snapToGrid="0" snapToObjects="1">
      <p:cViewPr>
        <p:scale>
          <a:sx n="70" d="100"/>
          <a:sy n="70" d="100"/>
        </p:scale>
        <p:origin x="-846" y="-60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0F31C-B7F2-4D0D-A107-78F01A0EA11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5E5B1D-2A55-4868-9063-C1B7FB01986F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42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1D96C2-7793-4799-AFD2-DCD5B330AFFE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74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A78A2C-0672-4B5F-8669-85F53EABF7F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490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5EB5B3-F265-4031-914D-59310A30951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35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B4218D-A0B2-4A61-B82B-1909FEB29431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207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18C22-A243-4D96-9426-928CC30C9EBF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40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B2A855-3E40-4B95-8D1B-9DED803345ED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397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87AE40-7014-45D1-B2D9-F5C2FD15B6F4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500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89B408-D4ED-45CC-B212-7787B9857A1A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070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5FF7F9-D7ED-464B-9F6C-D9984F3EFBB6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380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Commercial in confidence  |  © Ericsson AB 2016  |  2016-01-28  |  Page </a:t>
            </a:r>
            <a:fld id="{14055C08-45DB-49C3-8CA0-78341642512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Scenarios and Requirements for the IMT-2020 Evaluations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tabLst>
                <a:tab pos="10945813" algn="r"/>
              </a:tabLst>
            </a:pPr>
            <a:r>
              <a:rPr lang="en-US" sz="2400" dirty="0" smtClean="0"/>
              <a:t>3GPP TSG-RAN Ad </a:t>
            </a:r>
            <a:r>
              <a:rPr lang="en-US" sz="2400" dirty="0"/>
              <a:t>Hoc, Next Generation Access </a:t>
            </a:r>
            <a:br>
              <a:rPr lang="en-US" sz="2400" dirty="0"/>
            </a:br>
            <a:r>
              <a:rPr lang="en-US" sz="2400" dirty="0"/>
              <a:t>Barcelona, Spain, January 28 - 29, 2016	RPa160024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845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Traffic density = site density x spectrum x spectrum efficiency</a:t>
            </a:r>
          </a:p>
          <a:p>
            <a:r>
              <a:rPr lang="en-US" dirty="0" smtClean="0"/>
              <a:t>The SRIT proponent (3GPP) is only in control of means for spectrum efficiency </a:t>
            </a:r>
          </a:p>
          <a:p>
            <a:pPr lvl="1"/>
            <a:r>
              <a:rPr lang="en-US" dirty="0" smtClean="0"/>
              <a:t>Sites and spectrum provided by operators and regulators</a:t>
            </a:r>
          </a:p>
          <a:p>
            <a:r>
              <a:rPr lang="en-US" dirty="0" smtClean="0"/>
              <a:t>It appears reasonable to ask proponents for means for decent spectrum efficiency improvements</a:t>
            </a:r>
          </a:p>
          <a:p>
            <a:r>
              <a:rPr lang="en-US" dirty="0" smtClean="0"/>
              <a:t>Proposal: Evaluate spectrum efficiency and assess how much spectrum and what site density is required to reach certain traffic densities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Traffic density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for cell (TRP) spectral efficiency, it appears reasonable to ask proponents for means for decent cell-edge user spectrum efficiency improvements</a:t>
            </a:r>
          </a:p>
          <a:p>
            <a:r>
              <a:rPr lang="en-US" dirty="0" smtClean="0"/>
              <a:t>Proposal: Evaluate cell-edge user spectrum efficiency and assess how much spectrum is required and at what traffic load (simultaneous users) the user experienced datarates </a:t>
            </a:r>
            <a:r>
              <a:rPr lang="en-US" smtClean="0"/>
              <a:t>are reached</a:t>
            </a:r>
            <a:endParaRPr lang="en-US" dirty="0" smtClean="0"/>
          </a:p>
          <a:p>
            <a:r>
              <a:rPr lang="en-US" dirty="0" smtClean="0"/>
              <a:t>As an option, evaluate with FTP traffic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User Experienced Datarate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7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082185"/>
          </a:xfrm>
        </p:spPr>
        <p:txBody>
          <a:bodyPr/>
          <a:lstStyle/>
          <a:p>
            <a:r>
              <a:rPr lang="en-US" dirty="0" smtClean="0"/>
              <a:t>Requirements on the new radio should </a:t>
            </a:r>
          </a:p>
          <a:p>
            <a:pPr marL="627063" lvl="1" indent="-271463">
              <a:buNone/>
            </a:pPr>
            <a:r>
              <a:rPr lang="en-US" dirty="0" smtClean="0"/>
              <a:t>1) Enable the usage scenarios outlined in the IMT vision, by the NGMN etc., including </a:t>
            </a:r>
            <a:r>
              <a:rPr lang="en-US" dirty="0" err="1" smtClean="0"/>
              <a:t>eMBB</a:t>
            </a:r>
            <a:r>
              <a:rPr lang="en-US" dirty="0" smtClean="0"/>
              <a:t>, </a:t>
            </a:r>
            <a:r>
              <a:rPr lang="en-US" dirty="0" err="1" smtClean="0"/>
              <a:t>mMTC</a:t>
            </a:r>
            <a:r>
              <a:rPr lang="en-US" dirty="0" smtClean="0"/>
              <a:t>, and URLLC</a:t>
            </a:r>
          </a:p>
          <a:p>
            <a:pPr marL="355600" lvl="1" indent="0">
              <a:buNone/>
            </a:pPr>
            <a:r>
              <a:rPr lang="en-US" dirty="0" smtClean="0"/>
              <a:t>2) Be verifiable</a:t>
            </a:r>
          </a:p>
          <a:p>
            <a:pPr marL="355600" lvl="1" indent="0">
              <a:buNone/>
            </a:pPr>
            <a:r>
              <a:rPr lang="en-US" dirty="0" smtClean="0"/>
              <a:t>3) Be reachable</a:t>
            </a:r>
          </a:p>
          <a:p>
            <a:r>
              <a:rPr lang="en-US" dirty="0" smtClean="0"/>
              <a:t>In this contribution we discuss the requirements </a:t>
            </a:r>
            <a:r>
              <a:rPr lang="en-US" dirty="0"/>
              <a:t>of the multi-company text proposal </a:t>
            </a:r>
            <a:r>
              <a:rPr lang="en-US" dirty="0" smtClean="0"/>
              <a:t>RPa160018, and find that</a:t>
            </a:r>
          </a:p>
          <a:p>
            <a:pPr marL="627063" lvl="1" indent="-271463">
              <a:buNone/>
            </a:pPr>
            <a:r>
              <a:rPr lang="en-US" dirty="0" smtClean="0"/>
              <a:t>1) The requirements were developed to enable the desired usage scenarios</a:t>
            </a:r>
          </a:p>
          <a:p>
            <a:pPr marL="627063" lvl="1" indent="-271463">
              <a:buNone/>
            </a:pPr>
            <a:r>
              <a:rPr lang="en-US" dirty="0" smtClean="0"/>
              <a:t>2) </a:t>
            </a:r>
            <a:r>
              <a:rPr lang="en-US" dirty="0"/>
              <a:t>The evaluation methodologies and deployment scenarios are </a:t>
            </a:r>
            <a:r>
              <a:rPr lang="en-US" dirty="0" smtClean="0"/>
              <a:t>of reasonable scope and complexity</a:t>
            </a:r>
          </a:p>
          <a:p>
            <a:pPr marL="627063" lvl="1" indent="-271463">
              <a:buNone/>
            </a:pPr>
            <a:r>
              <a:rPr lang="en-US" dirty="0" smtClean="0"/>
              <a:t>3) The requirements  </a:t>
            </a:r>
            <a:r>
              <a:rPr lang="en-US" dirty="0"/>
              <a:t>are reachable, </a:t>
            </a:r>
            <a:r>
              <a:rPr lang="en-US" dirty="0" smtClean="0"/>
              <a:t>but with </a:t>
            </a:r>
            <a:r>
              <a:rPr lang="en-US" dirty="0"/>
              <a:t>a significant </a:t>
            </a:r>
            <a:r>
              <a:rPr lang="en-US" dirty="0" smtClean="0"/>
              <a:t>effort</a:t>
            </a:r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Summary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Principle: Map the IMT vision, and others, to a limited set of well-defined performance metrics and test in relevant scenarios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Usage Scenarios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230" y="2831972"/>
            <a:ext cx="5845531" cy="356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8" y="2674961"/>
            <a:ext cx="4179927" cy="384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47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Requirements I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862842"/>
              </p:ext>
            </p:extLst>
          </p:nvPr>
        </p:nvGraphicFramePr>
        <p:xfrm>
          <a:off x="634116" y="1395827"/>
          <a:ext cx="10666229" cy="4779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6049"/>
                <a:gridCol w="3120192"/>
                <a:gridCol w="4339988"/>
              </a:tblGrid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Performance Measure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Requirement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Peak spectral efficiency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DL: 30 bps/Hz</a:t>
                      </a:r>
                      <a:br>
                        <a:rPr lang="en-GB" sz="1600">
                          <a:effectLst/>
                        </a:rPr>
                      </a:br>
                      <a:r>
                        <a:rPr lang="en-GB" sz="1600">
                          <a:effectLst/>
                        </a:rPr>
                        <a:t>UL: 15 bps/Hz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Bandwidth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30299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Peak data rate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DL: 20 Gbps</a:t>
                      </a:r>
                      <a:br>
                        <a:rPr lang="en-GB" sz="1600">
                          <a:effectLst/>
                        </a:rPr>
                      </a:br>
                      <a:r>
                        <a:rPr lang="en-GB" sz="1600">
                          <a:effectLst/>
                        </a:rPr>
                        <a:t>UL: 10 Gbps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Peak data rates may not be reached at all frequencies and only in some usage scenarios.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Control plane latency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 ms 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Detailed definition to be discussed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User plane latency, one-way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 ms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Based on IMT-Advanced definition.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Mobility interruption time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 ms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Mobility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Up to 500 km/h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TRP spectral efficiency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[3x IMT-A requirement]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Value depends on deployment scenario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User spectral efficiency at 5% percentile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[3x IMT-A requirement]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Value depends on deployment scenario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Area traffic capacity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Report value, no requirement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Spectrum and site density not in control of proponent. 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User experienced datarate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Report value, no requirement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Spectrum and site density not in control of proponent. 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49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Requirements II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53343"/>
              </p:ext>
            </p:extLst>
          </p:nvPr>
        </p:nvGraphicFramePr>
        <p:xfrm>
          <a:off x="634116" y="1395827"/>
          <a:ext cx="10666229" cy="3995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6049"/>
                <a:gridCol w="3120192"/>
                <a:gridCol w="4339988"/>
              </a:tblGrid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Performance Measure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Requirement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Connection density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1,000,000 devices/km2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Fulfilling a specific QoS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Coverage 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164dB coupling loss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Coverage for 160bps, for MMTC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Battery life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 years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200B/day UL, 5Wh, as in TR 45.820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Reliability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1-10</a:t>
                      </a:r>
                      <a:r>
                        <a:rPr lang="en-GB" sz="1600" baseline="30000">
                          <a:effectLst/>
                        </a:rPr>
                        <a:t>-5</a:t>
                      </a:r>
                      <a:r>
                        <a:rPr lang="en-GB" sz="1600">
                          <a:effectLst/>
                        </a:rPr>
                        <a:t> in 1ms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Mainly for URLLC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30299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NW energy efficiency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Qualitative KPI (ffs.)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Consider evaluation by inspection, with optional quantitative evaluation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UE Energy efficiency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Qualitative KPI (ffs.)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Inter-system mobility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Support mobility with at least one other IMT system.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Bandwidth scalability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138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Spectrum flexibility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  <a:tr h="2209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Support of wide range of services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175" marR="44175" marT="17732" marB="3515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066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Deployment Scenarios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420596"/>
              </p:ext>
            </p:extLst>
          </p:nvPr>
        </p:nvGraphicFramePr>
        <p:xfrm>
          <a:off x="651059" y="1210568"/>
          <a:ext cx="10761764" cy="5008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894"/>
                <a:gridCol w="2161245"/>
                <a:gridCol w="2327471"/>
                <a:gridCol w="2129486"/>
                <a:gridCol w="1999668"/>
              </a:tblGrid>
              <a:tr h="4949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Deployment Scenario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Indoor Hotspot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Dense Urban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Rural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Urban Macro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(optional)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  <a:tr h="20719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Description and objective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Similar to indoor hotspot for IMT-Advanced, more TRPs.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Show that high frequencies can be used indoors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Similar to urban macro-cell for IMT-Advanced, but more dense.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Small cell layer added for data rate and area capacity.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Show that high frequencies can be used in dense outdoor networks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Similar to rural macro-cell for IMT-Advanced.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Show importance of lower frequencies for coverage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Characterized by continuous and ubiquitous coverage in urban areas.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/>
                      </a:r>
                      <a:br>
                        <a:rPr lang="en-US" sz="1400">
                          <a:effectLst/>
                        </a:rPr>
                      </a:b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  <a:tr h="67021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ISD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 m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(12 TRPs in 120x50 m)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200 m for macro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3 outdoor micros per macro cell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1732 m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500 m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  <a:tr h="4949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Carrier frequency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~30 GHz or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~70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~4 GHz and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~30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~700 MHz or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~4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~4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  <a:tr h="4949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Bandwidth, DL+UL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200 MHz at 4GHz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1 GHz at 30GHz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 MHz at 700 MHz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80 MHz at 4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200 MHz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  <a:tr h="4949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#Antenna elements BS / UE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256 / 32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256 / 8  at 4 GHz 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256 / 32 at 30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64 / 4 at 700 MHz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256 / 8 at 4 GHz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256 / 8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4552" marR="84552" marT="50612" marB="6728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35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399048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Technology components</a:t>
            </a:r>
          </a:p>
          <a:p>
            <a:r>
              <a:rPr lang="en-US" dirty="0" smtClean="0"/>
              <a:t>Wider bandwidth, new numerology</a:t>
            </a:r>
          </a:p>
          <a:p>
            <a:r>
              <a:rPr lang="en-US" dirty="0" smtClean="0"/>
              <a:t>Large number of antennas and processing</a:t>
            </a:r>
          </a:p>
          <a:p>
            <a:r>
              <a:rPr lang="en-US" dirty="0"/>
              <a:t>Multi-site and layer connectivity</a:t>
            </a:r>
          </a:p>
          <a:p>
            <a:r>
              <a:rPr lang="en-US" dirty="0" smtClean="0"/>
              <a:t>Diversity in many dimensions</a:t>
            </a:r>
          </a:p>
          <a:p>
            <a:r>
              <a:rPr lang="en-US" dirty="0" smtClean="0"/>
              <a:t>Signaling and control plane design</a:t>
            </a:r>
          </a:p>
          <a:p>
            <a:pPr lvl="1"/>
            <a:r>
              <a:rPr lang="en-US" dirty="0" smtClean="0"/>
              <a:t>Beam based</a:t>
            </a:r>
          </a:p>
          <a:p>
            <a:pPr lvl="1"/>
            <a:r>
              <a:rPr lang="en-US" dirty="0" smtClean="0"/>
              <a:t>System plane</a:t>
            </a:r>
          </a:p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Requirements</a:t>
            </a:r>
          </a:p>
          <a:p>
            <a:r>
              <a:rPr lang="en-US" dirty="0" smtClean="0"/>
              <a:t>Datarates</a:t>
            </a:r>
          </a:p>
          <a:p>
            <a:r>
              <a:rPr lang="en-US" dirty="0" smtClean="0"/>
              <a:t>Latencies</a:t>
            </a:r>
          </a:p>
          <a:p>
            <a:r>
              <a:rPr lang="en-US" dirty="0" smtClean="0"/>
              <a:t>Area capacity </a:t>
            </a:r>
          </a:p>
          <a:p>
            <a:r>
              <a:rPr lang="en-US" dirty="0" smtClean="0"/>
              <a:t>Spectral efficiency</a:t>
            </a:r>
          </a:p>
          <a:p>
            <a:r>
              <a:rPr lang="en-US" dirty="0" smtClean="0"/>
              <a:t>Coverage</a:t>
            </a:r>
          </a:p>
          <a:p>
            <a:r>
              <a:rPr lang="en-US" dirty="0" smtClean="0"/>
              <a:t>Reliability</a:t>
            </a:r>
          </a:p>
          <a:p>
            <a:r>
              <a:rPr lang="en-US" dirty="0" smtClean="0"/>
              <a:t>Energy Efficiency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Reachability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Left-Right Arrow 4"/>
          <p:cNvSpPr/>
          <p:nvPr/>
        </p:nvSpPr>
        <p:spPr bwMode="auto">
          <a:xfrm>
            <a:off x="4130564" y="2822027"/>
            <a:ext cx="1733477" cy="1182414"/>
          </a:xfrm>
          <a:prstGeom prst="leftRightArrow">
            <a:avLst>
              <a:gd name="adj1" fmla="val 63333"/>
              <a:gd name="adj2" fmla="val 32667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1881" y="5691349"/>
            <a:ext cx="6132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Feasible but challenging!</a:t>
            </a:r>
            <a:endParaRPr lang="en-US" sz="3600" dirty="0"/>
          </a:p>
        </p:txBody>
      </p:sp>
      <p:sp>
        <p:nvSpPr>
          <p:cNvPr id="7" name="Freeform 3"/>
          <p:cNvSpPr>
            <a:spLocks noChangeAspect="1"/>
          </p:cNvSpPr>
          <p:nvPr/>
        </p:nvSpPr>
        <p:spPr bwMode="auto">
          <a:xfrm>
            <a:off x="2508831" y="5590817"/>
            <a:ext cx="273050" cy="852487"/>
          </a:xfrm>
          <a:custGeom>
            <a:avLst/>
            <a:gdLst>
              <a:gd name="T0" fmla="*/ 29 w 73"/>
              <a:gd name="T1" fmla="*/ 227 h 227"/>
              <a:gd name="T2" fmla="*/ 0 w 73"/>
              <a:gd name="T3" fmla="*/ 198 h 227"/>
              <a:gd name="T4" fmla="*/ 0 w 73"/>
              <a:gd name="T5" fmla="*/ 198 h 227"/>
              <a:gd name="T6" fmla="*/ 0 w 73"/>
              <a:gd name="T7" fmla="*/ 29 h 227"/>
              <a:gd name="T8" fmla="*/ 29 w 73"/>
              <a:gd name="T9" fmla="*/ 0 h 227"/>
              <a:gd name="T10" fmla="*/ 29 w 73"/>
              <a:gd name="T11" fmla="*/ 0 h 227"/>
              <a:gd name="T12" fmla="*/ 65 w 73"/>
              <a:gd name="T13" fmla="*/ 0 h 227"/>
              <a:gd name="T14" fmla="*/ 65 w 73"/>
              <a:gd name="T15" fmla="*/ 0 h 227"/>
              <a:gd name="T16" fmla="*/ 65 w 73"/>
              <a:gd name="T17" fmla="*/ 0 h 227"/>
              <a:gd name="T18" fmla="*/ 73 w 73"/>
              <a:gd name="T19" fmla="*/ 8 h 227"/>
              <a:gd name="T20" fmla="*/ 73 w 73"/>
              <a:gd name="T21" fmla="*/ 8 h 227"/>
              <a:gd name="T22" fmla="*/ 65 w 73"/>
              <a:gd name="T23" fmla="*/ 16 h 227"/>
              <a:gd name="T24" fmla="*/ 65 w 73"/>
              <a:gd name="T25" fmla="*/ 16 h 227"/>
              <a:gd name="T26" fmla="*/ 29 w 73"/>
              <a:gd name="T27" fmla="*/ 16 h 227"/>
              <a:gd name="T28" fmla="*/ 29 w 73"/>
              <a:gd name="T29" fmla="*/ 16 h 227"/>
              <a:gd name="T30" fmla="*/ 16 w 73"/>
              <a:gd name="T31" fmla="*/ 29 h 227"/>
              <a:gd name="T32" fmla="*/ 16 w 73"/>
              <a:gd name="T33" fmla="*/ 29 h 227"/>
              <a:gd name="T34" fmla="*/ 16 w 73"/>
              <a:gd name="T35" fmla="*/ 198 h 227"/>
              <a:gd name="T36" fmla="*/ 29 w 73"/>
              <a:gd name="T37" fmla="*/ 211 h 227"/>
              <a:gd name="T38" fmla="*/ 29 w 73"/>
              <a:gd name="T39" fmla="*/ 211 h 227"/>
              <a:gd name="T40" fmla="*/ 65 w 73"/>
              <a:gd name="T41" fmla="*/ 211 h 227"/>
              <a:gd name="T42" fmla="*/ 65 w 73"/>
              <a:gd name="T43" fmla="*/ 211 h 227"/>
              <a:gd name="T44" fmla="*/ 73 w 73"/>
              <a:gd name="T45" fmla="*/ 219 h 227"/>
              <a:gd name="T46" fmla="*/ 73 w 73"/>
              <a:gd name="T47" fmla="*/ 219 h 227"/>
              <a:gd name="T48" fmla="*/ 65 w 73"/>
              <a:gd name="T49" fmla="*/ 227 h 227"/>
              <a:gd name="T50" fmla="*/ 65 w 73"/>
              <a:gd name="T51" fmla="*/ 227 h 227"/>
              <a:gd name="T52" fmla="*/ 29 w 73"/>
              <a:gd name="T53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227">
                <a:moveTo>
                  <a:pt x="29" y="227"/>
                </a:moveTo>
                <a:cubicBezTo>
                  <a:pt x="13" y="227"/>
                  <a:pt x="0" y="214"/>
                  <a:pt x="0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43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9" y="0"/>
                  <a:pt x="73" y="3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12"/>
                  <a:pt x="69" y="16"/>
                  <a:pt x="65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43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2" y="16"/>
                  <a:pt x="16" y="22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205"/>
                  <a:pt x="22" y="211"/>
                  <a:pt x="29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29" y="211"/>
                  <a:pt x="43" y="211"/>
                  <a:pt x="65" y="211"/>
                </a:cubicBezTo>
                <a:cubicBezTo>
                  <a:pt x="65" y="211"/>
                  <a:pt x="65" y="211"/>
                  <a:pt x="65" y="211"/>
                </a:cubicBezTo>
                <a:cubicBezTo>
                  <a:pt x="69" y="211"/>
                  <a:pt x="73" y="215"/>
                  <a:pt x="73" y="219"/>
                </a:cubicBezTo>
                <a:cubicBezTo>
                  <a:pt x="73" y="219"/>
                  <a:pt x="73" y="219"/>
                  <a:pt x="73" y="219"/>
                </a:cubicBezTo>
                <a:cubicBezTo>
                  <a:pt x="73" y="223"/>
                  <a:pt x="69" y="227"/>
                  <a:pt x="65" y="227"/>
                </a:cubicBezTo>
                <a:cubicBezTo>
                  <a:pt x="65" y="227"/>
                  <a:pt x="65" y="227"/>
                  <a:pt x="65" y="227"/>
                </a:cubicBezTo>
                <a:cubicBezTo>
                  <a:pt x="43" y="227"/>
                  <a:pt x="29" y="227"/>
                  <a:pt x="29" y="227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13"/>
          <p:cNvSpPr>
            <a:spLocks noChangeAspect="1"/>
          </p:cNvSpPr>
          <p:nvPr/>
        </p:nvSpPr>
        <p:spPr bwMode="auto">
          <a:xfrm>
            <a:off x="8914668" y="5558247"/>
            <a:ext cx="269875" cy="852487"/>
          </a:xfrm>
          <a:custGeom>
            <a:avLst/>
            <a:gdLst>
              <a:gd name="T0" fmla="*/ 0 w 72"/>
              <a:gd name="T1" fmla="*/ 219 h 227"/>
              <a:gd name="T2" fmla="*/ 8 w 72"/>
              <a:gd name="T3" fmla="*/ 211 h 227"/>
              <a:gd name="T4" fmla="*/ 8 w 72"/>
              <a:gd name="T5" fmla="*/ 211 h 227"/>
              <a:gd name="T6" fmla="*/ 43 w 72"/>
              <a:gd name="T7" fmla="*/ 211 h 227"/>
              <a:gd name="T8" fmla="*/ 43 w 72"/>
              <a:gd name="T9" fmla="*/ 211 h 227"/>
              <a:gd name="T10" fmla="*/ 56 w 72"/>
              <a:gd name="T11" fmla="*/ 198 h 227"/>
              <a:gd name="T12" fmla="*/ 56 w 72"/>
              <a:gd name="T13" fmla="*/ 198 h 227"/>
              <a:gd name="T14" fmla="*/ 56 w 72"/>
              <a:gd name="T15" fmla="*/ 29 h 227"/>
              <a:gd name="T16" fmla="*/ 43 w 72"/>
              <a:gd name="T17" fmla="*/ 16 h 227"/>
              <a:gd name="T18" fmla="*/ 43 w 72"/>
              <a:gd name="T19" fmla="*/ 16 h 227"/>
              <a:gd name="T20" fmla="*/ 8 w 72"/>
              <a:gd name="T21" fmla="*/ 16 h 227"/>
              <a:gd name="T22" fmla="*/ 8 w 72"/>
              <a:gd name="T23" fmla="*/ 16 h 227"/>
              <a:gd name="T24" fmla="*/ 8 w 72"/>
              <a:gd name="T25" fmla="*/ 16 h 227"/>
              <a:gd name="T26" fmla="*/ 0 w 72"/>
              <a:gd name="T27" fmla="*/ 8 h 227"/>
              <a:gd name="T28" fmla="*/ 0 w 72"/>
              <a:gd name="T29" fmla="*/ 8 h 227"/>
              <a:gd name="T30" fmla="*/ 8 w 72"/>
              <a:gd name="T31" fmla="*/ 0 h 227"/>
              <a:gd name="T32" fmla="*/ 8 w 72"/>
              <a:gd name="T33" fmla="*/ 0 h 227"/>
              <a:gd name="T34" fmla="*/ 43 w 72"/>
              <a:gd name="T35" fmla="*/ 0 h 227"/>
              <a:gd name="T36" fmla="*/ 43 w 72"/>
              <a:gd name="T37" fmla="*/ 0 h 227"/>
              <a:gd name="T38" fmla="*/ 72 w 72"/>
              <a:gd name="T39" fmla="*/ 29 h 227"/>
              <a:gd name="T40" fmla="*/ 72 w 72"/>
              <a:gd name="T41" fmla="*/ 29 h 227"/>
              <a:gd name="T42" fmla="*/ 72 w 72"/>
              <a:gd name="T43" fmla="*/ 198 h 227"/>
              <a:gd name="T44" fmla="*/ 43 w 72"/>
              <a:gd name="T45" fmla="*/ 227 h 227"/>
              <a:gd name="T46" fmla="*/ 43 w 72"/>
              <a:gd name="T47" fmla="*/ 227 h 227"/>
              <a:gd name="T48" fmla="*/ 8 w 72"/>
              <a:gd name="T49" fmla="*/ 227 h 227"/>
              <a:gd name="T50" fmla="*/ 8 w 72"/>
              <a:gd name="T51" fmla="*/ 227 h 227"/>
              <a:gd name="T52" fmla="*/ 0 w 72"/>
              <a:gd name="T53" fmla="*/ 21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2" h="227">
                <a:moveTo>
                  <a:pt x="0" y="219"/>
                </a:moveTo>
                <a:cubicBezTo>
                  <a:pt x="0" y="215"/>
                  <a:pt x="3" y="211"/>
                  <a:pt x="8" y="211"/>
                </a:cubicBezTo>
                <a:cubicBezTo>
                  <a:pt x="8" y="211"/>
                  <a:pt x="8" y="211"/>
                  <a:pt x="8" y="211"/>
                </a:cubicBezTo>
                <a:cubicBezTo>
                  <a:pt x="30" y="211"/>
                  <a:pt x="43" y="211"/>
                  <a:pt x="43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51" y="211"/>
                  <a:pt x="56" y="205"/>
                  <a:pt x="56" y="198"/>
                </a:cubicBezTo>
                <a:cubicBezTo>
                  <a:pt x="56" y="198"/>
                  <a:pt x="56" y="198"/>
                  <a:pt x="56" y="198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2"/>
                  <a:pt x="51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30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2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30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0" y="0"/>
                  <a:pt x="72" y="13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214"/>
                  <a:pt x="59" y="227"/>
                  <a:pt x="43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30" y="227"/>
                  <a:pt x="8" y="227"/>
                </a:cubicBezTo>
                <a:cubicBezTo>
                  <a:pt x="8" y="227"/>
                  <a:pt x="8" y="227"/>
                  <a:pt x="8" y="227"/>
                </a:cubicBezTo>
                <a:cubicBezTo>
                  <a:pt x="3" y="227"/>
                  <a:pt x="0" y="223"/>
                  <a:pt x="0" y="219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552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5319840" cy="3852000"/>
          </a:xfrm>
        </p:spPr>
        <p:txBody>
          <a:bodyPr/>
          <a:lstStyle/>
          <a:p>
            <a:r>
              <a:rPr lang="en-US" dirty="0" smtClean="0"/>
              <a:t>Possible to reach 3x IMT-Advanced requirements with large number of antennas and associated processing</a:t>
            </a:r>
          </a:p>
          <a:p>
            <a:r>
              <a:rPr lang="en-US" dirty="0" smtClean="0"/>
              <a:t>Modelling of non-idealities important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Spectrum Efficiency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59075"/>
              </p:ext>
            </p:extLst>
          </p:nvPr>
        </p:nvGraphicFramePr>
        <p:xfrm>
          <a:off x="6285186" y="2088994"/>
          <a:ext cx="5476875" cy="3563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Chart" r:id="rId5" imgW="5495996" imgH="3210050" progId="Excel.Chart.8">
                  <p:embed/>
                </p:oleObj>
              </mc:Choice>
              <mc:Fallback>
                <p:oleObj name="Chart" r:id="rId5" imgW="5495996" imgH="3210050" progId="Excel.Chart.8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5186" y="2088994"/>
                        <a:ext cx="5476875" cy="3563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200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22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509720"/>
            <a:ext cx="8426146" cy="3852000"/>
          </a:xfrm>
        </p:spPr>
        <p:txBody>
          <a:bodyPr/>
          <a:lstStyle/>
          <a:p>
            <a:r>
              <a:rPr lang="en-US" dirty="0" smtClean="0"/>
              <a:t>Deserves great attention in design of new radio </a:t>
            </a:r>
          </a:p>
          <a:p>
            <a:r>
              <a:rPr lang="en-US" dirty="0" smtClean="0"/>
              <a:t>Comprehensive evaluation quite complex</a:t>
            </a:r>
          </a:p>
          <a:p>
            <a:pPr lvl="1"/>
            <a:r>
              <a:rPr lang="en-US" sz="1800" dirty="0" smtClean="0"/>
              <a:t>Segment country from </a:t>
            </a:r>
            <a:r>
              <a:rPr lang="en-US" sz="1800" dirty="0"/>
              <a:t>rural to dense urban. </a:t>
            </a:r>
            <a:endParaRPr lang="en-US" sz="1800" dirty="0" smtClean="0"/>
          </a:p>
          <a:p>
            <a:pPr lvl="1"/>
            <a:r>
              <a:rPr lang="en-US" sz="1800" dirty="0" smtClean="0"/>
              <a:t>Characterize subareas </a:t>
            </a:r>
            <a:r>
              <a:rPr lang="en-US" sz="1800" dirty="0"/>
              <a:t>with subscriber distributions, traffic </a:t>
            </a:r>
            <a:r>
              <a:rPr lang="en-US" sz="1800" dirty="0" smtClean="0"/>
              <a:t>models and 24h profiles, </a:t>
            </a:r>
            <a:r>
              <a:rPr lang="en-US" sz="1800" dirty="0"/>
              <a:t>propagation characteristics, and deployment and system models. </a:t>
            </a:r>
            <a:endParaRPr lang="en-US" sz="1800" dirty="0" smtClean="0"/>
          </a:p>
          <a:p>
            <a:pPr lvl="1"/>
            <a:r>
              <a:rPr lang="en-US" sz="1800" dirty="0" smtClean="0"/>
              <a:t>Run system </a:t>
            </a:r>
            <a:r>
              <a:rPr lang="en-US" sz="1800" dirty="0"/>
              <a:t>level evaluations </a:t>
            </a:r>
            <a:r>
              <a:rPr lang="en-US" sz="1800" dirty="0" smtClean="0"/>
              <a:t> and log activity </a:t>
            </a:r>
            <a:r>
              <a:rPr lang="en-US" sz="1800" dirty="0"/>
              <a:t>and power </a:t>
            </a:r>
            <a:r>
              <a:rPr lang="en-US" sz="1800" dirty="0" smtClean="0"/>
              <a:t>traces</a:t>
            </a:r>
          </a:p>
          <a:p>
            <a:pPr lvl="1"/>
            <a:r>
              <a:rPr lang="en-US" sz="1800" dirty="0" smtClean="0"/>
              <a:t>Map these to </a:t>
            </a:r>
            <a:r>
              <a:rPr lang="en-US" sz="1800" dirty="0"/>
              <a:t>power consumption using power models for the equipment used in each area. </a:t>
            </a:r>
            <a:endParaRPr lang="en-US" sz="1800" dirty="0" smtClean="0"/>
          </a:p>
          <a:p>
            <a:pPr lvl="1"/>
            <a:r>
              <a:rPr lang="en-US" sz="1800" dirty="0" smtClean="0"/>
              <a:t>Combine the results per area to an into </a:t>
            </a:r>
            <a:r>
              <a:rPr lang="en-US" sz="1800" dirty="0"/>
              <a:t>a country-level energy efficiency </a:t>
            </a:r>
            <a:r>
              <a:rPr lang="en-US" sz="1800" dirty="0" smtClean="0"/>
              <a:t>metric</a:t>
            </a:r>
          </a:p>
          <a:p>
            <a:r>
              <a:rPr lang="en-US" dirty="0" smtClean="0"/>
              <a:t>Large savings achievable, despite higher traffic</a:t>
            </a:r>
          </a:p>
          <a:p>
            <a:r>
              <a:rPr lang="en-US" dirty="0" smtClean="0"/>
              <a:t>Key component is allowing efficient BS sleep</a:t>
            </a:r>
          </a:p>
          <a:p>
            <a:r>
              <a:rPr lang="en-US" dirty="0" smtClean="0"/>
              <a:t>Proposal: check this, e.g. &gt;95% silence when no traffic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Energy Efficiency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"/>
          <a:stretch/>
        </p:blipFill>
        <p:spPr bwMode="auto">
          <a:xfrm>
            <a:off x="9667464" y="1325068"/>
            <a:ext cx="1988153" cy="1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961" y="5114777"/>
            <a:ext cx="1939472" cy="147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82"/>
          <a:stretch/>
        </p:blipFill>
        <p:spPr bwMode="auto">
          <a:xfrm>
            <a:off x="9555693" y="2714170"/>
            <a:ext cx="1092199" cy="947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" name="Picture 156"/>
          <p:cNvPicPr/>
          <p:nvPr/>
        </p:nvPicPr>
        <p:blipFill>
          <a:blip r:embed="rId6"/>
          <a:stretch>
            <a:fillRect/>
          </a:stretch>
        </p:blipFill>
        <p:spPr>
          <a:xfrm>
            <a:off x="9283637" y="3792017"/>
            <a:ext cx="2844800" cy="117761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 flipV="1">
            <a:off x="11088912" y="2714170"/>
            <a:ext cx="14515" cy="82731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0" name="Straight Arrow Connector 159"/>
          <p:cNvCxnSpPr/>
          <p:nvPr/>
        </p:nvCxnSpPr>
        <p:spPr bwMode="auto">
          <a:xfrm>
            <a:off x="10987314" y="3410857"/>
            <a:ext cx="798286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25" name="Straight Connector 1024"/>
          <p:cNvCxnSpPr/>
          <p:nvPr/>
        </p:nvCxnSpPr>
        <p:spPr bwMode="auto">
          <a:xfrm flipV="1">
            <a:off x="11088912" y="2960914"/>
            <a:ext cx="562521" cy="16691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5" name="Straight Connector 164"/>
          <p:cNvCxnSpPr/>
          <p:nvPr/>
        </p:nvCxnSpPr>
        <p:spPr bwMode="auto">
          <a:xfrm flipV="1">
            <a:off x="11098438" y="3127828"/>
            <a:ext cx="0" cy="19639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9" name="TextBox 1038"/>
          <p:cNvSpPr txBox="1"/>
          <p:nvPr/>
        </p:nvSpPr>
        <p:spPr>
          <a:xfrm>
            <a:off x="736978" y="6237027"/>
            <a:ext cx="89304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See e.g., </a:t>
            </a:r>
            <a:r>
              <a:rPr lang="en-US" sz="1100" dirty="0" err="1" smtClean="0"/>
              <a:t>G.Auer</a:t>
            </a:r>
            <a:r>
              <a:rPr lang="en-US" sz="1100" dirty="0" smtClean="0"/>
              <a:t> </a:t>
            </a:r>
            <a:r>
              <a:rPr lang="en-US" sz="1100" dirty="0"/>
              <a:t>et al., “How much energy is needed to run a wireless network</a:t>
            </a:r>
            <a:r>
              <a:rPr lang="en-US" sz="1100" dirty="0" smtClean="0"/>
              <a:t>?”, IEEE Wireless Communications, 2011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142242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8b2df90-05d3-4030-90d4-c9feeb4a1cd9">WVVVEZWPY5V4-1-11161</_dlc_DocId>
    <TaxCatchAll xmlns="08b2df90-05d3-4030-90d4-c9feeb4a1cd9">
      <Value>4</Value>
      <Value>3</Value>
      <Value>2</Value>
      <Value>1</Value>
    </TaxCatchAll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 and Portfolio Management</TermName>
          <TermId xmlns="http://schemas.microsoft.com/office/infopath/2007/PartnerControls">7ac278bb-d2a3-440f-950b-542e9e64b75a</TermId>
        </TermInfo>
      </Terms>
    </EriCOLLOrganizationUnitTaxHTField0>
    <_dlc_DocIdUrl xmlns="08b2df90-05d3-4030-90d4-c9feeb4a1cd9">
      <Url>https://ericoll.internal.ericsson.com/sites/FRA/_layouts/DocIdRedir.aspx?ID=WVVVEZWPY5V4-1-11161</Url>
      <Description>WVVVEZWPY5V4-1-11161</Description>
    </_dlc_DocIdUrl>
    <EriCOLLCountryTaxHTField0 xmlns="72fa311c-3e01-4f0f-ad4b-f503916d09d4">
      <Terms xmlns="http://schemas.microsoft.com/office/infopath/2007/PartnerControls"/>
    </EriCOLLCount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602970-54D0-46FE-8D52-CA3094E13762}"/>
</file>

<file path=customXml/itemProps2.xml><?xml version="1.0" encoding="utf-8"?>
<ds:datastoreItem xmlns:ds="http://schemas.openxmlformats.org/officeDocument/2006/customXml" ds:itemID="{A770CB8F-6C14-4158-A1B0-CF957FA3A353}"/>
</file>

<file path=customXml/itemProps3.xml><?xml version="1.0" encoding="utf-8"?>
<ds:datastoreItem xmlns:ds="http://schemas.openxmlformats.org/officeDocument/2006/customXml" ds:itemID="{92B2F745-8D4B-4A65-A23E-458AFD224700}"/>
</file>

<file path=customXml/itemProps4.xml><?xml version="1.0" encoding="utf-8"?>
<ds:datastoreItem xmlns:ds="http://schemas.openxmlformats.org/officeDocument/2006/customXml" ds:itemID="{07A8D208-CBA5-4B20-BFEB-B2DD08AC1BA5}"/>
</file>

<file path=customXml/itemProps5.xml><?xml version="1.0" encoding="utf-8"?>
<ds:datastoreItem xmlns:ds="http://schemas.openxmlformats.org/officeDocument/2006/customXml" ds:itemID="{8F2E7592-722C-4B8F-8E89-10C1B519FD3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112171</TotalTime>
  <Words>894</Words>
  <Application>Microsoft Office PowerPoint</Application>
  <PresentationFormat>Custom</PresentationFormat>
  <Paragraphs>202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Ericsson Capital TT</vt:lpstr>
      <vt:lpstr>Times New Roman</vt:lpstr>
      <vt:lpstr>PresentationTemplate2011</vt:lpstr>
      <vt:lpstr>Chart</vt:lpstr>
      <vt:lpstr>Scenarios and Requirements for the IMT-2020 Evaluations</vt:lpstr>
      <vt:lpstr>Summary</vt:lpstr>
      <vt:lpstr>Usage Scenarios</vt:lpstr>
      <vt:lpstr>Requirements I</vt:lpstr>
      <vt:lpstr>Requirements II</vt:lpstr>
      <vt:lpstr>Deployment Scenarios</vt:lpstr>
      <vt:lpstr>Reachability</vt:lpstr>
      <vt:lpstr>Spectrum Efficiency</vt:lpstr>
      <vt:lpstr>Energy Efficiency</vt:lpstr>
      <vt:lpstr>Traffic density</vt:lpstr>
      <vt:lpstr>User Experienced Datarate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EAB/TB Anders Furuskär</dc:creator>
  <cp:keywords/>
  <dc:description>Rev PA1</dc:description>
  <cp:lastModifiedBy>Johan Sköld</cp:lastModifiedBy>
  <cp:revision>385</cp:revision>
  <dcterms:created xsi:type="dcterms:W3CDTF">2011-05-24T09:22:48Z</dcterms:created>
  <dcterms:modified xsi:type="dcterms:W3CDTF">2016-01-25T19:10:54Z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/>
  </property>
  <property fmtid="{D5CDD505-2E9C-101B-9397-08002B2CF9AE}" pid="31" name="RightFooterField2">
    <vt:lpwstr>2016-01-28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EAB/TB Anders Furuskär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ContentTypeId">
    <vt:lpwstr>0x010100BB337192E63E44A7A744CE7393F41F4E0033AE7C16A16D614387F8BCBCA706EC4C</vt:lpwstr>
  </property>
  <property fmtid="{D5CDD505-2E9C-101B-9397-08002B2CF9AE}" pid="49" name="_dlc_DocIdItemGuid">
    <vt:lpwstr>9ec0019e-b8c3-4025-80a0-4a2d13b9fb53</vt:lpwstr>
  </property>
  <property fmtid="{D5CDD505-2E9C-101B-9397-08002B2CF9AE}" pid="50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1" name="TaxKeyword">
    <vt:lpwstr/>
  </property>
  <property fmtid="{D5CDD505-2E9C-101B-9397-08002B2CF9AE}" pid="52" name="EriCOLLOrganizationUnit">
    <vt:lpwstr>4;#GF Technology and Portfolio Management|7ac278bb-d2a3-440f-950b-542e9e64b75a</vt:lpwstr>
  </property>
  <property fmtid="{D5CDD505-2E9C-101B-9397-08002B2CF9AE}" pid="53" name="EriCOLLCountry">
    <vt:lpwstr/>
  </property>
  <property fmtid="{D5CDD505-2E9C-101B-9397-08002B2CF9AE}" pid="54" name="EriCOLLCompetence">
    <vt:lpwstr/>
  </property>
  <property fmtid="{D5CDD505-2E9C-101B-9397-08002B2CF9AE}" pid="55" name="EriCOLLCustomer">
    <vt:lpwstr/>
  </property>
  <property fmtid="{D5CDD505-2E9C-101B-9397-08002B2CF9AE}" pid="56" name="EriCOLLProducts">
    <vt:lpwstr/>
  </property>
  <property fmtid="{D5CDD505-2E9C-101B-9397-08002B2CF9AE}" pid="57" name="EriCOLLProjects">
    <vt:lpwstr/>
  </property>
  <property fmtid="{D5CDD505-2E9C-101B-9397-08002B2CF9AE}" pid="58" name="EriCOLLProcess">
    <vt:lpwstr/>
  </property>
</Properties>
</file>