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10"/>
  </p:notesMasterIdLst>
  <p:sldIdLst>
    <p:sldId id="434" r:id="rId3"/>
    <p:sldId id="1097" r:id="rId4"/>
    <p:sldId id="1094" r:id="rId5"/>
    <p:sldId id="1098" r:id="rId6"/>
    <p:sldId id="1095" r:id="rId7"/>
    <p:sldId id="1096" r:id="rId8"/>
    <p:sldId id="1089" r:id="rId9"/>
  </p:sldIdLst>
  <p:sldSz cx="14995525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C5C5"/>
    <a:srgbClr val="0066FF"/>
    <a:srgbClr val="E0E51B"/>
    <a:srgbClr val="53FFA1"/>
    <a:srgbClr val="C800BE"/>
    <a:srgbClr val="FBFADD"/>
    <a:srgbClr val="FBFBDD"/>
    <a:srgbClr val="F5F6E2"/>
    <a:srgbClr val="F1F2E6"/>
    <a:srgbClr val="FFA7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155F12-AF59-45BC-9F6F-1415A2F2880D}" v="2" dt="2022-03-17T15:38:49.708"/>
    <p1510:client id="{F786CFCF-4E48-4335-B7A5-3EA8203E7CB5}" v="4" dt="2022-03-18T12:07:07.6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5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F786CFCF-4E48-4335-B7A5-3EA8203E7CB5}"/>
    <pc:docChg chg="undo redo custSel modSld">
      <pc:chgData name="Wanshi Chen" userId="3a7dbef4-3474-47c6-9897-007f5734efb0" providerId="ADAL" clId="{F786CFCF-4E48-4335-B7A5-3EA8203E7CB5}" dt="2022-03-18T15:19:35.343" v="676" actId="20577"/>
      <pc:docMkLst>
        <pc:docMk/>
      </pc:docMkLst>
      <pc:sldChg chg="addSp delSp modSp mod">
        <pc:chgData name="Wanshi Chen" userId="3a7dbef4-3474-47c6-9897-007f5734efb0" providerId="ADAL" clId="{F786CFCF-4E48-4335-B7A5-3EA8203E7CB5}" dt="2022-03-18T15:19:35.343" v="676" actId="20577"/>
        <pc:sldMkLst>
          <pc:docMk/>
          <pc:sldMk cId="1592248134" sldId="1095"/>
        </pc:sldMkLst>
        <pc:spChg chg="mod">
          <ac:chgData name="Wanshi Chen" userId="3a7dbef4-3474-47c6-9897-007f5734efb0" providerId="ADAL" clId="{F786CFCF-4E48-4335-B7A5-3EA8203E7CB5}" dt="2022-03-18T12:15:57.108" v="661" actId="14100"/>
          <ac:spMkLst>
            <pc:docMk/>
            <pc:sldMk cId="1592248134" sldId="1095"/>
            <ac:spMk id="148" creationId="{064F6FC4-2F8D-497B-9995-3654075EF504}"/>
          </ac:spMkLst>
        </pc:spChg>
        <pc:spChg chg="add mod">
          <ac:chgData name="Wanshi Chen" userId="3a7dbef4-3474-47c6-9897-007f5734efb0" providerId="ADAL" clId="{F786CFCF-4E48-4335-B7A5-3EA8203E7CB5}" dt="2022-03-18T12:05:05.764" v="6" actId="1076"/>
          <ac:spMkLst>
            <pc:docMk/>
            <pc:sldMk cId="1592248134" sldId="1095"/>
            <ac:spMk id="149" creationId="{3430E109-170C-4F06-8C43-DB57EE1B15A4}"/>
          </ac:spMkLst>
        </pc:spChg>
        <pc:spChg chg="del mod">
          <ac:chgData name="Wanshi Chen" userId="3a7dbef4-3474-47c6-9897-007f5734efb0" providerId="ADAL" clId="{F786CFCF-4E48-4335-B7A5-3EA8203E7CB5}" dt="2022-03-18T12:15:53.617" v="660" actId="478"/>
          <ac:spMkLst>
            <pc:docMk/>
            <pc:sldMk cId="1592248134" sldId="1095"/>
            <ac:spMk id="152" creationId="{3F78B401-C722-4581-9DAE-1A62E75C302F}"/>
          </ac:spMkLst>
        </pc:spChg>
        <pc:spChg chg="mod">
          <ac:chgData name="Wanshi Chen" userId="3a7dbef4-3474-47c6-9897-007f5734efb0" providerId="ADAL" clId="{F786CFCF-4E48-4335-B7A5-3EA8203E7CB5}" dt="2022-03-18T12:05:10.227" v="7" actId="1076"/>
          <ac:spMkLst>
            <pc:docMk/>
            <pc:sldMk cId="1592248134" sldId="1095"/>
            <ac:spMk id="153" creationId="{970DA58D-C8A6-4E83-AB95-3838BB6FBE9C}"/>
          </ac:spMkLst>
        </pc:spChg>
        <pc:spChg chg="mod">
          <ac:chgData name="Wanshi Chen" userId="3a7dbef4-3474-47c6-9897-007f5734efb0" providerId="ADAL" clId="{F786CFCF-4E48-4335-B7A5-3EA8203E7CB5}" dt="2022-03-18T15:19:35.343" v="676" actId="20577"/>
          <ac:spMkLst>
            <pc:docMk/>
            <pc:sldMk cId="1592248134" sldId="1095"/>
            <ac:spMk id="328" creationId="{0C7329A9-E54A-40F0-A467-258AED8DCC30}"/>
          </ac:spMkLst>
        </pc:spChg>
      </pc:sldChg>
      <pc:sldChg chg="modSp mod">
        <pc:chgData name="Wanshi Chen" userId="3a7dbef4-3474-47c6-9897-007f5734efb0" providerId="ADAL" clId="{F786CFCF-4E48-4335-B7A5-3EA8203E7CB5}" dt="2022-03-18T12:14:45.527" v="656" actId="403"/>
        <pc:sldMkLst>
          <pc:docMk/>
          <pc:sldMk cId="3655983376" sldId="1096"/>
        </pc:sldMkLst>
        <pc:spChg chg="mod">
          <ac:chgData name="Wanshi Chen" userId="3a7dbef4-3474-47c6-9897-007f5734efb0" providerId="ADAL" clId="{F786CFCF-4E48-4335-B7A5-3EA8203E7CB5}" dt="2022-03-18T12:14:45.527" v="656" actId="403"/>
          <ac:spMkLst>
            <pc:docMk/>
            <pc:sldMk cId="3655983376" sldId="1096"/>
            <ac:spMk id="3" creationId="{85903BC0-EB37-4C3E-8DD6-27F0E6CA817C}"/>
          </ac:spMkLst>
        </pc:spChg>
      </pc:sldChg>
    </pc:docChg>
  </pc:docChgLst>
  <pc:docChgLst>
    <pc:chgData name="Wanshi Chen" userId="3a7dbef4-3474-47c6-9897-007f5734efb0" providerId="ADAL" clId="{D4155F12-AF59-45BC-9F6F-1415A2F2880D}"/>
    <pc:docChg chg="modSld">
      <pc:chgData name="Wanshi Chen" userId="3a7dbef4-3474-47c6-9897-007f5734efb0" providerId="ADAL" clId="{D4155F12-AF59-45BC-9F6F-1415A2F2880D}" dt="2022-03-17T15:38:49.700" v="12" actId="14100"/>
      <pc:docMkLst>
        <pc:docMk/>
      </pc:docMkLst>
      <pc:sldChg chg="modSp mod">
        <pc:chgData name="Wanshi Chen" userId="3a7dbef4-3474-47c6-9897-007f5734efb0" providerId="ADAL" clId="{D4155F12-AF59-45BC-9F6F-1415A2F2880D}" dt="2022-03-17T15:38:49.700" v="12" actId="14100"/>
        <pc:sldMkLst>
          <pc:docMk/>
          <pc:sldMk cId="3655983376" sldId="1096"/>
        </pc:sldMkLst>
        <pc:spChg chg="mod">
          <ac:chgData name="Wanshi Chen" userId="3a7dbef4-3474-47c6-9897-007f5734efb0" providerId="ADAL" clId="{D4155F12-AF59-45BC-9F6F-1415A2F2880D}" dt="2022-03-17T15:38:49.700" v="12" actId="14100"/>
          <ac:spMkLst>
            <pc:docMk/>
            <pc:sldMk cId="3655983376" sldId="1096"/>
            <ac:spMk id="3" creationId="{85903BC0-EB37-4C3E-8DD6-27F0E6CA817C}"/>
          </ac:spMkLst>
        </pc:spChg>
      </pc:sldChg>
    </pc:docChg>
  </pc:docChgLst>
  <pc:docChgLst>
    <pc:chgData name="Wanshi Chen" userId="3a7dbef4-3474-47c6-9897-007f5734efb0" providerId="ADAL" clId="{A05B3F5E-0700-4273-9BAC-2D057EEFC677}"/>
    <pc:docChg chg="modSld">
      <pc:chgData name="Wanshi Chen" userId="3a7dbef4-3474-47c6-9897-007f5734efb0" providerId="ADAL" clId="{A05B3F5E-0700-4273-9BAC-2D057EEFC677}" dt="2022-03-17T20:50:11.114" v="9" actId="20577"/>
      <pc:docMkLst>
        <pc:docMk/>
      </pc:docMkLst>
      <pc:sldChg chg="modSp mod">
        <pc:chgData name="Wanshi Chen" userId="3a7dbef4-3474-47c6-9897-007f5734efb0" providerId="ADAL" clId="{A05B3F5E-0700-4273-9BAC-2D057EEFC677}" dt="2022-03-17T20:50:11.114" v="9" actId="20577"/>
        <pc:sldMkLst>
          <pc:docMk/>
          <pc:sldMk cId="399343419" sldId="434"/>
        </pc:sldMkLst>
        <pc:spChg chg="mod">
          <ac:chgData name="Wanshi Chen" userId="3a7dbef4-3474-47c6-9897-007f5734efb0" providerId="ADAL" clId="{A05B3F5E-0700-4273-9BAC-2D057EEFC677}" dt="2022-03-17T20:50:11.114" v="9" actId="20577"/>
          <ac:spMkLst>
            <pc:docMk/>
            <pc:sldMk cId="399343419" sldId="434"/>
            <ac:spMk id="5" creationId="{55BB95B6-96F8-4C7B-843E-16CFF3CC2E8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3/18/2022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5563" y="1143000"/>
            <a:ext cx="67468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55563" y="1143000"/>
            <a:ext cx="6746875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C2616F-011D-47B3-A2C1-4E16F11993E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69671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55563" y="1143000"/>
            <a:ext cx="6746875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6C2616F-011D-47B3-A2C1-4E16F11993E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6482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+mj-lt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17"/>
            <a:ext cx="13625855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6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684840" y="1440000"/>
            <a:ext cx="13625855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01" indent="-306901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2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66" indent="-302667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52" indent="-228587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599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59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15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8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497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679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915787" y="6198577"/>
            <a:ext cx="1654940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85691" y="372352"/>
            <a:ext cx="13495974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685697" y="717056"/>
            <a:ext cx="13492774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2269969" y="6319707"/>
            <a:ext cx="2517598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599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+mj-lt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72" y="18"/>
            <a:ext cx="6328839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5207" y="52935"/>
            <a:ext cx="1944732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4668" y="2130447"/>
            <a:ext cx="12746197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26260" y="3839308"/>
            <a:ext cx="10496869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66" indent="0" algn="ctr">
              <a:buNone/>
              <a:defRPr/>
            </a:lvl2pPr>
            <a:lvl3pPr marL="1219133" indent="0" algn="ctr">
              <a:buNone/>
              <a:defRPr/>
            </a:lvl3pPr>
            <a:lvl4pPr marL="1828697" indent="0" algn="ctr">
              <a:buNone/>
              <a:defRPr/>
            </a:lvl4pPr>
            <a:lvl5pPr marL="2438263" indent="0" algn="ctr">
              <a:buNone/>
              <a:defRPr/>
            </a:lvl5pPr>
            <a:lvl6pPr marL="3047830" indent="0" algn="ctr">
              <a:buNone/>
              <a:defRPr/>
            </a:lvl6pPr>
            <a:lvl7pPr marL="3657396" indent="0" algn="ctr">
              <a:buNone/>
              <a:defRPr/>
            </a:lvl7pPr>
            <a:lvl8pPr marL="4266963" indent="0" algn="ctr">
              <a:buNone/>
              <a:defRPr/>
            </a:lvl8pPr>
            <a:lvl9pPr marL="4876529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7" name="Picture 1">
            <a:extLst>
              <a:ext uri="{FF2B5EF4-FFF2-40B4-BE49-F238E27FC236}">
                <a16:creationId xmlns:a16="http://schemas.microsoft.com/office/drawing/2014/main" id="{672E946A-07AB-4632-B3F8-4E765F4A3BA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14" y="207000"/>
            <a:ext cx="1777908" cy="1107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76" indent="-457176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85691" y="372350"/>
            <a:ext cx="13495974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685693" y="717056"/>
            <a:ext cx="13492774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5878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+mn-lt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4840" y="1440000"/>
            <a:ext cx="13625855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684840" y="1435200"/>
            <a:ext cx="13625855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684840" y="1435200"/>
            <a:ext cx="13625855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4837" y="1440000"/>
            <a:ext cx="6576779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7733914" y="1440000"/>
            <a:ext cx="6576779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7733914" y="1440000"/>
            <a:ext cx="6576779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684837" y="1440000"/>
            <a:ext cx="6576779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4835" y="1440000"/>
            <a:ext cx="42507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5372178" y="1440000"/>
            <a:ext cx="42507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10059990" y="1440000"/>
            <a:ext cx="42507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684362" y="1440000"/>
            <a:ext cx="42507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10056747" y="1440000"/>
            <a:ext cx="42507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5368935" y="1440000"/>
            <a:ext cx="42507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684840" y="7872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6">
                <a:latin typeface="+mj-lt"/>
              </a:defRPr>
            </a:lvl2pPr>
            <a:lvl3pPr>
              <a:defRPr sz="2666">
                <a:latin typeface="+mj-lt"/>
              </a:defRPr>
            </a:lvl3pPr>
            <a:lvl4pPr>
              <a:defRPr sz="2666">
                <a:latin typeface="+mj-lt"/>
              </a:defRPr>
            </a:lvl4pPr>
            <a:lvl5pPr>
              <a:defRPr sz="2666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6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684839" y="1440000"/>
            <a:ext cx="3105374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191669" y="1440000"/>
            <a:ext cx="3105374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7698494" y="1440000"/>
            <a:ext cx="3105374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11205324" y="1440000"/>
            <a:ext cx="3105374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2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84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67" indent="0">
              <a:spcBef>
                <a:spcPts val="0"/>
              </a:spcBef>
              <a:spcAft>
                <a:spcPts val="800"/>
              </a:spcAft>
              <a:buNone/>
              <a:defRPr sz="1599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48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32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098" indent="-30478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8" baseline="0">
                <a:solidFill>
                  <a:schemeClr val="tx2"/>
                </a:solidFill>
              </a:defRPr>
            </a:lvl6pPr>
            <a:lvl7pPr marL="2150279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463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778406" y="6422400"/>
            <a:ext cx="7438725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84840" y="374400"/>
            <a:ext cx="13625855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687302" y="6417413"/>
            <a:ext cx="413264" cy="168188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33" rtl="0" eaLnBrk="1" latinLnBrk="0" hangingPunct="1">
        <a:spcBef>
          <a:spcPct val="0"/>
        </a:spcBef>
        <a:buNone/>
        <a:defRPr sz="2666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6" indent="-457176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44" indent="-380978" algn="l" defTabSz="1219133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2" kern="1200">
          <a:solidFill>
            <a:schemeClr val="tx1"/>
          </a:solidFill>
          <a:latin typeface="+mn-lt"/>
          <a:ea typeface="+mn-ea"/>
          <a:cs typeface="+mn-cs"/>
        </a:defRPr>
      </a:lvl2pPr>
      <a:lvl3pPr marL="1523915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1" kern="1200">
          <a:solidFill>
            <a:schemeClr val="tx1"/>
          </a:solidFill>
          <a:latin typeface="+mn-lt"/>
          <a:ea typeface="+mn-ea"/>
          <a:cs typeface="+mn-cs"/>
        </a:defRPr>
      </a:lvl3pPr>
      <a:lvl4pPr marL="2133481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6" kern="1200">
          <a:solidFill>
            <a:schemeClr val="tx1"/>
          </a:solidFill>
          <a:latin typeface="+mn-lt"/>
          <a:ea typeface="+mn-ea"/>
          <a:cs typeface="+mn-cs"/>
        </a:defRPr>
      </a:lvl4pPr>
      <a:lvl5pPr marL="2743047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»"/>
        <a:defRPr sz="2666" kern="1200">
          <a:solidFill>
            <a:schemeClr val="tx1"/>
          </a:solidFill>
          <a:latin typeface="+mn-lt"/>
          <a:ea typeface="+mn-ea"/>
          <a:cs typeface="+mn-cs"/>
        </a:defRPr>
      </a:lvl5pPr>
      <a:lvl6pPr marL="3352613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6pPr>
      <a:lvl7pPr marL="3962179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7pPr>
      <a:lvl8pPr marL="4571745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8pPr>
      <a:lvl9pPr marL="5181311" indent="-304782" algn="l" defTabSz="1219133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66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3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97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6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30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96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6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29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153009" y="228600"/>
            <a:ext cx="984602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796641" y="1454152"/>
            <a:ext cx="13756312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701131" y="3304123"/>
            <a:ext cx="1277189" cy="301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66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33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697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263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76" indent="-457176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32">
          <a:solidFill>
            <a:schemeClr val="tx1"/>
          </a:solidFill>
          <a:latin typeface="+mn-lt"/>
          <a:ea typeface="+mn-ea"/>
          <a:cs typeface="+mn-cs"/>
        </a:defRPr>
      </a:lvl1pPr>
      <a:lvl2pPr marL="990544" indent="-380978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1">
          <a:solidFill>
            <a:schemeClr val="tx1"/>
          </a:solidFill>
          <a:latin typeface="+mn-lt"/>
        </a:defRPr>
      </a:lvl2pPr>
      <a:lvl3pPr marL="1523915" indent="-3047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6">
          <a:solidFill>
            <a:schemeClr val="tx1"/>
          </a:solidFill>
          <a:latin typeface="+mn-lt"/>
        </a:defRPr>
      </a:lvl3pPr>
      <a:lvl4pPr marL="2133481" indent="-3047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6">
          <a:solidFill>
            <a:schemeClr val="tx1"/>
          </a:solidFill>
          <a:latin typeface="+mn-lt"/>
        </a:defRPr>
      </a:lvl4pPr>
      <a:lvl5pPr marL="2743047" indent="-3047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2">
          <a:solidFill>
            <a:schemeClr val="tx1"/>
          </a:solidFill>
          <a:latin typeface="+mn-lt"/>
        </a:defRPr>
      </a:lvl5pPr>
      <a:lvl6pPr marL="3352613" indent="-3047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2">
          <a:solidFill>
            <a:schemeClr val="tx1"/>
          </a:solidFill>
          <a:latin typeface="+mn-lt"/>
        </a:defRPr>
      </a:lvl6pPr>
      <a:lvl7pPr marL="3962179" indent="-3047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2">
          <a:solidFill>
            <a:schemeClr val="tx1"/>
          </a:solidFill>
          <a:latin typeface="+mn-lt"/>
        </a:defRPr>
      </a:lvl7pPr>
      <a:lvl8pPr marL="4571745" indent="-3047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2">
          <a:solidFill>
            <a:schemeClr val="tx1"/>
          </a:solidFill>
          <a:latin typeface="+mn-lt"/>
        </a:defRPr>
      </a:lvl8pPr>
      <a:lvl9pPr marL="5181311" indent="-3047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2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66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3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97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6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30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96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63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29" algn="l" defTabSz="121913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8CA0F-D8F1-4A1D-B054-9C9D5323BB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RAN Meeting Planning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131E32-5769-4333-B8D6-800B757A4D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22246" y="3839312"/>
            <a:ext cx="11892588" cy="1752600"/>
          </a:xfrm>
        </p:spPr>
        <p:txBody>
          <a:bodyPr/>
          <a:lstStyle/>
          <a:p>
            <a:pPr algn="l"/>
            <a:r>
              <a:rPr lang="en-US" u="sng" dirty="0"/>
              <a:t>Source:</a:t>
            </a:r>
            <a:r>
              <a:rPr lang="en-US" dirty="0"/>
              <a:t> RAN Chair, RAN1 Chair, RAN2 Chair, RAN3 Chair, RAN4 Chair, RAN5 Chair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BB95B6-96F8-4C7B-843E-16CFF3CC2E82}"/>
              </a:ext>
            </a:extLst>
          </p:cNvPr>
          <p:cNvSpPr txBox="1"/>
          <p:nvPr/>
        </p:nvSpPr>
        <p:spPr>
          <a:xfrm>
            <a:off x="9347200" y="1457029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RP-220857</a:t>
            </a:r>
            <a:endParaRPr lang="en-US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F81FE9-D992-4A17-8843-189C0ADCB00E}"/>
              </a:ext>
            </a:extLst>
          </p:cNvPr>
          <p:cNvSpPr txBox="1"/>
          <p:nvPr/>
        </p:nvSpPr>
        <p:spPr>
          <a:xfrm>
            <a:off x="9347200" y="152708"/>
            <a:ext cx="30006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3GPP TSG RAN#95-e</a:t>
            </a:r>
          </a:p>
          <a:p>
            <a:r>
              <a:rPr lang="en-US" b="1" dirty="0"/>
              <a:t>17</a:t>
            </a:r>
            <a:r>
              <a:rPr lang="en-US" b="1" baseline="30000" dirty="0"/>
              <a:t>th</a:t>
            </a:r>
            <a:r>
              <a:rPr lang="en-US" b="1" dirty="0"/>
              <a:t> – 23</a:t>
            </a:r>
            <a:r>
              <a:rPr lang="en-US" b="1" baseline="30000" dirty="0"/>
              <a:t>rd</a:t>
            </a:r>
            <a:r>
              <a:rPr lang="en-US" b="1" dirty="0"/>
              <a:t>, March 2022</a:t>
            </a:r>
          </a:p>
          <a:p>
            <a:endParaRPr lang="en-US" b="1" dirty="0"/>
          </a:p>
          <a:p>
            <a:r>
              <a:rPr lang="en-US" b="1"/>
              <a:t>Agenda Item: </a:t>
            </a:r>
            <a:r>
              <a:rPr lang="en-US" b="1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99343419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840" y="228603"/>
            <a:ext cx="13756312" cy="694264"/>
          </a:xfrm>
        </p:spPr>
        <p:txBody>
          <a:bodyPr/>
          <a:lstStyle/>
          <a:p>
            <a:r>
              <a:rPr lang="en-US" sz="3600" dirty="0"/>
              <a:t>Background: Conclusions from the Meeting Hosting Decision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840" y="1252809"/>
            <a:ext cx="13756312" cy="4830233"/>
          </a:xfrm>
        </p:spPr>
        <p:txBody>
          <a:bodyPr/>
          <a:lstStyle/>
          <a:p>
            <a:r>
              <a:rPr lang="en-US" sz="2400" dirty="0"/>
              <a:t>TSG#96 in June confirmed to be held F2F in Budapest/HU </a:t>
            </a:r>
          </a:p>
          <a:p>
            <a:r>
              <a:rPr lang="en-US" sz="2400" dirty="0"/>
              <a:t>RAN WGs in August are planned to be held F2F in Toulouse/FR</a:t>
            </a:r>
          </a:p>
          <a:p>
            <a:pPr lvl="1"/>
            <a:r>
              <a:rPr lang="en-US" sz="2000" dirty="0"/>
              <a:t>Formal decision is to be made on May 10</a:t>
            </a:r>
          </a:p>
          <a:p>
            <a:r>
              <a:rPr lang="en-US" sz="2400" dirty="0"/>
              <a:t>Target plan for Q4’2022</a:t>
            </a:r>
          </a:p>
          <a:p>
            <a:pPr lvl="1"/>
            <a:r>
              <a:rPr lang="en-US" sz="2000" dirty="0"/>
              <a:t>TSG#97 in September is to be held as E-meeting (originally NA)</a:t>
            </a:r>
          </a:p>
          <a:p>
            <a:pPr lvl="2"/>
            <a:r>
              <a:rPr lang="en-US" sz="1600" dirty="0"/>
              <a:t>3GPP calendar should be updated accordingly</a:t>
            </a:r>
          </a:p>
          <a:p>
            <a:pPr lvl="1"/>
            <a:r>
              <a:rPr lang="en-US" sz="2000" dirty="0"/>
              <a:t>All WG meetings in October are to be held as E-meetings (originally India and China)</a:t>
            </a:r>
          </a:p>
          <a:p>
            <a:pPr lvl="2"/>
            <a:r>
              <a:rPr lang="en-US" sz="1600" dirty="0"/>
              <a:t>3GPP calendar should be updated accordingly</a:t>
            </a:r>
          </a:p>
          <a:p>
            <a:pPr lvl="2"/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Final check at on May 10 to see if it can be converted to F2F meeting using the original meeting dates</a:t>
            </a:r>
            <a:endParaRPr lang="en-US" sz="1600" dirty="0"/>
          </a:p>
          <a:p>
            <a:pPr lvl="1"/>
            <a:r>
              <a:rPr lang="en-US" sz="2000" dirty="0"/>
              <a:t>All WG meetings in November to be held F2F</a:t>
            </a:r>
          </a:p>
          <a:p>
            <a:pPr lvl="2"/>
            <a:r>
              <a:rPr lang="en-US" sz="1600" dirty="0"/>
              <a:t>To be hosted by ATIS in North America (in a non-US location)</a:t>
            </a:r>
          </a:p>
          <a:p>
            <a:pPr lvl="1"/>
            <a:r>
              <a:rPr lang="en-US" sz="2000" dirty="0"/>
              <a:t>TSG#98 in December: proposal to hold this as F2F meeting in Seville/SP</a:t>
            </a:r>
          </a:p>
          <a:p>
            <a:pPr lvl="2"/>
            <a:r>
              <a:rPr lang="en-US" sz="1600" dirty="0"/>
              <a:t>If necessary, could be turned into an E-meeting. Decision to be made on August 16</a:t>
            </a:r>
          </a:p>
          <a:p>
            <a:endParaRPr lang="en-US" sz="2400" dirty="0"/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08047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7688" y="228603"/>
            <a:ext cx="11706046" cy="1143000"/>
          </a:xfrm>
        </p:spPr>
        <p:txBody>
          <a:bodyPr/>
          <a:lstStyle/>
          <a:p>
            <a:r>
              <a:rPr lang="en-US" sz="4400" dirty="0"/>
              <a:t>Background: </a:t>
            </a:r>
            <a:r>
              <a:rPr lang="en-US" dirty="0"/>
              <a:t>Additional Logistics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840" y="1252809"/>
            <a:ext cx="13756312" cy="4830233"/>
          </a:xfrm>
        </p:spPr>
        <p:txBody>
          <a:bodyPr/>
          <a:lstStyle/>
          <a:p>
            <a:r>
              <a:rPr lang="en-US" sz="2400" dirty="0"/>
              <a:t>Additional information for remote access of RAN#96 will be shared later</a:t>
            </a:r>
          </a:p>
          <a:p>
            <a:pPr lvl="1"/>
            <a:r>
              <a:rPr lang="en-US" sz="1869" dirty="0"/>
              <a:t>E.g. regular availability of meeting minutes during the meeting week, quasi-live access to the meeting server, etc.</a:t>
            </a:r>
          </a:p>
          <a:p>
            <a:pPr lvl="1"/>
            <a:r>
              <a:rPr lang="en-US" sz="1869" dirty="0"/>
              <a:t>Note: per 3GPP work procedure, remote attendance does not formally count as participation to the meeting. Hence, remote participants cannot formally object meeting decisions, or participate in show of hands.</a:t>
            </a:r>
          </a:p>
          <a:p>
            <a:r>
              <a:rPr lang="en-US" sz="2400" dirty="0"/>
              <a:t>The Ukraine situation and ensuing potential major travel disruptions will be very closely monitored. </a:t>
            </a:r>
          </a:p>
          <a:p>
            <a:pPr lvl="1"/>
            <a:r>
              <a:rPr lang="en-US" sz="2000" dirty="0"/>
              <a:t>This issue will be raised to the PCG and seek guidance how to decide on potentially necessary actions regarding the planned F2F meetings depending on how the situation develops</a:t>
            </a:r>
          </a:p>
          <a:p>
            <a:r>
              <a:rPr lang="en-US" sz="2400" dirty="0"/>
              <a:t>After TSG#96, it is intended to collect learnings from TSG#96 for future potential adjustments</a:t>
            </a:r>
          </a:p>
          <a:p>
            <a:r>
              <a:rPr lang="en-US" sz="2400" dirty="0"/>
              <a:t>A “Covid information corner” on the 3GPP website will be set up to collect all up-to-date travel related information pertaining to the upcoming meeting locations</a:t>
            </a:r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8730087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itle 1">
            <a:extLst>
              <a:ext uri="{FF2B5EF4-FFF2-40B4-BE49-F238E27FC236}">
                <a16:creationId xmlns:a16="http://schemas.microsoft.com/office/drawing/2014/main" id="{1AEACCB4-2C82-45FB-A3B6-CEC35C299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179" y="191845"/>
            <a:ext cx="12755307" cy="555593"/>
          </a:xfrm>
        </p:spPr>
        <p:txBody>
          <a:bodyPr/>
          <a:lstStyle/>
          <a:p>
            <a:r>
              <a:rPr lang="en-US" sz="3200" dirty="0"/>
              <a:t>Background: Updated RAN meeting plan 2Q’2022 </a:t>
            </a:r>
          </a:p>
        </p:txBody>
      </p:sp>
      <p:sp>
        <p:nvSpPr>
          <p:cNvPr id="158" name="Rectangle: Rounded Corners 157">
            <a:extLst>
              <a:ext uri="{FF2B5EF4-FFF2-40B4-BE49-F238E27FC236}">
                <a16:creationId xmlns:a16="http://schemas.microsoft.com/office/drawing/2014/main" id="{6C48EEAF-E6D0-4697-A007-78493DB61F1B}"/>
              </a:ext>
            </a:extLst>
          </p:cNvPr>
          <p:cNvSpPr/>
          <p:nvPr/>
        </p:nvSpPr>
        <p:spPr>
          <a:xfrm>
            <a:off x="9147497" y="2570165"/>
            <a:ext cx="330751" cy="345661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TSG</a:t>
            </a:r>
          </a:p>
        </p:txBody>
      </p:sp>
      <p:sp>
        <p:nvSpPr>
          <p:cNvPr id="165" name="Rectangle: Rounded Corners 164">
            <a:extLst>
              <a:ext uri="{FF2B5EF4-FFF2-40B4-BE49-F238E27FC236}">
                <a16:creationId xmlns:a16="http://schemas.microsoft.com/office/drawing/2014/main" id="{58FBF7E9-1113-4710-BEB4-E257C94A91E9}"/>
              </a:ext>
            </a:extLst>
          </p:cNvPr>
          <p:cNvSpPr/>
          <p:nvPr/>
        </p:nvSpPr>
        <p:spPr>
          <a:xfrm>
            <a:off x="6651502" y="3157717"/>
            <a:ext cx="168860" cy="3030977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V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8AA1C384-DB42-4F96-B6F5-5341FEDBB084}"/>
              </a:ext>
            </a:extLst>
          </p:cNvPr>
          <p:cNvSpPr txBox="1"/>
          <p:nvPr/>
        </p:nvSpPr>
        <p:spPr>
          <a:xfrm>
            <a:off x="5769150" y="917578"/>
            <a:ext cx="2002432" cy="318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40835"/>
            <a:r>
              <a:rPr lang="en-US" sz="1472" dirty="0">
                <a:solidFill>
                  <a:prstClr val="black"/>
                </a:solidFill>
                <a:latin typeface="Calibri"/>
              </a:rPr>
              <a:t>E-meeting</a:t>
            </a:r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6ED2FECC-F118-485A-A744-8D22423AE67A}"/>
              </a:ext>
            </a:extLst>
          </p:cNvPr>
          <p:cNvSpPr/>
          <p:nvPr/>
        </p:nvSpPr>
        <p:spPr>
          <a:xfrm>
            <a:off x="5806715" y="1428498"/>
            <a:ext cx="1560087" cy="613395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April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2022</a:t>
            </a:r>
          </a:p>
        </p:txBody>
      </p:sp>
      <p:sp>
        <p:nvSpPr>
          <p:cNvPr id="242" name="Rectangle 241">
            <a:extLst>
              <a:ext uri="{FF2B5EF4-FFF2-40B4-BE49-F238E27FC236}">
                <a16:creationId xmlns:a16="http://schemas.microsoft.com/office/drawing/2014/main" id="{9ECD1A57-D939-4764-915C-2CD22EE99F9C}"/>
              </a:ext>
            </a:extLst>
          </p:cNvPr>
          <p:cNvSpPr/>
          <p:nvPr/>
        </p:nvSpPr>
        <p:spPr>
          <a:xfrm>
            <a:off x="7366802" y="1434406"/>
            <a:ext cx="1415116" cy="613395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May 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2022</a:t>
            </a:r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id="{C3E20012-74CA-4790-8FD4-6ECAB6B8AD31}"/>
              </a:ext>
            </a:extLst>
          </p:cNvPr>
          <p:cNvSpPr/>
          <p:nvPr/>
        </p:nvSpPr>
        <p:spPr>
          <a:xfrm>
            <a:off x="6372128" y="2033752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11-15</a:t>
            </a: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C64CCE25-9E0F-42A3-AFA4-191C1304C8DA}"/>
              </a:ext>
            </a:extLst>
          </p:cNvPr>
          <p:cNvSpPr/>
          <p:nvPr/>
        </p:nvSpPr>
        <p:spPr>
          <a:xfrm>
            <a:off x="6725075" y="2041893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18-22</a:t>
            </a:r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592E853E-B24D-42DF-9379-4F297BA14144}"/>
              </a:ext>
            </a:extLst>
          </p:cNvPr>
          <p:cNvSpPr/>
          <p:nvPr/>
        </p:nvSpPr>
        <p:spPr>
          <a:xfrm>
            <a:off x="7057347" y="2041893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25-29</a:t>
            </a: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56B1B69-0772-4D0D-BD56-FE2202FCAAF5}"/>
              </a:ext>
            </a:extLst>
          </p:cNvPr>
          <p:cNvSpPr/>
          <p:nvPr/>
        </p:nvSpPr>
        <p:spPr>
          <a:xfrm>
            <a:off x="7415936" y="2041893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02-06</a:t>
            </a:r>
          </a:p>
        </p:txBody>
      </p:sp>
      <p:sp>
        <p:nvSpPr>
          <p:cNvPr id="252" name="Rectangle 251">
            <a:extLst>
              <a:ext uri="{FF2B5EF4-FFF2-40B4-BE49-F238E27FC236}">
                <a16:creationId xmlns:a16="http://schemas.microsoft.com/office/drawing/2014/main" id="{0EC7D304-DAD1-41CC-855A-F148CFFCBC78}"/>
              </a:ext>
            </a:extLst>
          </p:cNvPr>
          <p:cNvSpPr/>
          <p:nvPr/>
        </p:nvSpPr>
        <p:spPr>
          <a:xfrm>
            <a:off x="7753051" y="2034275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09-13</a:t>
            </a:r>
          </a:p>
        </p:txBody>
      </p:sp>
      <p:sp>
        <p:nvSpPr>
          <p:cNvPr id="253" name="Rectangle 252">
            <a:extLst>
              <a:ext uri="{FF2B5EF4-FFF2-40B4-BE49-F238E27FC236}">
                <a16:creationId xmlns:a16="http://schemas.microsoft.com/office/drawing/2014/main" id="{C90F3297-B472-4D2A-8F4F-6C8021A4382D}"/>
              </a:ext>
            </a:extLst>
          </p:cNvPr>
          <p:cNvSpPr/>
          <p:nvPr/>
        </p:nvSpPr>
        <p:spPr>
          <a:xfrm>
            <a:off x="8099025" y="2034275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16-20</a:t>
            </a:r>
          </a:p>
        </p:txBody>
      </p:sp>
      <p:sp>
        <p:nvSpPr>
          <p:cNvPr id="254" name="Rectangle 253">
            <a:extLst>
              <a:ext uri="{FF2B5EF4-FFF2-40B4-BE49-F238E27FC236}">
                <a16:creationId xmlns:a16="http://schemas.microsoft.com/office/drawing/2014/main" id="{95FF5EBB-F3E3-4641-A0D5-7333C3BBA64D}"/>
              </a:ext>
            </a:extLst>
          </p:cNvPr>
          <p:cNvSpPr/>
          <p:nvPr/>
        </p:nvSpPr>
        <p:spPr>
          <a:xfrm>
            <a:off x="8732572" y="1434406"/>
            <a:ext cx="1484191" cy="613395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June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2022</a:t>
            </a:r>
          </a:p>
        </p:txBody>
      </p:sp>
      <p:sp>
        <p:nvSpPr>
          <p:cNvPr id="255" name="Rectangle 254">
            <a:extLst>
              <a:ext uri="{FF2B5EF4-FFF2-40B4-BE49-F238E27FC236}">
                <a16:creationId xmlns:a16="http://schemas.microsoft.com/office/drawing/2014/main" id="{E7A6E381-4523-4207-8CA8-B197362D0AC2}"/>
              </a:ext>
            </a:extLst>
          </p:cNvPr>
          <p:cNvSpPr/>
          <p:nvPr/>
        </p:nvSpPr>
        <p:spPr>
          <a:xfrm>
            <a:off x="8460634" y="2034275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23-27</a:t>
            </a:r>
          </a:p>
        </p:txBody>
      </p:sp>
      <p:sp>
        <p:nvSpPr>
          <p:cNvPr id="256" name="Rectangle 255">
            <a:extLst>
              <a:ext uri="{FF2B5EF4-FFF2-40B4-BE49-F238E27FC236}">
                <a16:creationId xmlns:a16="http://schemas.microsoft.com/office/drawing/2014/main" id="{0C12A63F-3E6D-4C44-9569-BB23C0D51BFE}"/>
              </a:ext>
            </a:extLst>
          </p:cNvPr>
          <p:cNvSpPr/>
          <p:nvPr/>
        </p:nvSpPr>
        <p:spPr>
          <a:xfrm>
            <a:off x="8795822" y="2041893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30-3</a:t>
            </a:r>
          </a:p>
        </p:txBody>
      </p:sp>
      <p:sp>
        <p:nvSpPr>
          <p:cNvPr id="257" name="Rectangle 256">
            <a:extLst>
              <a:ext uri="{FF2B5EF4-FFF2-40B4-BE49-F238E27FC236}">
                <a16:creationId xmlns:a16="http://schemas.microsoft.com/office/drawing/2014/main" id="{5CFBBEF4-2835-46C3-B482-7067DF33F3B2}"/>
              </a:ext>
            </a:extLst>
          </p:cNvPr>
          <p:cNvSpPr/>
          <p:nvPr/>
        </p:nvSpPr>
        <p:spPr>
          <a:xfrm>
            <a:off x="9141796" y="2041893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6-10</a:t>
            </a:r>
          </a:p>
        </p:txBody>
      </p:sp>
      <p:sp>
        <p:nvSpPr>
          <p:cNvPr id="258" name="Rectangle 257">
            <a:extLst>
              <a:ext uri="{FF2B5EF4-FFF2-40B4-BE49-F238E27FC236}">
                <a16:creationId xmlns:a16="http://schemas.microsoft.com/office/drawing/2014/main" id="{A33AC1A4-77C6-43C1-9249-58AFFE0C47E0}"/>
              </a:ext>
            </a:extLst>
          </p:cNvPr>
          <p:cNvSpPr/>
          <p:nvPr/>
        </p:nvSpPr>
        <p:spPr>
          <a:xfrm>
            <a:off x="9806340" y="2041893"/>
            <a:ext cx="314977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20-24</a:t>
            </a:r>
          </a:p>
        </p:txBody>
      </p:sp>
      <p:sp>
        <p:nvSpPr>
          <p:cNvPr id="260" name="Rectangle 259">
            <a:extLst>
              <a:ext uri="{FF2B5EF4-FFF2-40B4-BE49-F238E27FC236}">
                <a16:creationId xmlns:a16="http://schemas.microsoft.com/office/drawing/2014/main" id="{9F87C010-462C-432D-B315-02AD7C19E744}"/>
              </a:ext>
            </a:extLst>
          </p:cNvPr>
          <p:cNvSpPr/>
          <p:nvPr/>
        </p:nvSpPr>
        <p:spPr>
          <a:xfrm>
            <a:off x="9460366" y="2052053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13-17</a:t>
            </a:r>
          </a:p>
        </p:txBody>
      </p:sp>
      <p:sp>
        <p:nvSpPr>
          <p:cNvPr id="261" name="Left Brace 260">
            <a:extLst>
              <a:ext uri="{FF2B5EF4-FFF2-40B4-BE49-F238E27FC236}">
                <a16:creationId xmlns:a16="http://schemas.microsoft.com/office/drawing/2014/main" id="{17DC1FE0-A55C-4BDE-99A8-2F7C4F0C81CA}"/>
              </a:ext>
            </a:extLst>
          </p:cNvPr>
          <p:cNvSpPr/>
          <p:nvPr/>
        </p:nvSpPr>
        <p:spPr bwMode="auto">
          <a:xfrm rot="5400000">
            <a:off x="7323915" y="-235130"/>
            <a:ext cx="143201" cy="3177604"/>
          </a:xfrm>
          <a:prstGeom prst="leftBrace">
            <a:avLst>
              <a:gd name="adj1" fmla="val 8333"/>
              <a:gd name="adj2" fmla="val 50759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083" tIns="42041" rIns="84083" bIns="42041" numCol="1" rtlCol="0" anchor="t" anchorCtr="0" compatLnSpc="1">
            <a:prstTxWarp prst="textNoShape">
              <a:avLst/>
            </a:prstTxWarp>
          </a:bodyPr>
          <a:lstStyle/>
          <a:p>
            <a:pPr defTabSz="84083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2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2" name="Rectangle 261">
            <a:extLst>
              <a:ext uri="{FF2B5EF4-FFF2-40B4-BE49-F238E27FC236}">
                <a16:creationId xmlns:a16="http://schemas.microsoft.com/office/drawing/2014/main" id="{0EF839F5-7FD1-4A3C-8270-A1FD481BB98D}"/>
              </a:ext>
            </a:extLst>
          </p:cNvPr>
          <p:cNvSpPr/>
          <p:nvPr/>
        </p:nvSpPr>
        <p:spPr>
          <a:xfrm>
            <a:off x="6050058" y="2041893"/>
            <a:ext cx="30953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04-08</a:t>
            </a:r>
          </a:p>
        </p:txBody>
      </p:sp>
      <p:cxnSp>
        <p:nvCxnSpPr>
          <p:cNvPr id="263" name="Straight Connector 12">
            <a:extLst>
              <a:ext uri="{FF2B5EF4-FFF2-40B4-BE49-F238E27FC236}">
                <a16:creationId xmlns:a16="http://schemas.microsoft.com/office/drawing/2014/main" id="{2AFB8785-C1AE-4C4F-AF03-DDA7A3209BF3}"/>
              </a:ext>
            </a:extLst>
          </p:cNvPr>
          <p:cNvCxnSpPr>
            <a:cxnSpLocks/>
          </p:cNvCxnSpPr>
          <p:nvPr/>
        </p:nvCxnSpPr>
        <p:spPr bwMode="auto">
          <a:xfrm flipV="1">
            <a:off x="10134629" y="2372086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4" name="Straight Connector 12">
            <a:extLst>
              <a:ext uri="{FF2B5EF4-FFF2-40B4-BE49-F238E27FC236}">
                <a16:creationId xmlns:a16="http://schemas.microsoft.com/office/drawing/2014/main" id="{87AC8570-3B94-4C30-AF2F-74751DA0D4C3}"/>
              </a:ext>
            </a:extLst>
          </p:cNvPr>
          <p:cNvCxnSpPr>
            <a:cxnSpLocks/>
          </p:cNvCxnSpPr>
          <p:nvPr/>
        </p:nvCxnSpPr>
        <p:spPr bwMode="auto">
          <a:xfrm flipV="1">
            <a:off x="6725075" y="2423083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5" name="Straight Connector 12">
            <a:extLst>
              <a:ext uri="{FF2B5EF4-FFF2-40B4-BE49-F238E27FC236}">
                <a16:creationId xmlns:a16="http://schemas.microsoft.com/office/drawing/2014/main" id="{5700FE83-8DC4-4964-ABF1-8327C3587445}"/>
              </a:ext>
            </a:extLst>
          </p:cNvPr>
          <p:cNvCxnSpPr>
            <a:cxnSpLocks/>
          </p:cNvCxnSpPr>
          <p:nvPr/>
        </p:nvCxnSpPr>
        <p:spPr bwMode="auto">
          <a:xfrm flipV="1">
            <a:off x="6351066" y="2451679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" name="Straight Connector 12">
            <a:extLst>
              <a:ext uri="{FF2B5EF4-FFF2-40B4-BE49-F238E27FC236}">
                <a16:creationId xmlns:a16="http://schemas.microsoft.com/office/drawing/2014/main" id="{78B1E754-3EB3-47A6-A639-43A49B0D8133}"/>
              </a:ext>
            </a:extLst>
          </p:cNvPr>
          <p:cNvCxnSpPr>
            <a:cxnSpLocks/>
          </p:cNvCxnSpPr>
          <p:nvPr/>
        </p:nvCxnSpPr>
        <p:spPr bwMode="auto">
          <a:xfrm flipV="1">
            <a:off x="7415936" y="2372086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7" name="Straight Connector 12">
            <a:extLst>
              <a:ext uri="{FF2B5EF4-FFF2-40B4-BE49-F238E27FC236}">
                <a16:creationId xmlns:a16="http://schemas.microsoft.com/office/drawing/2014/main" id="{C5008238-C3A9-4BAA-978D-1FBC009523D3}"/>
              </a:ext>
            </a:extLst>
          </p:cNvPr>
          <p:cNvCxnSpPr>
            <a:cxnSpLocks/>
          </p:cNvCxnSpPr>
          <p:nvPr/>
        </p:nvCxnSpPr>
        <p:spPr bwMode="auto">
          <a:xfrm flipV="1">
            <a:off x="7751501" y="2360996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8" name="Straight Connector 12">
            <a:extLst>
              <a:ext uri="{FF2B5EF4-FFF2-40B4-BE49-F238E27FC236}">
                <a16:creationId xmlns:a16="http://schemas.microsoft.com/office/drawing/2014/main" id="{C218A8C9-B45B-4664-AE99-A86F4232371C}"/>
              </a:ext>
            </a:extLst>
          </p:cNvPr>
          <p:cNvCxnSpPr>
            <a:cxnSpLocks/>
          </p:cNvCxnSpPr>
          <p:nvPr/>
        </p:nvCxnSpPr>
        <p:spPr bwMode="auto">
          <a:xfrm flipV="1">
            <a:off x="8065406" y="2372086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9" name="Straight Connector 12">
            <a:extLst>
              <a:ext uri="{FF2B5EF4-FFF2-40B4-BE49-F238E27FC236}">
                <a16:creationId xmlns:a16="http://schemas.microsoft.com/office/drawing/2014/main" id="{03F844D1-A71F-4AC5-93EE-121206CE45C5}"/>
              </a:ext>
            </a:extLst>
          </p:cNvPr>
          <p:cNvCxnSpPr>
            <a:cxnSpLocks/>
          </p:cNvCxnSpPr>
          <p:nvPr/>
        </p:nvCxnSpPr>
        <p:spPr bwMode="auto">
          <a:xfrm flipV="1">
            <a:off x="8424621" y="2372086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0" name="Straight Connector 12">
            <a:extLst>
              <a:ext uri="{FF2B5EF4-FFF2-40B4-BE49-F238E27FC236}">
                <a16:creationId xmlns:a16="http://schemas.microsoft.com/office/drawing/2014/main" id="{AFDC33B0-44F9-4FBE-98F0-CFD74F68E030}"/>
              </a:ext>
            </a:extLst>
          </p:cNvPr>
          <p:cNvCxnSpPr>
            <a:cxnSpLocks/>
          </p:cNvCxnSpPr>
          <p:nvPr/>
        </p:nvCxnSpPr>
        <p:spPr bwMode="auto">
          <a:xfrm flipV="1">
            <a:off x="8804943" y="2374949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1" name="Straight Connector 12">
            <a:extLst>
              <a:ext uri="{FF2B5EF4-FFF2-40B4-BE49-F238E27FC236}">
                <a16:creationId xmlns:a16="http://schemas.microsoft.com/office/drawing/2014/main" id="{F0B919AE-BAD0-4D43-A10A-63114C1560E0}"/>
              </a:ext>
            </a:extLst>
          </p:cNvPr>
          <p:cNvCxnSpPr>
            <a:cxnSpLocks/>
          </p:cNvCxnSpPr>
          <p:nvPr/>
        </p:nvCxnSpPr>
        <p:spPr bwMode="auto">
          <a:xfrm flipV="1">
            <a:off x="9141796" y="2372086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9" name="Straight Connector 12">
            <a:extLst>
              <a:ext uri="{FF2B5EF4-FFF2-40B4-BE49-F238E27FC236}">
                <a16:creationId xmlns:a16="http://schemas.microsoft.com/office/drawing/2014/main" id="{C2B90273-639D-4B1D-8371-3FD852028702}"/>
              </a:ext>
            </a:extLst>
          </p:cNvPr>
          <p:cNvCxnSpPr>
            <a:cxnSpLocks/>
          </p:cNvCxnSpPr>
          <p:nvPr/>
        </p:nvCxnSpPr>
        <p:spPr bwMode="auto">
          <a:xfrm flipV="1">
            <a:off x="9477361" y="2372086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0" name="Straight Connector 12">
            <a:extLst>
              <a:ext uri="{FF2B5EF4-FFF2-40B4-BE49-F238E27FC236}">
                <a16:creationId xmlns:a16="http://schemas.microsoft.com/office/drawing/2014/main" id="{65A3CBC7-DDD4-4BE9-B8D4-B74720FBFC46}"/>
              </a:ext>
            </a:extLst>
          </p:cNvPr>
          <p:cNvCxnSpPr>
            <a:cxnSpLocks/>
          </p:cNvCxnSpPr>
          <p:nvPr/>
        </p:nvCxnSpPr>
        <p:spPr bwMode="auto">
          <a:xfrm flipV="1">
            <a:off x="9806340" y="2372086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5" name="Rectangle: Rounded Corners 314">
            <a:extLst>
              <a:ext uri="{FF2B5EF4-FFF2-40B4-BE49-F238E27FC236}">
                <a16:creationId xmlns:a16="http://schemas.microsoft.com/office/drawing/2014/main" id="{6F9B8C8C-6CA3-4716-AF36-5E203DCC27D3}"/>
              </a:ext>
            </a:extLst>
          </p:cNvPr>
          <p:cNvSpPr/>
          <p:nvPr/>
        </p:nvSpPr>
        <p:spPr>
          <a:xfrm>
            <a:off x="7734593" y="3157717"/>
            <a:ext cx="689740" cy="365495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RAN1-E</a:t>
            </a:r>
          </a:p>
        </p:txBody>
      </p:sp>
      <p:sp>
        <p:nvSpPr>
          <p:cNvPr id="318" name="Rectangle: Rounded Corners 317">
            <a:extLst>
              <a:ext uri="{FF2B5EF4-FFF2-40B4-BE49-F238E27FC236}">
                <a16:creationId xmlns:a16="http://schemas.microsoft.com/office/drawing/2014/main" id="{6FF315FF-EF86-4ACD-912D-AB8A1E4E2F0E}"/>
              </a:ext>
            </a:extLst>
          </p:cNvPr>
          <p:cNvSpPr/>
          <p:nvPr/>
        </p:nvSpPr>
        <p:spPr>
          <a:xfrm>
            <a:off x="7757524" y="4578719"/>
            <a:ext cx="664662" cy="386456"/>
          </a:xfrm>
          <a:prstGeom prst="roundRect">
            <a:avLst/>
          </a:prstGeom>
          <a:solidFill>
            <a:srgbClr val="FA7100"/>
          </a:solidFill>
          <a:ln w="3175" cap="flat" cmpd="sng" algn="ctr">
            <a:noFill/>
            <a:prstDash val="solid"/>
          </a:ln>
          <a:effectLst/>
        </p:spPr>
        <p:txBody>
          <a:bodyPr lIns="0" tIns="97536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RAN4-E</a:t>
            </a:r>
          </a:p>
        </p:txBody>
      </p:sp>
      <p:sp>
        <p:nvSpPr>
          <p:cNvPr id="324" name="Rectangle: Rounded Corners 323">
            <a:extLst>
              <a:ext uri="{FF2B5EF4-FFF2-40B4-BE49-F238E27FC236}">
                <a16:creationId xmlns:a16="http://schemas.microsoft.com/office/drawing/2014/main" id="{8BC297E6-D14A-4045-B594-D76A972E5B33}"/>
              </a:ext>
            </a:extLst>
          </p:cNvPr>
          <p:cNvSpPr/>
          <p:nvPr/>
        </p:nvSpPr>
        <p:spPr>
          <a:xfrm>
            <a:off x="7762380" y="4083169"/>
            <a:ext cx="670419" cy="386456"/>
          </a:xfrm>
          <a:prstGeom prst="roundRect">
            <a:avLst/>
          </a:prstGeom>
          <a:solidFill>
            <a:srgbClr val="6633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RAN3-E</a:t>
            </a:r>
          </a:p>
        </p:txBody>
      </p:sp>
      <p:sp>
        <p:nvSpPr>
          <p:cNvPr id="325" name="Rectangle: Rounded Corners 324">
            <a:extLst>
              <a:ext uri="{FF2B5EF4-FFF2-40B4-BE49-F238E27FC236}">
                <a16:creationId xmlns:a16="http://schemas.microsoft.com/office/drawing/2014/main" id="{970B9428-8E72-4C1C-AB03-382928BE011F}"/>
              </a:ext>
            </a:extLst>
          </p:cNvPr>
          <p:cNvSpPr/>
          <p:nvPr/>
        </p:nvSpPr>
        <p:spPr>
          <a:xfrm>
            <a:off x="7729875" y="3614904"/>
            <a:ext cx="694065" cy="386456"/>
          </a:xfrm>
          <a:prstGeom prst="roundRect">
            <a:avLst/>
          </a:prstGeom>
          <a:solidFill>
            <a:srgbClr val="C800BE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RAN2-E</a:t>
            </a:r>
          </a:p>
        </p:txBody>
      </p:sp>
      <p:sp>
        <p:nvSpPr>
          <p:cNvPr id="326" name="Rectangle: Rounded Corners 325">
            <a:extLst>
              <a:ext uri="{FF2B5EF4-FFF2-40B4-BE49-F238E27FC236}">
                <a16:creationId xmlns:a16="http://schemas.microsoft.com/office/drawing/2014/main" id="{0720C357-D630-44CE-BDAE-AF4A5974397A}"/>
              </a:ext>
            </a:extLst>
          </p:cNvPr>
          <p:cNvSpPr/>
          <p:nvPr/>
        </p:nvSpPr>
        <p:spPr>
          <a:xfrm>
            <a:off x="7750117" y="5114737"/>
            <a:ext cx="674216" cy="386456"/>
          </a:xfrm>
          <a:prstGeom prst="roundRect">
            <a:avLst/>
          </a:prstGeom>
          <a:solidFill>
            <a:srgbClr val="0066FF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RAN5-E</a:t>
            </a:r>
          </a:p>
        </p:txBody>
      </p:sp>
      <p:cxnSp>
        <p:nvCxnSpPr>
          <p:cNvPr id="327" name="Straight Connector 12">
            <a:extLst>
              <a:ext uri="{FF2B5EF4-FFF2-40B4-BE49-F238E27FC236}">
                <a16:creationId xmlns:a16="http://schemas.microsoft.com/office/drawing/2014/main" id="{3D3A2A17-EAF4-4207-A4D5-FD53ACFBF5AA}"/>
              </a:ext>
            </a:extLst>
          </p:cNvPr>
          <p:cNvCxnSpPr>
            <a:cxnSpLocks/>
          </p:cNvCxnSpPr>
          <p:nvPr/>
        </p:nvCxnSpPr>
        <p:spPr bwMode="auto">
          <a:xfrm flipV="1">
            <a:off x="6027608" y="2372086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8" name="Rectangle: Rounded Corners 327">
            <a:extLst>
              <a:ext uri="{FF2B5EF4-FFF2-40B4-BE49-F238E27FC236}">
                <a16:creationId xmlns:a16="http://schemas.microsoft.com/office/drawing/2014/main" id="{0C7329A9-E54A-40F0-A467-258AED8DCC30}"/>
              </a:ext>
            </a:extLst>
          </p:cNvPr>
          <p:cNvSpPr/>
          <p:nvPr/>
        </p:nvSpPr>
        <p:spPr>
          <a:xfrm>
            <a:off x="7049429" y="3141580"/>
            <a:ext cx="347313" cy="3030977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V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cxnSp>
        <p:nvCxnSpPr>
          <p:cNvPr id="329" name="Straight Connector 12">
            <a:extLst>
              <a:ext uri="{FF2B5EF4-FFF2-40B4-BE49-F238E27FC236}">
                <a16:creationId xmlns:a16="http://schemas.microsoft.com/office/drawing/2014/main" id="{FB0C4E67-DE30-4513-955F-6B07D15D9F62}"/>
              </a:ext>
            </a:extLst>
          </p:cNvPr>
          <p:cNvCxnSpPr>
            <a:cxnSpLocks/>
          </p:cNvCxnSpPr>
          <p:nvPr/>
        </p:nvCxnSpPr>
        <p:spPr bwMode="auto">
          <a:xfrm flipV="1">
            <a:off x="7057347" y="2360996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0" name="TextBox 329">
            <a:extLst>
              <a:ext uri="{FF2B5EF4-FFF2-40B4-BE49-F238E27FC236}">
                <a16:creationId xmlns:a16="http://schemas.microsoft.com/office/drawing/2014/main" id="{10239BFD-EA2D-4C24-B1AB-D13DEAFEF87F}"/>
              </a:ext>
            </a:extLst>
          </p:cNvPr>
          <p:cNvSpPr txBox="1"/>
          <p:nvPr/>
        </p:nvSpPr>
        <p:spPr>
          <a:xfrm>
            <a:off x="6258603" y="6159599"/>
            <a:ext cx="1093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>
                <a:solidFill>
                  <a:srgbClr val="FF0000"/>
                </a:solidFill>
              </a:rPr>
              <a:t>Friday to Monday, </a:t>
            </a:r>
          </a:p>
          <a:p>
            <a:pPr algn="ctr"/>
            <a:r>
              <a:rPr lang="en-US" sz="900" dirty="0">
                <a:solidFill>
                  <a:srgbClr val="FF0000"/>
                </a:solidFill>
              </a:rPr>
              <a:t>inclusive</a:t>
            </a:r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37FD0386-2885-482E-9C8D-4E6D240C6D3F}"/>
              </a:ext>
            </a:extLst>
          </p:cNvPr>
          <p:cNvSpPr/>
          <p:nvPr/>
        </p:nvSpPr>
        <p:spPr>
          <a:xfrm>
            <a:off x="6795220" y="3620590"/>
            <a:ext cx="237705" cy="386456"/>
          </a:xfrm>
          <a:prstGeom prst="roundRect">
            <a:avLst/>
          </a:prstGeom>
          <a:solidFill>
            <a:srgbClr val="C800BE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Ad-Hoc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A320319D-E61A-4413-8FA1-2761BD4EC2A9}"/>
              </a:ext>
            </a:extLst>
          </p:cNvPr>
          <p:cNvSpPr/>
          <p:nvPr/>
        </p:nvSpPr>
        <p:spPr>
          <a:xfrm>
            <a:off x="10104241" y="2042219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27-1</a:t>
            </a:r>
          </a:p>
        </p:txBody>
      </p:sp>
      <p:sp>
        <p:nvSpPr>
          <p:cNvPr id="122" name="Left Brace 121">
            <a:extLst>
              <a:ext uri="{FF2B5EF4-FFF2-40B4-BE49-F238E27FC236}">
                <a16:creationId xmlns:a16="http://schemas.microsoft.com/office/drawing/2014/main" id="{7580C421-0AE4-444B-B9A1-9658787B2783}"/>
              </a:ext>
            </a:extLst>
          </p:cNvPr>
          <p:cNvSpPr/>
          <p:nvPr/>
        </p:nvSpPr>
        <p:spPr bwMode="auto">
          <a:xfrm rot="5400000">
            <a:off x="9175748" y="1075563"/>
            <a:ext cx="112289" cy="490936"/>
          </a:xfrm>
          <a:prstGeom prst="leftBrace">
            <a:avLst>
              <a:gd name="adj1" fmla="val 8333"/>
              <a:gd name="adj2" fmla="val 50759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083" tIns="42041" rIns="84083" bIns="42041" numCol="1" rtlCol="0" anchor="t" anchorCtr="0" compatLnSpc="1">
            <a:prstTxWarp prst="textNoShape">
              <a:avLst/>
            </a:prstTxWarp>
          </a:bodyPr>
          <a:lstStyle/>
          <a:p>
            <a:pPr defTabSz="84083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2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92E06B69-3E5E-474B-AEE1-4E6FA0D5E9C5}"/>
              </a:ext>
            </a:extLst>
          </p:cNvPr>
          <p:cNvSpPr txBox="1"/>
          <p:nvPr/>
        </p:nvSpPr>
        <p:spPr>
          <a:xfrm>
            <a:off x="8410088" y="955583"/>
            <a:ext cx="1643607" cy="318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40835"/>
            <a:r>
              <a:rPr lang="en-US" sz="1472" dirty="0">
                <a:solidFill>
                  <a:prstClr val="black"/>
                </a:solidFill>
                <a:latin typeface="Calibri"/>
              </a:rPr>
              <a:t>F2F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D03B6703-D732-4DDB-9E27-C7C22A17A371}"/>
              </a:ext>
            </a:extLst>
          </p:cNvPr>
          <p:cNvSpPr txBox="1"/>
          <p:nvPr/>
        </p:nvSpPr>
        <p:spPr>
          <a:xfrm>
            <a:off x="5610262" y="6596390"/>
            <a:ext cx="41809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</a:rPr>
              <a:t>* For RAN2 Ad-hoc in April, please refer to RP-213608 for more details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DFF0D528-6223-4453-B9BA-591842E9C167}"/>
              </a:ext>
            </a:extLst>
          </p:cNvPr>
          <p:cNvSpPr txBox="1"/>
          <p:nvPr/>
        </p:nvSpPr>
        <p:spPr>
          <a:xfrm>
            <a:off x="4644500" y="2506880"/>
            <a:ext cx="9723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u="sng" dirty="0"/>
              <a:t>F2F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E064DC3C-3618-47B8-8D1C-D4D9D142C8A1}"/>
              </a:ext>
            </a:extLst>
          </p:cNvPr>
          <p:cNvSpPr txBox="1"/>
          <p:nvPr/>
        </p:nvSpPr>
        <p:spPr>
          <a:xfrm>
            <a:off x="4621162" y="4440225"/>
            <a:ext cx="9616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u="sng" dirty="0"/>
              <a:t>E-meeting</a:t>
            </a:r>
          </a:p>
        </p:txBody>
      </p:sp>
      <p:sp>
        <p:nvSpPr>
          <p:cNvPr id="179" name="Left Brace 178">
            <a:extLst>
              <a:ext uri="{FF2B5EF4-FFF2-40B4-BE49-F238E27FC236}">
                <a16:creationId xmlns:a16="http://schemas.microsoft.com/office/drawing/2014/main" id="{C486121C-29D3-4185-A6E2-B922DA9BDC4F}"/>
              </a:ext>
            </a:extLst>
          </p:cNvPr>
          <p:cNvSpPr/>
          <p:nvPr/>
        </p:nvSpPr>
        <p:spPr bwMode="auto">
          <a:xfrm>
            <a:off x="5593349" y="3416185"/>
            <a:ext cx="457362" cy="2595930"/>
          </a:xfrm>
          <a:prstGeom prst="leftBrace">
            <a:avLst>
              <a:gd name="adj1" fmla="val 8333"/>
              <a:gd name="adj2" fmla="val 50759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083" tIns="42041" rIns="84083" bIns="42041" numCol="1" rtlCol="0" anchor="t" anchorCtr="0" compatLnSpc="1">
            <a:prstTxWarp prst="textNoShape">
              <a:avLst/>
            </a:prstTxWarp>
          </a:bodyPr>
          <a:lstStyle/>
          <a:p>
            <a:pPr defTabSz="84083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2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085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Oval 169">
            <a:extLst>
              <a:ext uri="{FF2B5EF4-FFF2-40B4-BE49-F238E27FC236}">
                <a16:creationId xmlns:a16="http://schemas.microsoft.com/office/drawing/2014/main" id="{979E787C-09BA-4E0E-B739-34F7165E2959}"/>
              </a:ext>
            </a:extLst>
          </p:cNvPr>
          <p:cNvSpPr/>
          <p:nvPr/>
        </p:nvSpPr>
        <p:spPr bwMode="auto">
          <a:xfrm>
            <a:off x="11725519" y="3017165"/>
            <a:ext cx="2882175" cy="2866654"/>
          </a:xfrm>
          <a:prstGeom prst="ellipse">
            <a:avLst/>
          </a:prstGeom>
          <a:solidFill>
            <a:srgbClr val="FBFAD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209E2B4-3D9C-430A-BA2C-A44BC2A4F9AD}"/>
              </a:ext>
            </a:extLst>
          </p:cNvPr>
          <p:cNvSpPr/>
          <p:nvPr/>
        </p:nvSpPr>
        <p:spPr bwMode="auto">
          <a:xfrm>
            <a:off x="7606218" y="2995026"/>
            <a:ext cx="1562027" cy="2866654"/>
          </a:xfrm>
          <a:prstGeom prst="ellipse">
            <a:avLst/>
          </a:prstGeom>
          <a:solidFill>
            <a:srgbClr val="FBFAD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0" name="Title 1">
            <a:extLst>
              <a:ext uri="{FF2B5EF4-FFF2-40B4-BE49-F238E27FC236}">
                <a16:creationId xmlns:a16="http://schemas.microsoft.com/office/drawing/2014/main" id="{1AEACCB4-2C82-45FB-A3B6-CEC35C299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247" y="146269"/>
            <a:ext cx="12755307" cy="555593"/>
          </a:xfrm>
        </p:spPr>
        <p:txBody>
          <a:bodyPr/>
          <a:lstStyle/>
          <a:p>
            <a:r>
              <a:rPr lang="en-US" sz="3200" dirty="0"/>
              <a:t>Proposed RAN </a:t>
            </a:r>
            <a:r>
              <a:rPr lang="en-US" sz="3200"/>
              <a:t>meeting plan (2022)</a:t>
            </a:r>
            <a:endParaRPr lang="en-US" sz="3200" dirty="0"/>
          </a:p>
        </p:txBody>
      </p:sp>
      <p:sp>
        <p:nvSpPr>
          <p:cNvPr id="158" name="Rectangle: Rounded Corners 157">
            <a:extLst>
              <a:ext uri="{FF2B5EF4-FFF2-40B4-BE49-F238E27FC236}">
                <a16:creationId xmlns:a16="http://schemas.microsoft.com/office/drawing/2014/main" id="{6C48EEAF-E6D0-4697-A007-78493DB61F1B}"/>
              </a:ext>
            </a:extLst>
          </p:cNvPr>
          <p:cNvSpPr/>
          <p:nvPr/>
        </p:nvSpPr>
        <p:spPr>
          <a:xfrm>
            <a:off x="4914164" y="2584990"/>
            <a:ext cx="330751" cy="345661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TSG</a:t>
            </a:r>
          </a:p>
        </p:txBody>
      </p:sp>
      <p:sp>
        <p:nvSpPr>
          <p:cNvPr id="161" name="Rectangle: Rounded Corners 160">
            <a:extLst>
              <a:ext uri="{FF2B5EF4-FFF2-40B4-BE49-F238E27FC236}">
                <a16:creationId xmlns:a16="http://schemas.microsoft.com/office/drawing/2014/main" id="{8F5DCE42-106E-41C2-A343-498B8B7E0BBF}"/>
              </a:ext>
            </a:extLst>
          </p:cNvPr>
          <p:cNvSpPr/>
          <p:nvPr/>
        </p:nvSpPr>
        <p:spPr>
          <a:xfrm>
            <a:off x="1807983" y="2584990"/>
            <a:ext cx="325172" cy="373645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WG</a:t>
            </a:r>
          </a:p>
        </p:txBody>
      </p:sp>
      <p:sp>
        <p:nvSpPr>
          <p:cNvPr id="163" name="Rectangle: Rounded Corners 162">
            <a:extLst>
              <a:ext uri="{FF2B5EF4-FFF2-40B4-BE49-F238E27FC236}">
                <a16:creationId xmlns:a16="http://schemas.microsoft.com/office/drawing/2014/main" id="{B1C3CA22-1C07-4FD6-91F1-AA105FFB0309}"/>
              </a:ext>
            </a:extLst>
          </p:cNvPr>
          <p:cNvSpPr/>
          <p:nvPr/>
        </p:nvSpPr>
        <p:spPr>
          <a:xfrm>
            <a:off x="3849388" y="2590288"/>
            <a:ext cx="344375" cy="386456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WG</a:t>
            </a:r>
          </a:p>
        </p:txBody>
      </p:sp>
      <p:sp>
        <p:nvSpPr>
          <p:cNvPr id="165" name="Rectangle: Rounded Corners 164">
            <a:extLst>
              <a:ext uri="{FF2B5EF4-FFF2-40B4-BE49-F238E27FC236}">
                <a16:creationId xmlns:a16="http://schemas.microsoft.com/office/drawing/2014/main" id="{58FBF7E9-1113-4710-BEB4-E257C94A91E9}"/>
              </a:ext>
            </a:extLst>
          </p:cNvPr>
          <p:cNvSpPr/>
          <p:nvPr/>
        </p:nvSpPr>
        <p:spPr>
          <a:xfrm>
            <a:off x="2418169" y="3172542"/>
            <a:ext cx="168860" cy="3030977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V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8AA1C384-DB42-4F96-B6F5-5341FEDBB084}"/>
              </a:ext>
            </a:extLst>
          </p:cNvPr>
          <p:cNvSpPr txBox="1"/>
          <p:nvPr/>
        </p:nvSpPr>
        <p:spPr>
          <a:xfrm>
            <a:off x="1554587" y="805636"/>
            <a:ext cx="2002432" cy="318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40835"/>
            <a:r>
              <a:rPr lang="en-US" sz="1472" dirty="0">
                <a:solidFill>
                  <a:prstClr val="black"/>
                </a:solidFill>
                <a:latin typeface="Calibri"/>
              </a:rPr>
              <a:t>E-meeting</a:t>
            </a:r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6ED2FECC-F118-485A-A744-8D22423AE67A}"/>
              </a:ext>
            </a:extLst>
          </p:cNvPr>
          <p:cNvSpPr/>
          <p:nvPr/>
        </p:nvSpPr>
        <p:spPr>
          <a:xfrm>
            <a:off x="1573382" y="1443323"/>
            <a:ext cx="1560087" cy="613395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April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2022</a:t>
            </a:r>
          </a:p>
        </p:txBody>
      </p:sp>
      <p:sp>
        <p:nvSpPr>
          <p:cNvPr id="242" name="Rectangle 241">
            <a:extLst>
              <a:ext uri="{FF2B5EF4-FFF2-40B4-BE49-F238E27FC236}">
                <a16:creationId xmlns:a16="http://schemas.microsoft.com/office/drawing/2014/main" id="{9ECD1A57-D939-4764-915C-2CD22EE99F9C}"/>
              </a:ext>
            </a:extLst>
          </p:cNvPr>
          <p:cNvSpPr/>
          <p:nvPr/>
        </p:nvSpPr>
        <p:spPr>
          <a:xfrm>
            <a:off x="3133469" y="1449231"/>
            <a:ext cx="1415116" cy="613395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May 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2022</a:t>
            </a:r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id="{C3E20012-74CA-4790-8FD4-6ECAB6B8AD31}"/>
              </a:ext>
            </a:extLst>
          </p:cNvPr>
          <p:cNvSpPr/>
          <p:nvPr/>
        </p:nvSpPr>
        <p:spPr>
          <a:xfrm>
            <a:off x="2138795" y="2048577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11-15</a:t>
            </a: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C64CCE25-9E0F-42A3-AFA4-191C1304C8DA}"/>
              </a:ext>
            </a:extLst>
          </p:cNvPr>
          <p:cNvSpPr/>
          <p:nvPr/>
        </p:nvSpPr>
        <p:spPr>
          <a:xfrm>
            <a:off x="2491742" y="205671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18-22</a:t>
            </a:r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592E853E-B24D-42DF-9379-4F297BA14144}"/>
              </a:ext>
            </a:extLst>
          </p:cNvPr>
          <p:cNvSpPr/>
          <p:nvPr/>
        </p:nvSpPr>
        <p:spPr>
          <a:xfrm>
            <a:off x="2824014" y="205671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25-29</a:t>
            </a: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56B1B69-0772-4D0D-BD56-FE2202FCAAF5}"/>
              </a:ext>
            </a:extLst>
          </p:cNvPr>
          <p:cNvSpPr/>
          <p:nvPr/>
        </p:nvSpPr>
        <p:spPr>
          <a:xfrm>
            <a:off x="3182603" y="205671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02-06</a:t>
            </a:r>
          </a:p>
        </p:txBody>
      </p:sp>
      <p:sp>
        <p:nvSpPr>
          <p:cNvPr id="252" name="Rectangle 251">
            <a:extLst>
              <a:ext uri="{FF2B5EF4-FFF2-40B4-BE49-F238E27FC236}">
                <a16:creationId xmlns:a16="http://schemas.microsoft.com/office/drawing/2014/main" id="{0EC7D304-DAD1-41CC-855A-F148CFFCBC78}"/>
              </a:ext>
            </a:extLst>
          </p:cNvPr>
          <p:cNvSpPr/>
          <p:nvPr/>
        </p:nvSpPr>
        <p:spPr>
          <a:xfrm>
            <a:off x="3519718" y="2049100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09-13</a:t>
            </a:r>
          </a:p>
        </p:txBody>
      </p:sp>
      <p:sp>
        <p:nvSpPr>
          <p:cNvPr id="253" name="Rectangle 252">
            <a:extLst>
              <a:ext uri="{FF2B5EF4-FFF2-40B4-BE49-F238E27FC236}">
                <a16:creationId xmlns:a16="http://schemas.microsoft.com/office/drawing/2014/main" id="{C90F3297-B472-4D2A-8F4F-6C8021A4382D}"/>
              </a:ext>
            </a:extLst>
          </p:cNvPr>
          <p:cNvSpPr/>
          <p:nvPr/>
        </p:nvSpPr>
        <p:spPr>
          <a:xfrm>
            <a:off x="3865692" y="2049100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16-20</a:t>
            </a:r>
          </a:p>
        </p:txBody>
      </p:sp>
      <p:sp>
        <p:nvSpPr>
          <p:cNvPr id="254" name="Rectangle 253">
            <a:extLst>
              <a:ext uri="{FF2B5EF4-FFF2-40B4-BE49-F238E27FC236}">
                <a16:creationId xmlns:a16="http://schemas.microsoft.com/office/drawing/2014/main" id="{95FF5EBB-F3E3-4641-A0D5-7333C3BBA64D}"/>
              </a:ext>
            </a:extLst>
          </p:cNvPr>
          <p:cNvSpPr/>
          <p:nvPr/>
        </p:nvSpPr>
        <p:spPr>
          <a:xfrm>
            <a:off x="4499239" y="1449231"/>
            <a:ext cx="1484191" cy="613395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June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2022</a:t>
            </a:r>
          </a:p>
        </p:txBody>
      </p:sp>
      <p:sp>
        <p:nvSpPr>
          <p:cNvPr id="255" name="Rectangle 254">
            <a:extLst>
              <a:ext uri="{FF2B5EF4-FFF2-40B4-BE49-F238E27FC236}">
                <a16:creationId xmlns:a16="http://schemas.microsoft.com/office/drawing/2014/main" id="{E7A6E381-4523-4207-8CA8-B197362D0AC2}"/>
              </a:ext>
            </a:extLst>
          </p:cNvPr>
          <p:cNvSpPr/>
          <p:nvPr/>
        </p:nvSpPr>
        <p:spPr>
          <a:xfrm>
            <a:off x="4227301" y="2049100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23-27</a:t>
            </a:r>
          </a:p>
        </p:txBody>
      </p:sp>
      <p:sp>
        <p:nvSpPr>
          <p:cNvPr id="256" name="Rectangle 255">
            <a:extLst>
              <a:ext uri="{FF2B5EF4-FFF2-40B4-BE49-F238E27FC236}">
                <a16:creationId xmlns:a16="http://schemas.microsoft.com/office/drawing/2014/main" id="{0C12A63F-3E6D-4C44-9569-BB23C0D51BFE}"/>
              </a:ext>
            </a:extLst>
          </p:cNvPr>
          <p:cNvSpPr/>
          <p:nvPr/>
        </p:nvSpPr>
        <p:spPr>
          <a:xfrm>
            <a:off x="4562489" y="205671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30-3</a:t>
            </a:r>
          </a:p>
        </p:txBody>
      </p:sp>
      <p:sp>
        <p:nvSpPr>
          <p:cNvPr id="257" name="Rectangle 256">
            <a:extLst>
              <a:ext uri="{FF2B5EF4-FFF2-40B4-BE49-F238E27FC236}">
                <a16:creationId xmlns:a16="http://schemas.microsoft.com/office/drawing/2014/main" id="{5CFBBEF4-2835-46C3-B482-7067DF33F3B2}"/>
              </a:ext>
            </a:extLst>
          </p:cNvPr>
          <p:cNvSpPr/>
          <p:nvPr/>
        </p:nvSpPr>
        <p:spPr>
          <a:xfrm>
            <a:off x="4908463" y="205671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6-10</a:t>
            </a:r>
          </a:p>
        </p:txBody>
      </p:sp>
      <p:sp>
        <p:nvSpPr>
          <p:cNvPr id="258" name="Rectangle 257">
            <a:extLst>
              <a:ext uri="{FF2B5EF4-FFF2-40B4-BE49-F238E27FC236}">
                <a16:creationId xmlns:a16="http://schemas.microsoft.com/office/drawing/2014/main" id="{A33AC1A4-77C6-43C1-9249-58AFFE0C47E0}"/>
              </a:ext>
            </a:extLst>
          </p:cNvPr>
          <p:cNvSpPr/>
          <p:nvPr/>
        </p:nvSpPr>
        <p:spPr>
          <a:xfrm>
            <a:off x="5573007" y="2056718"/>
            <a:ext cx="314977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20-24</a:t>
            </a:r>
          </a:p>
        </p:txBody>
      </p:sp>
      <p:sp>
        <p:nvSpPr>
          <p:cNvPr id="260" name="Rectangle 259">
            <a:extLst>
              <a:ext uri="{FF2B5EF4-FFF2-40B4-BE49-F238E27FC236}">
                <a16:creationId xmlns:a16="http://schemas.microsoft.com/office/drawing/2014/main" id="{9F87C010-462C-432D-B315-02AD7C19E744}"/>
              </a:ext>
            </a:extLst>
          </p:cNvPr>
          <p:cNvSpPr/>
          <p:nvPr/>
        </p:nvSpPr>
        <p:spPr>
          <a:xfrm>
            <a:off x="5227033" y="206687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13-17</a:t>
            </a:r>
          </a:p>
        </p:txBody>
      </p:sp>
      <p:sp>
        <p:nvSpPr>
          <p:cNvPr id="261" name="Left Brace 260">
            <a:extLst>
              <a:ext uri="{FF2B5EF4-FFF2-40B4-BE49-F238E27FC236}">
                <a16:creationId xmlns:a16="http://schemas.microsoft.com/office/drawing/2014/main" id="{17DC1FE0-A55C-4BDE-99A8-2F7C4F0C81CA}"/>
              </a:ext>
            </a:extLst>
          </p:cNvPr>
          <p:cNvSpPr/>
          <p:nvPr/>
        </p:nvSpPr>
        <p:spPr bwMode="auto">
          <a:xfrm rot="5400000">
            <a:off x="3090582" y="-220305"/>
            <a:ext cx="143201" cy="3177604"/>
          </a:xfrm>
          <a:prstGeom prst="leftBrace">
            <a:avLst>
              <a:gd name="adj1" fmla="val 8333"/>
              <a:gd name="adj2" fmla="val 50759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083" tIns="42041" rIns="84083" bIns="42041" numCol="1" rtlCol="0" anchor="t" anchorCtr="0" compatLnSpc="1">
            <a:prstTxWarp prst="textNoShape">
              <a:avLst/>
            </a:prstTxWarp>
          </a:bodyPr>
          <a:lstStyle/>
          <a:p>
            <a:pPr defTabSz="84083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2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2" name="Rectangle 261">
            <a:extLst>
              <a:ext uri="{FF2B5EF4-FFF2-40B4-BE49-F238E27FC236}">
                <a16:creationId xmlns:a16="http://schemas.microsoft.com/office/drawing/2014/main" id="{0EF839F5-7FD1-4A3C-8270-A1FD481BB98D}"/>
              </a:ext>
            </a:extLst>
          </p:cNvPr>
          <p:cNvSpPr/>
          <p:nvPr/>
        </p:nvSpPr>
        <p:spPr>
          <a:xfrm>
            <a:off x="1816725" y="2056718"/>
            <a:ext cx="30953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04-08</a:t>
            </a:r>
          </a:p>
        </p:txBody>
      </p:sp>
      <p:cxnSp>
        <p:nvCxnSpPr>
          <p:cNvPr id="263" name="Straight Connector 12">
            <a:extLst>
              <a:ext uri="{FF2B5EF4-FFF2-40B4-BE49-F238E27FC236}">
                <a16:creationId xmlns:a16="http://schemas.microsoft.com/office/drawing/2014/main" id="{2AFB8785-C1AE-4C4F-AF03-DDA7A3209BF3}"/>
              </a:ext>
            </a:extLst>
          </p:cNvPr>
          <p:cNvCxnSpPr>
            <a:cxnSpLocks/>
          </p:cNvCxnSpPr>
          <p:nvPr/>
        </p:nvCxnSpPr>
        <p:spPr bwMode="auto">
          <a:xfrm flipV="1">
            <a:off x="5901296" y="2386911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4" name="Straight Connector 12">
            <a:extLst>
              <a:ext uri="{FF2B5EF4-FFF2-40B4-BE49-F238E27FC236}">
                <a16:creationId xmlns:a16="http://schemas.microsoft.com/office/drawing/2014/main" id="{87AC8570-3B94-4C30-AF2F-74751DA0D4C3}"/>
              </a:ext>
            </a:extLst>
          </p:cNvPr>
          <p:cNvCxnSpPr>
            <a:cxnSpLocks/>
          </p:cNvCxnSpPr>
          <p:nvPr/>
        </p:nvCxnSpPr>
        <p:spPr bwMode="auto">
          <a:xfrm flipV="1">
            <a:off x="2491742" y="2437908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5" name="Straight Connector 12">
            <a:extLst>
              <a:ext uri="{FF2B5EF4-FFF2-40B4-BE49-F238E27FC236}">
                <a16:creationId xmlns:a16="http://schemas.microsoft.com/office/drawing/2014/main" id="{5700FE83-8DC4-4964-ABF1-8327C3587445}"/>
              </a:ext>
            </a:extLst>
          </p:cNvPr>
          <p:cNvCxnSpPr>
            <a:cxnSpLocks/>
          </p:cNvCxnSpPr>
          <p:nvPr/>
        </p:nvCxnSpPr>
        <p:spPr bwMode="auto">
          <a:xfrm flipV="1">
            <a:off x="2117733" y="2466504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" name="Straight Connector 12">
            <a:extLst>
              <a:ext uri="{FF2B5EF4-FFF2-40B4-BE49-F238E27FC236}">
                <a16:creationId xmlns:a16="http://schemas.microsoft.com/office/drawing/2014/main" id="{78B1E754-3EB3-47A6-A639-43A49B0D8133}"/>
              </a:ext>
            </a:extLst>
          </p:cNvPr>
          <p:cNvCxnSpPr>
            <a:cxnSpLocks/>
          </p:cNvCxnSpPr>
          <p:nvPr/>
        </p:nvCxnSpPr>
        <p:spPr bwMode="auto">
          <a:xfrm flipV="1">
            <a:off x="3182603" y="2386911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7" name="Straight Connector 12">
            <a:extLst>
              <a:ext uri="{FF2B5EF4-FFF2-40B4-BE49-F238E27FC236}">
                <a16:creationId xmlns:a16="http://schemas.microsoft.com/office/drawing/2014/main" id="{C5008238-C3A9-4BAA-978D-1FBC009523D3}"/>
              </a:ext>
            </a:extLst>
          </p:cNvPr>
          <p:cNvCxnSpPr>
            <a:cxnSpLocks/>
          </p:cNvCxnSpPr>
          <p:nvPr/>
        </p:nvCxnSpPr>
        <p:spPr bwMode="auto">
          <a:xfrm flipV="1">
            <a:off x="3518168" y="2375821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8" name="Straight Connector 12">
            <a:extLst>
              <a:ext uri="{FF2B5EF4-FFF2-40B4-BE49-F238E27FC236}">
                <a16:creationId xmlns:a16="http://schemas.microsoft.com/office/drawing/2014/main" id="{C218A8C9-B45B-4664-AE99-A86F4232371C}"/>
              </a:ext>
            </a:extLst>
          </p:cNvPr>
          <p:cNvCxnSpPr>
            <a:cxnSpLocks/>
          </p:cNvCxnSpPr>
          <p:nvPr/>
        </p:nvCxnSpPr>
        <p:spPr bwMode="auto">
          <a:xfrm flipV="1">
            <a:off x="3832073" y="2386911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9" name="Straight Connector 12">
            <a:extLst>
              <a:ext uri="{FF2B5EF4-FFF2-40B4-BE49-F238E27FC236}">
                <a16:creationId xmlns:a16="http://schemas.microsoft.com/office/drawing/2014/main" id="{03F844D1-A71F-4AC5-93EE-121206CE45C5}"/>
              </a:ext>
            </a:extLst>
          </p:cNvPr>
          <p:cNvCxnSpPr>
            <a:cxnSpLocks/>
          </p:cNvCxnSpPr>
          <p:nvPr/>
        </p:nvCxnSpPr>
        <p:spPr bwMode="auto">
          <a:xfrm flipV="1">
            <a:off x="4191288" y="2386911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0" name="Straight Connector 12">
            <a:extLst>
              <a:ext uri="{FF2B5EF4-FFF2-40B4-BE49-F238E27FC236}">
                <a16:creationId xmlns:a16="http://schemas.microsoft.com/office/drawing/2014/main" id="{AFDC33B0-44F9-4FBE-98F0-CFD74F68E030}"/>
              </a:ext>
            </a:extLst>
          </p:cNvPr>
          <p:cNvCxnSpPr>
            <a:cxnSpLocks/>
          </p:cNvCxnSpPr>
          <p:nvPr/>
        </p:nvCxnSpPr>
        <p:spPr bwMode="auto">
          <a:xfrm flipV="1">
            <a:off x="4571610" y="2389774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1" name="Straight Connector 12">
            <a:extLst>
              <a:ext uri="{FF2B5EF4-FFF2-40B4-BE49-F238E27FC236}">
                <a16:creationId xmlns:a16="http://schemas.microsoft.com/office/drawing/2014/main" id="{F0B919AE-BAD0-4D43-A10A-63114C1560E0}"/>
              </a:ext>
            </a:extLst>
          </p:cNvPr>
          <p:cNvCxnSpPr>
            <a:cxnSpLocks/>
          </p:cNvCxnSpPr>
          <p:nvPr/>
        </p:nvCxnSpPr>
        <p:spPr bwMode="auto">
          <a:xfrm flipV="1">
            <a:off x="4908463" y="2386911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9" name="Straight Connector 12">
            <a:extLst>
              <a:ext uri="{FF2B5EF4-FFF2-40B4-BE49-F238E27FC236}">
                <a16:creationId xmlns:a16="http://schemas.microsoft.com/office/drawing/2014/main" id="{C2B90273-639D-4B1D-8371-3FD852028702}"/>
              </a:ext>
            </a:extLst>
          </p:cNvPr>
          <p:cNvCxnSpPr>
            <a:cxnSpLocks/>
          </p:cNvCxnSpPr>
          <p:nvPr/>
        </p:nvCxnSpPr>
        <p:spPr bwMode="auto">
          <a:xfrm flipV="1">
            <a:off x="5244028" y="2386911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0" name="Straight Connector 12">
            <a:extLst>
              <a:ext uri="{FF2B5EF4-FFF2-40B4-BE49-F238E27FC236}">
                <a16:creationId xmlns:a16="http://schemas.microsoft.com/office/drawing/2014/main" id="{65A3CBC7-DDD4-4BE9-B8D4-B74720FBFC46}"/>
              </a:ext>
            </a:extLst>
          </p:cNvPr>
          <p:cNvCxnSpPr>
            <a:cxnSpLocks/>
          </p:cNvCxnSpPr>
          <p:nvPr/>
        </p:nvCxnSpPr>
        <p:spPr bwMode="auto">
          <a:xfrm flipV="1">
            <a:off x="5573007" y="2386911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5" name="Rectangle: Rounded Corners 314">
            <a:extLst>
              <a:ext uri="{FF2B5EF4-FFF2-40B4-BE49-F238E27FC236}">
                <a16:creationId xmlns:a16="http://schemas.microsoft.com/office/drawing/2014/main" id="{6F9B8C8C-6CA3-4716-AF36-5E203DCC27D3}"/>
              </a:ext>
            </a:extLst>
          </p:cNvPr>
          <p:cNvSpPr/>
          <p:nvPr/>
        </p:nvSpPr>
        <p:spPr>
          <a:xfrm>
            <a:off x="3501260" y="3172542"/>
            <a:ext cx="689740" cy="365495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RAN1-E</a:t>
            </a:r>
          </a:p>
        </p:txBody>
      </p:sp>
      <p:sp>
        <p:nvSpPr>
          <p:cNvPr id="318" name="Rectangle: Rounded Corners 317">
            <a:extLst>
              <a:ext uri="{FF2B5EF4-FFF2-40B4-BE49-F238E27FC236}">
                <a16:creationId xmlns:a16="http://schemas.microsoft.com/office/drawing/2014/main" id="{6FF315FF-EF86-4ACD-912D-AB8A1E4E2F0E}"/>
              </a:ext>
            </a:extLst>
          </p:cNvPr>
          <p:cNvSpPr/>
          <p:nvPr/>
        </p:nvSpPr>
        <p:spPr>
          <a:xfrm>
            <a:off x="3524191" y="4593544"/>
            <a:ext cx="664662" cy="386456"/>
          </a:xfrm>
          <a:prstGeom prst="roundRect">
            <a:avLst/>
          </a:prstGeom>
          <a:solidFill>
            <a:srgbClr val="FA7100"/>
          </a:solidFill>
          <a:ln w="3175" cap="flat" cmpd="sng" algn="ctr">
            <a:noFill/>
            <a:prstDash val="solid"/>
          </a:ln>
          <a:effectLst/>
        </p:spPr>
        <p:txBody>
          <a:bodyPr lIns="0" tIns="97536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RAN4-E</a:t>
            </a:r>
          </a:p>
        </p:txBody>
      </p:sp>
      <p:sp>
        <p:nvSpPr>
          <p:cNvPr id="324" name="Rectangle: Rounded Corners 323">
            <a:extLst>
              <a:ext uri="{FF2B5EF4-FFF2-40B4-BE49-F238E27FC236}">
                <a16:creationId xmlns:a16="http://schemas.microsoft.com/office/drawing/2014/main" id="{8BC297E6-D14A-4045-B594-D76A972E5B33}"/>
              </a:ext>
            </a:extLst>
          </p:cNvPr>
          <p:cNvSpPr/>
          <p:nvPr/>
        </p:nvSpPr>
        <p:spPr>
          <a:xfrm>
            <a:off x="3529048" y="4097994"/>
            <a:ext cx="636650" cy="386456"/>
          </a:xfrm>
          <a:prstGeom prst="roundRect">
            <a:avLst/>
          </a:prstGeom>
          <a:solidFill>
            <a:srgbClr val="6633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RAN3-E</a:t>
            </a:r>
          </a:p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(5+4)</a:t>
            </a:r>
          </a:p>
        </p:txBody>
      </p:sp>
      <p:sp>
        <p:nvSpPr>
          <p:cNvPr id="325" name="Rectangle: Rounded Corners 324">
            <a:extLst>
              <a:ext uri="{FF2B5EF4-FFF2-40B4-BE49-F238E27FC236}">
                <a16:creationId xmlns:a16="http://schemas.microsoft.com/office/drawing/2014/main" id="{970B9428-8E72-4C1C-AB03-382928BE011F}"/>
              </a:ext>
            </a:extLst>
          </p:cNvPr>
          <p:cNvSpPr/>
          <p:nvPr/>
        </p:nvSpPr>
        <p:spPr>
          <a:xfrm>
            <a:off x="3496542" y="3629729"/>
            <a:ext cx="694065" cy="386456"/>
          </a:xfrm>
          <a:prstGeom prst="roundRect">
            <a:avLst/>
          </a:prstGeom>
          <a:solidFill>
            <a:srgbClr val="C800BE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RAN2-E</a:t>
            </a:r>
          </a:p>
        </p:txBody>
      </p:sp>
      <p:sp>
        <p:nvSpPr>
          <p:cNvPr id="326" name="Rectangle: Rounded Corners 325">
            <a:extLst>
              <a:ext uri="{FF2B5EF4-FFF2-40B4-BE49-F238E27FC236}">
                <a16:creationId xmlns:a16="http://schemas.microsoft.com/office/drawing/2014/main" id="{0720C357-D630-44CE-BDAE-AF4A5974397A}"/>
              </a:ext>
            </a:extLst>
          </p:cNvPr>
          <p:cNvSpPr/>
          <p:nvPr/>
        </p:nvSpPr>
        <p:spPr>
          <a:xfrm>
            <a:off x="3516784" y="5129562"/>
            <a:ext cx="674216" cy="386456"/>
          </a:xfrm>
          <a:prstGeom prst="roundRect">
            <a:avLst/>
          </a:prstGeom>
          <a:solidFill>
            <a:srgbClr val="0066FF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RAN5-E</a:t>
            </a:r>
          </a:p>
        </p:txBody>
      </p:sp>
      <p:cxnSp>
        <p:nvCxnSpPr>
          <p:cNvPr id="327" name="Straight Connector 12">
            <a:extLst>
              <a:ext uri="{FF2B5EF4-FFF2-40B4-BE49-F238E27FC236}">
                <a16:creationId xmlns:a16="http://schemas.microsoft.com/office/drawing/2014/main" id="{3D3A2A17-EAF4-4207-A4D5-FD53ACFBF5AA}"/>
              </a:ext>
            </a:extLst>
          </p:cNvPr>
          <p:cNvCxnSpPr>
            <a:cxnSpLocks/>
          </p:cNvCxnSpPr>
          <p:nvPr/>
        </p:nvCxnSpPr>
        <p:spPr bwMode="auto">
          <a:xfrm flipV="1">
            <a:off x="1794275" y="2386911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8" name="Rectangle: Rounded Corners 327">
            <a:extLst>
              <a:ext uri="{FF2B5EF4-FFF2-40B4-BE49-F238E27FC236}">
                <a16:creationId xmlns:a16="http://schemas.microsoft.com/office/drawing/2014/main" id="{0C7329A9-E54A-40F0-A467-258AED8DCC30}"/>
              </a:ext>
            </a:extLst>
          </p:cNvPr>
          <p:cNvSpPr/>
          <p:nvPr/>
        </p:nvSpPr>
        <p:spPr>
          <a:xfrm>
            <a:off x="3181020" y="3158360"/>
            <a:ext cx="352332" cy="3030977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V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 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cxnSp>
        <p:nvCxnSpPr>
          <p:cNvPr id="329" name="Straight Connector 12">
            <a:extLst>
              <a:ext uri="{FF2B5EF4-FFF2-40B4-BE49-F238E27FC236}">
                <a16:creationId xmlns:a16="http://schemas.microsoft.com/office/drawing/2014/main" id="{FB0C4E67-DE30-4513-955F-6B07D15D9F62}"/>
              </a:ext>
            </a:extLst>
          </p:cNvPr>
          <p:cNvCxnSpPr>
            <a:cxnSpLocks/>
          </p:cNvCxnSpPr>
          <p:nvPr/>
        </p:nvCxnSpPr>
        <p:spPr bwMode="auto">
          <a:xfrm flipV="1">
            <a:off x="2824014" y="2375821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0" name="TextBox 329">
            <a:extLst>
              <a:ext uri="{FF2B5EF4-FFF2-40B4-BE49-F238E27FC236}">
                <a16:creationId xmlns:a16="http://schemas.microsoft.com/office/drawing/2014/main" id="{10239BFD-EA2D-4C24-B1AB-D13DEAFEF87F}"/>
              </a:ext>
            </a:extLst>
          </p:cNvPr>
          <p:cNvSpPr txBox="1"/>
          <p:nvPr/>
        </p:nvSpPr>
        <p:spPr>
          <a:xfrm>
            <a:off x="2025270" y="6174424"/>
            <a:ext cx="1093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>
                <a:solidFill>
                  <a:srgbClr val="FF0000"/>
                </a:solidFill>
              </a:rPr>
              <a:t>Friday to Monday, </a:t>
            </a:r>
          </a:p>
          <a:p>
            <a:pPr algn="ctr"/>
            <a:r>
              <a:rPr lang="en-US" sz="900" dirty="0">
                <a:solidFill>
                  <a:srgbClr val="FF0000"/>
                </a:solidFill>
              </a:rPr>
              <a:t>inclusive</a:t>
            </a:r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37FD0386-2885-482E-9C8D-4E6D240C6D3F}"/>
              </a:ext>
            </a:extLst>
          </p:cNvPr>
          <p:cNvSpPr/>
          <p:nvPr/>
        </p:nvSpPr>
        <p:spPr>
          <a:xfrm>
            <a:off x="2561887" y="3635415"/>
            <a:ext cx="237705" cy="386456"/>
          </a:xfrm>
          <a:prstGeom prst="roundRect">
            <a:avLst/>
          </a:prstGeom>
          <a:solidFill>
            <a:srgbClr val="C800BE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Ad-Hoc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D325E3E-B06B-48EC-8033-6BAB8081E8F2}"/>
              </a:ext>
            </a:extLst>
          </p:cNvPr>
          <p:cNvSpPr/>
          <p:nvPr/>
        </p:nvSpPr>
        <p:spPr>
          <a:xfrm>
            <a:off x="5960404" y="1458365"/>
            <a:ext cx="1475825" cy="613395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July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2022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73CFA53-8772-43AC-AC55-34284FCDF7FE}"/>
              </a:ext>
            </a:extLst>
          </p:cNvPr>
          <p:cNvSpPr/>
          <p:nvPr/>
        </p:nvSpPr>
        <p:spPr>
          <a:xfrm>
            <a:off x="7453161" y="1466832"/>
            <a:ext cx="1365770" cy="613395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August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2022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114DC4E2-9418-4974-8E74-A8F0A0B4AB77}"/>
              </a:ext>
            </a:extLst>
          </p:cNvPr>
          <p:cNvSpPr/>
          <p:nvPr/>
        </p:nvSpPr>
        <p:spPr>
          <a:xfrm>
            <a:off x="8856533" y="1466832"/>
            <a:ext cx="1582868" cy="613395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Sept.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2022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07059A34-5321-4E98-B609-E1D53DBD28C1}"/>
              </a:ext>
            </a:extLst>
          </p:cNvPr>
          <p:cNvSpPr/>
          <p:nvPr/>
        </p:nvSpPr>
        <p:spPr>
          <a:xfrm>
            <a:off x="10460987" y="1466832"/>
            <a:ext cx="1365770" cy="613395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Oct.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2022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60E4FCD1-6C0A-4C89-8A4F-46B1688AE3C4}"/>
              </a:ext>
            </a:extLst>
          </p:cNvPr>
          <p:cNvSpPr/>
          <p:nvPr/>
        </p:nvSpPr>
        <p:spPr>
          <a:xfrm>
            <a:off x="11844236" y="1461950"/>
            <a:ext cx="1475825" cy="613395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Nov.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2022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58F22648-D7B8-44C9-978F-FF770B5D12A4}"/>
              </a:ext>
            </a:extLst>
          </p:cNvPr>
          <p:cNvSpPr/>
          <p:nvPr/>
        </p:nvSpPr>
        <p:spPr>
          <a:xfrm>
            <a:off x="13331386" y="1451790"/>
            <a:ext cx="1505553" cy="613395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66207" tIns="66207" rIns="66207" bIns="66207" anchor="ctr"/>
          <a:lstStyle/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Dec.</a:t>
            </a:r>
          </a:p>
          <a:p>
            <a:pPr algn="ctr" defTabSz="840815">
              <a:defRPr/>
            </a:pPr>
            <a:r>
              <a:rPr lang="en-GB" sz="1104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2022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A320319D-E61A-4413-8FA1-2761BD4EC2A9}"/>
              </a:ext>
            </a:extLst>
          </p:cNvPr>
          <p:cNvSpPr/>
          <p:nvPr/>
        </p:nvSpPr>
        <p:spPr>
          <a:xfrm>
            <a:off x="5870908" y="2057044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27-1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93A6E8BB-AEC4-426F-8D1D-1D51D30CB186}"/>
              </a:ext>
            </a:extLst>
          </p:cNvPr>
          <p:cNvSpPr/>
          <p:nvPr/>
        </p:nvSpPr>
        <p:spPr>
          <a:xfrm>
            <a:off x="6191962" y="2057044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4-8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16F56779-01CE-4A17-920D-6BED882C8AC0}"/>
              </a:ext>
            </a:extLst>
          </p:cNvPr>
          <p:cNvSpPr/>
          <p:nvPr/>
        </p:nvSpPr>
        <p:spPr>
          <a:xfrm>
            <a:off x="6504623" y="2055935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11-15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7CFB9AE1-36F9-4F74-A38D-495AF98F89AC}"/>
              </a:ext>
            </a:extLst>
          </p:cNvPr>
          <p:cNvSpPr/>
          <p:nvPr/>
        </p:nvSpPr>
        <p:spPr>
          <a:xfrm>
            <a:off x="6825677" y="2062626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18-22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FEE78DE7-8B9D-4BC9-B127-0EA0D6AAC77A}"/>
              </a:ext>
            </a:extLst>
          </p:cNvPr>
          <p:cNvSpPr/>
          <p:nvPr/>
        </p:nvSpPr>
        <p:spPr>
          <a:xfrm>
            <a:off x="7117740" y="2063293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25-29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430A78BF-EAB4-4F08-B952-2CA04CCBACBE}"/>
              </a:ext>
            </a:extLst>
          </p:cNvPr>
          <p:cNvSpPr/>
          <p:nvPr/>
        </p:nvSpPr>
        <p:spPr>
          <a:xfrm>
            <a:off x="7438794" y="2054470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1-5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DDC536BC-22DF-4AC5-B334-CD4B014881D6}"/>
              </a:ext>
            </a:extLst>
          </p:cNvPr>
          <p:cNvSpPr/>
          <p:nvPr/>
        </p:nvSpPr>
        <p:spPr>
          <a:xfrm>
            <a:off x="7768091" y="2062626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8-12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8EC78350-8BFD-41BD-BA02-BA37BCA51F21}"/>
              </a:ext>
            </a:extLst>
          </p:cNvPr>
          <p:cNvSpPr/>
          <p:nvPr/>
        </p:nvSpPr>
        <p:spPr>
          <a:xfrm>
            <a:off x="8097761" y="2062626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15-19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CE56E0F0-6A9E-4960-A242-224306AF9DA8}"/>
              </a:ext>
            </a:extLst>
          </p:cNvPr>
          <p:cNvSpPr/>
          <p:nvPr/>
        </p:nvSpPr>
        <p:spPr>
          <a:xfrm>
            <a:off x="8410709" y="2057044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22-26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DF667FCB-7502-4B63-A91C-CA0024586AB4}"/>
              </a:ext>
            </a:extLst>
          </p:cNvPr>
          <p:cNvSpPr/>
          <p:nvPr/>
        </p:nvSpPr>
        <p:spPr>
          <a:xfrm>
            <a:off x="8749291" y="2062626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29-2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6AB324D6-F8B6-4E34-BF35-2D8580FD7F14}"/>
              </a:ext>
            </a:extLst>
          </p:cNvPr>
          <p:cNvSpPr/>
          <p:nvPr/>
        </p:nvSpPr>
        <p:spPr>
          <a:xfrm>
            <a:off x="9095200" y="2062960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5-9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817F69B0-501F-4175-8FF8-4CDFB9007F52}"/>
              </a:ext>
            </a:extLst>
          </p:cNvPr>
          <p:cNvSpPr/>
          <p:nvPr/>
        </p:nvSpPr>
        <p:spPr>
          <a:xfrm>
            <a:off x="9443428" y="2069746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12-16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603BCB38-52D0-4BC4-B5C4-330222B68200}"/>
              </a:ext>
            </a:extLst>
          </p:cNvPr>
          <p:cNvSpPr/>
          <p:nvPr/>
        </p:nvSpPr>
        <p:spPr>
          <a:xfrm>
            <a:off x="9785074" y="2071760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19-23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634BEA80-5C43-4AED-B921-2FBE991C27CD}"/>
              </a:ext>
            </a:extLst>
          </p:cNvPr>
          <p:cNvSpPr/>
          <p:nvPr/>
        </p:nvSpPr>
        <p:spPr>
          <a:xfrm>
            <a:off x="10120639" y="2062626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26-30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F2EBD0F1-CFCE-419E-A190-B1D15F5AE575}"/>
              </a:ext>
            </a:extLst>
          </p:cNvPr>
          <p:cNvSpPr/>
          <p:nvPr/>
        </p:nvSpPr>
        <p:spPr>
          <a:xfrm>
            <a:off x="10452763" y="2080227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3-7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BF37286D-A505-4A5B-A717-9A0B37DF76DB}"/>
              </a:ext>
            </a:extLst>
          </p:cNvPr>
          <p:cNvSpPr/>
          <p:nvPr/>
        </p:nvSpPr>
        <p:spPr>
          <a:xfrm>
            <a:off x="10780754" y="2080227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10-14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40611C13-5060-41E2-B14B-40BBBC7B99B7}"/>
              </a:ext>
            </a:extLst>
          </p:cNvPr>
          <p:cNvSpPr/>
          <p:nvPr/>
        </p:nvSpPr>
        <p:spPr>
          <a:xfrm>
            <a:off x="11110700" y="208109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17-21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FCF720FB-AD8F-4609-9F8A-A5568EADA062}"/>
              </a:ext>
            </a:extLst>
          </p:cNvPr>
          <p:cNvSpPr/>
          <p:nvPr/>
        </p:nvSpPr>
        <p:spPr>
          <a:xfrm>
            <a:off x="11448870" y="2069746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24-28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96B35534-3A8D-476C-8107-E6DD2FE30497}"/>
              </a:ext>
            </a:extLst>
          </p:cNvPr>
          <p:cNvSpPr/>
          <p:nvPr/>
        </p:nvSpPr>
        <p:spPr>
          <a:xfrm>
            <a:off x="11803311" y="2069746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31-4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DED61F2E-4225-4286-B958-3E27FD3A21D8}"/>
              </a:ext>
            </a:extLst>
          </p:cNvPr>
          <p:cNvSpPr/>
          <p:nvPr/>
        </p:nvSpPr>
        <p:spPr>
          <a:xfrm>
            <a:off x="12143256" y="2062626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7-11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C2D1198C-ECE1-4EC6-9C37-9FD89C28677F}"/>
              </a:ext>
            </a:extLst>
          </p:cNvPr>
          <p:cNvSpPr/>
          <p:nvPr/>
        </p:nvSpPr>
        <p:spPr>
          <a:xfrm>
            <a:off x="12483201" y="2062626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14-18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AB8B27AA-4D52-4EB6-AD8E-AC502BD24318}"/>
              </a:ext>
            </a:extLst>
          </p:cNvPr>
          <p:cNvSpPr/>
          <p:nvPr/>
        </p:nvSpPr>
        <p:spPr>
          <a:xfrm>
            <a:off x="12822214" y="2063293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21-25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C010A24B-F014-4241-81F6-54AF8172DA0B}"/>
              </a:ext>
            </a:extLst>
          </p:cNvPr>
          <p:cNvSpPr/>
          <p:nvPr/>
        </p:nvSpPr>
        <p:spPr>
          <a:xfrm>
            <a:off x="13169105" y="2055935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28-2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F9BDA960-92B3-4914-9ED6-5E02CDD3E229}"/>
              </a:ext>
            </a:extLst>
          </p:cNvPr>
          <p:cNvSpPr/>
          <p:nvPr/>
        </p:nvSpPr>
        <p:spPr>
          <a:xfrm>
            <a:off x="13508408" y="2048577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5-9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5B536540-90EF-457D-AEE5-D0D4A36B262D}"/>
              </a:ext>
            </a:extLst>
          </p:cNvPr>
          <p:cNvSpPr/>
          <p:nvPr/>
        </p:nvSpPr>
        <p:spPr>
          <a:xfrm>
            <a:off x="13838772" y="2048577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12-16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50EDFDBB-8AC2-4581-BFFA-E750CB46C0FA}"/>
              </a:ext>
            </a:extLst>
          </p:cNvPr>
          <p:cNvSpPr/>
          <p:nvPr/>
        </p:nvSpPr>
        <p:spPr>
          <a:xfrm>
            <a:off x="14176811" y="2047468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19-23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E41EA6E1-2EC1-482B-825D-25ADB1FA1E34}"/>
              </a:ext>
            </a:extLst>
          </p:cNvPr>
          <p:cNvSpPr/>
          <p:nvPr/>
        </p:nvSpPr>
        <p:spPr>
          <a:xfrm>
            <a:off x="14501375" y="2042625"/>
            <a:ext cx="335565" cy="219144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66207" rIns="0" bIns="66207" anchor="ctr"/>
          <a:lstStyle/>
          <a:p>
            <a:pPr algn="ctr" defTabSz="840815">
              <a:defRPr/>
            </a:pPr>
            <a:r>
              <a:rPr lang="en-GB" sz="920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26-30</a:t>
            </a:r>
          </a:p>
        </p:txBody>
      </p:sp>
      <p:cxnSp>
        <p:nvCxnSpPr>
          <p:cNvPr id="94" name="Straight Connector 12">
            <a:extLst>
              <a:ext uri="{FF2B5EF4-FFF2-40B4-BE49-F238E27FC236}">
                <a16:creationId xmlns:a16="http://schemas.microsoft.com/office/drawing/2014/main" id="{6D091A74-6350-4446-929C-EB07510A7570}"/>
              </a:ext>
            </a:extLst>
          </p:cNvPr>
          <p:cNvCxnSpPr>
            <a:cxnSpLocks/>
          </p:cNvCxnSpPr>
          <p:nvPr/>
        </p:nvCxnSpPr>
        <p:spPr bwMode="auto">
          <a:xfrm flipV="1">
            <a:off x="6206473" y="2375821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5" name="Straight Connector 12">
            <a:extLst>
              <a:ext uri="{FF2B5EF4-FFF2-40B4-BE49-F238E27FC236}">
                <a16:creationId xmlns:a16="http://schemas.microsoft.com/office/drawing/2014/main" id="{020FA477-632F-4438-A706-CF85372B77B0}"/>
              </a:ext>
            </a:extLst>
          </p:cNvPr>
          <p:cNvCxnSpPr>
            <a:cxnSpLocks/>
          </p:cNvCxnSpPr>
          <p:nvPr/>
        </p:nvCxnSpPr>
        <p:spPr bwMode="auto">
          <a:xfrm flipV="1">
            <a:off x="6502156" y="2386911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" name="Straight Connector 12">
            <a:extLst>
              <a:ext uri="{FF2B5EF4-FFF2-40B4-BE49-F238E27FC236}">
                <a16:creationId xmlns:a16="http://schemas.microsoft.com/office/drawing/2014/main" id="{84A70668-4671-4444-9D59-BE48201370B0}"/>
              </a:ext>
            </a:extLst>
          </p:cNvPr>
          <p:cNvCxnSpPr>
            <a:cxnSpLocks/>
          </p:cNvCxnSpPr>
          <p:nvPr/>
        </p:nvCxnSpPr>
        <p:spPr bwMode="auto">
          <a:xfrm flipV="1">
            <a:off x="6825677" y="2386911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" name="Straight Connector 12">
            <a:extLst>
              <a:ext uri="{FF2B5EF4-FFF2-40B4-BE49-F238E27FC236}">
                <a16:creationId xmlns:a16="http://schemas.microsoft.com/office/drawing/2014/main" id="{0E714852-45A3-4EC4-B827-F665989F0739}"/>
              </a:ext>
            </a:extLst>
          </p:cNvPr>
          <p:cNvCxnSpPr>
            <a:cxnSpLocks/>
          </p:cNvCxnSpPr>
          <p:nvPr/>
        </p:nvCxnSpPr>
        <p:spPr bwMode="auto">
          <a:xfrm flipV="1">
            <a:off x="7161242" y="2386911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" name="Straight Connector 12">
            <a:extLst>
              <a:ext uri="{FF2B5EF4-FFF2-40B4-BE49-F238E27FC236}">
                <a16:creationId xmlns:a16="http://schemas.microsoft.com/office/drawing/2014/main" id="{B18EB21B-D0AB-4D3E-8C0C-F4D2ACDE723C}"/>
              </a:ext>
            </a:extLst>
          </p:cNvPr>
          <p:cNvCxnSpPr>
            <a:cxnSpLocks/>
          </p:cNvCxnSpPr>
          <p:nvPr/>
        </p:nvCxnSpPr>
        <p:spPr bwMode="auto">
          <a:xfrm flipV="1">
            <a:off x="7461658" y="2404084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9" name="Straight Connector 12">
            <a:extLst>
              <a:ext uri="{FF2B5EF4-FFF2-40B4-BE49-F238E27FC236}">
                <a16:creationId xmlns:a16="http://schemas.microsoft.com/office/drawing/2014/main" id="{91E73F41-D17B-4A52-AA6E-E077346EAC3A}"/>
              </a:ext>
            </a:extLst>
          </p:cNvPr>
          <p:cNvCxnSpPr>
            <a:cxnSpLocks/>
          </p:cNvCxnSpPr>
          <p:nvPr/>
        </p:nvCxnSpPr>
        <p:spPr bwMode="auto">
          <a:xfrm flipV="1">
            <a:off x="7768120" y="2386911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" name="Straight Connector 12">
            <a:extLst>
              <a:ext uri="{FF2B5EF4-FFF2-40B4-BE49-F238E27FC236}">
                <a16:creationId xmlns:a16="http://schemas.microsoft.com/office/drawing/2014/main" id="{DE4B229A-067C-43A1-B018-7956F535C985}"/>
              </a:ext>
            </a:extLst>
          </p:cNvPr>
          <p:cNvCxnSpPr>
            <a:cxnSpLocks/>
          </p:cNvCxnSpPr>
          <p:nvPr/>
        </p:nvCxnSpPr>
        <p:spPr bwMode="auto">
          <a:xfrm flipV="1">
            <a:off x="8080857" y="2395617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1" name="Straight Connector 12">
            <a:extLst>
              <a:ext uri="{FF2B5EF4-FFF2-40B4-BE49-F238E27FC236}">
                <a16:creationId xmlns:a16="http://schemas.microsoft.com/office/drawing/2014/main" id="{6A1B297B-1A9B-438E-B84A-7431DED56CED}"/>
              </a:ext>
            </a:extLst>
          </p:cNvPr>
          <p:cNvCxnSpPr>
            <a:cxnSpLocks/>
          </p:cNvCxnSpPr>
          <p:nvPr/>
        </p:nvCxnSpPr>
        <p:spPr bwMode="auto">
          <a:xfrm flipV="1">
            <a:off x="8410738" y="2395617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" name="Straight Connector 12">
            <a:extLst>
              <a:ext uri="{FF2B5EF4-FFF2-40B4-BE49-F238E27FC236}">
                <a16:creationId xmlns:a16="http://schemas.microsoft.com/office/drawing/2014/main" id="{971E04D3-7791-406B-B696-85AABE2712AA}"/>
              </a:ext>
            </a:extLst>
          </p:cNvPr>
          <p:cNvCxnSpPr>
            <a:cxnSpLocks/>
          </p:cNvCxnSpPr>
          <p:nvPr/>
        </p:nvCxnSpPr>
        <p:spPr bwMode="auto">
          <a:xfrm flipV="1">
            <a:off x="8737837" y="2395617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" name="Straight Connector 12">
            <a:extLst>
              <a:ext uri="{FF2B5EF4-FFF2-40B4-BE49-F238E27FC236}">
                <a16:creationId xmlns:a16="http://schemas.microsoft.com/office/drawing/2014/main" id="{BB4876A3-7CC4-4470-87FE-CFFF5425C79E}"/>
              </a:ext>
            </a:extLst>
          </p:cNvPr>
          <p:cNvCxnSpPr>
            <a:cxnSpLocks/>
          </p:cNvCxnSpPr>
          <p:nvPr/>
        </p:nvCxnSpPr>
        <p:spPr bwMode="auto">
          <a:xfrm flipV="1">
            <a:off x="9052896" y="2392755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4" name="Straight Connector 12">
            <a:extLst>
              <a:ext uri="{FF2B5EF4-FFF2-40B4-BE49-F238E27FC236}">
                <a16:creationId xmlns:a16="http://schemas.microsoft.com/office/drawing/2014/main" id="{012E0BD3-BDE5-4343-824A-D50CF6D30E29}"/>
              </a:ext>
            </a:extLst>
          </p:cNvPr>
          <p:cNvCxnSpPr>
            <a:cxnSpLocks/>
          </p:cNvCxnSpPr>
          <p:nvPr/>
        </p:nvCxnSpPr>
        <p:spPr bwMode="auto">
          <a:xfrm flipV="1">
            <a:off x="9422328" y="2395617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5" name="Straight Connector 12">
            <a:extLst>
              <a:ext uri="{FF2B5EF4-FFF2-40B4-BE49-F238E27FC236}">
                <a16:creationId xmlns:a16="http://schemas.microsoft.com/office/drawing/2014/main" id="{66CF97D2-2FD5-44FB-98F9-F982B724EBB8}"/>
              </a:ext>
            </a:extLst>
          </p:cNvPr>
          <p:cNvCxnSpPr>
            <a:cxnSpLocks/>
          </p:cNvCxnSpPr>
          <p:nvPr/>
        </p:nvCxnSpPr>
        <p:spPr bwMode="auto">
          <a:xfrm flipV="1">
            <a:off x="9762089" y="2412551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6" name="Straight Connector 12">
            <a:extLst>
              <a:ext uri="{FF2B5EF4-FFF2-40B4-BE49-F238E27FC236}">
                <a16:creationId xmlns:a16="http://schemas.microsoft.com/office/drawing/2014/main" id="{958CE934-A119-4D32-BAB3-C44A939E0631}"/>
              </a:ext>
            </a:extLst>
          </p:cNvPr>
          <p:cNvCxnSpPr>
            <a:cxnSpLocks/>
          </p:cNvCxnSpPr>
          <p:nvPr/>
        </p:nvCxnSpPr>
        <p:spPr bwMode="auto">
          <a:xfrm flipV="1">
            <a:off x="10120639" y="2412551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7" name="Straight Connector 12">
            <a:extLst>
              <a:ext uri="{FF2B5EF4-FFF2-40B4-BE49-F238E27FC236}">
                <a16:creationId xmlns:a16="http://schemas.microsoft.com/office/drawing/2014/main" id="{5024958A-907F-4E2A-912A-DFB6BA6B312B}"/>
              </a:ext>
            </a:extLst>
          </p:cNvPr>
          <p:cNvCxnSpPr>
            <a:cxnSpLocks/>
          </p:cNvCxnSpPr>
          <p:nvPr/>
        </p:nvCxnSpPr>
        <p:spPr bwMode="auto">
          <a:xfrm flipV="1">
            <a:off x="10452763" y="2424546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8" name="Straight Connector 12">
            <a:extLst>
              <a:ext uri="{FF2B5EF4-FFF2-40B4-BE49-F238E27FC236}">
                <a16:creationId xmlns:a16="http://schemas.microsoft.com/office/drawing/2014/main" id="{9D8416BE-9541-4F27-AF7A-496B2FD52A6E}"/>
              </a:ext>
            </a:extLst>
          </p:cNvPr>
          <p:cNvCxnSpPr>
            <a:cxnSpLocks/>
          </p:cNvCxnSpPr>
          <p:nvPr/>
        </p:nvCxnSpPr>
        <p:spPr bwMode="auto">
          <a:xfrm flipV="1">
            <a:off x="10813757" y="2412551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9" name="Straight Connector 12">
            <a:extLst>
              <a:ext uri="{FF2B5EF4-FFF2-40B4-BE49-F238E27FC236}">
                <a16:creationId xmlns:a16="http://schemas.microsoft.com/office/drawing/2014/main" id="{A592D981-9BB2-4E93-8163-83A549BC04A1}"/>
              </a:ext>
            </a:extLst>
          </p:cNvPr>
          <p:cNvCxnSpPr>
            <a:cxnSpLocks/>
          </p:cNvCxnSpPr>
          <p:nvPr/>
        </p:nvCxnSpPr>
        <p:spPr bwMode="auto">
          <a:xfrm flipV="1">
            <a:off x="11110700" y="2412551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0" name="Straight Connector 12">
            <a:extLst>
              <a:ext uri="{FF2B5EF4-FFF2-40B4-BE49-F238E27FC236}">
                <a16:creationId xmlns:a16="http://schemas.microsoft.com/office/drawing/2014/main" id="{48E19085-810D-4E90-AB73-B7D902FD50D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429331" y="2409689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Straight Connector 12">
            <a:extLst>
              <a:ext uri="{FF2B5EF4-FFF2-40B4-BE49-F238E27FC236}">
                <a16:creationId xmlns:a16="http://schemas.microsoft.com/office/drawing/2014/main" id="{A4C01E59-6570-41C3-AD2B-EE3AFEB710FA}"/>
              </a:ext>
            </a:extLst>
          </p:cNvPr>
          <p:cNvCxnSpPr>
            <a:cxnSpLocks/>
          </p:cNvCxnSpPr>
          <p:nvPr/>
        </p:nvCxnSpPr>
        <p:spPr bwMode="auto">
          <a:xfrm flipV="1">
            <a:off x="11759810" y="2416079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" name="Straight Connector 12">
            <a:extLst>
              <a:ext uri="{FF2B5EF4-FFF2-40B4-BE49-F238E27FC236}">
                <a16:creationId xmlns:a16="http://schemas.microsoft.com/office/drawing/2014/main" id="{99607D3C-9280-49C7-ADC3-3FA27984B815}"/>
              </a:ext>
            </a:extLst>
          </p:cNvPr>
          <p:cNvCxnSpPr>
            <a:cxnSpLocks/>
          </p:cNvCxnSpPr>
          <p:nvPr/>
        </p:nvCxnSpPr>
        <p:spPr bwMode="auto">
          <a:xfrm flipV="1">
            <a:off x="12138876" y="2409689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:a16="http://schemas.microsoft.com/office/drawing/2014/main" id="{45D341AA-C056-4692-8A43-11BBA478AF22}"/>
              </a:ext>
            </a:extLst>
          </p:cNvPr>
          <p:cNvCxnSpPr>
            <a:cxnSpLocks/>
          </p:cNvCxnSpPr>
          <p:nvPr/>
        </p:nvCxnSpPr>
        <p:spPr bwMode="auto">
          <a:xfrm flipV="1">
            <a:off x="12470384" y="2424546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4" name="Straight Connector 12">
            <a:extLst>
              <a:ext uri="{FF2B5EF4-FFF2-40B4-BE49-F238E27FC236}">
                <a16:creationId xmlns:a16="http://schemas.microsoft.com/office/drawing/2014/main" id="{CB050FA1-685D-4E82-A448-5F86C06108A3}"/>
              </a:ext>
            </a:extLst>
          </p:cNvPr>
          <p:cNvCxnSpPr>
            <a:cxnSpLocks/>
          </p:cNvCxnSpPr>
          <p:nvPr/>
        </p:nvCxnSpPr>
        <p:spPr bwMode="auto">
          <a:xfrm flipV="1">
            <a:off x="12818766" y="2424546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Connector 12">
            <a:extLst>
              <a:ext uri="{FF2B5EF4-FFF2-40B4-BE49-F238E27FC236}">
                <a16:creationId xmlns:a16="http://schemas.microsoft.com/office/drawing/2014/main" id="{2CD379C3-A2D6-41FD-BCF4-FF52D2808279}"/>
              </a:ext>
            </a:extLst>
          </p:cNvPr>
          <p:cNvCxnSpPr>
            <a:cxnSpLocks/>
          </p:cNvCxnSpPr>
          <p:nvPr/>
        </p:nvCxnSpPr>
        <p:spPr bwMode="auto">
          <a:xfrm flipV="1">
            <a:off x="13174742" y="2409689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Straight Connector 12">
            <a:extLst>
              <a:ext uri="{FF2B5EF4-FFF2-40B4-BE49-F238E27FC236}">
                <a16:creationId xmlns:a16="http://schemas.microsoft.com/office/drawing/2014/main" id="{6DCA761E-8001-4BE3-A090-45BEBBF69D79}"/>
              </a:ext>
            </a:extLst>
          </p:cNvPr>
          <p:cNvCxnSpPr>
            <a:cxnSpLocks/>
          </p:cNvCxnSpPr>
          <p:nvPr/>
        </p:nvCxnSpPr>
        <p:spPr bwMode="auto">
          <a:xfrm flipV="1">
            <a:off x="13504699" y="2412551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" name="Straight Connector 12">
            <a:extLst>
              <a:ext uri="{FF2B5EF4-FFF2-40B4-BE49-F238E27FC236}">
                <a16:creationId xmlns:a16="http://schemas.microsoft.com/office/drawing/2014/main" id="{A58CBC3E-58EA-433C-8167-2501C42A66A6}"/>
              </a:ext>
            </a:extLst>
          </p:cNvPr>
          <p:cNvCxnSpPr>
            <a:cxnSpLocks/>
          </p:cNvCxnSpPr>
          <p:nvPr/>
        </p:nvCxnSpPr>
        <p:spPr bwMode="auto">
          <a:xfrm flipV="1">
            <a:off x="13838772" y="2403845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8" name="Straight Connector 12">
            <a:extLst>
              <a:ext uri="{FF2B5EF4-FFF2-40B4-BE49-F238E27FC236}">
                <a16:creationId xmlns:a16="http://schemas.microsoft.com/office/drawing/2014/main" id="{55E314D9-8A9B-4974-95BB-91C8F3932E61}"/>
              </a:ext>
            </a:extLst>
          </p:cNvPr>
          <p:cNvCxnSpPr>
            <a:cxnSpLocks/>
          </p:cNvCxnSpPr>
          <p:nvPr/>
        </p:nvCxnSpPr>
        <p:spPr bwMode="auto">
          <a:xfrm flipV="1">
            <a:off x="14157433" y="2416079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" name="Straight Connector 12">
            <a:extLst>
              <a:ext uri="{FF2B5EF4-FFF2-40B4-BE49-F238E27FC236}">
                <a16:creationId xmlns:a16="http://schemas.microsoft.com/office/drawing/2014/main" id="{3FE6969F-FB80-42CC-A22A-81CE6EA7E0E4}"/>
              </a:ext>
            </a:extLst>
          </p:cNvPr>
          <p:cNvCxnSpPr>
            <a:cxnSpLocks/>
          </p:cNvCxnSpPr>
          <p:nvPr/>
        </p:nvCxnSpPr>
        <p:spPr bwMode="auto">
          <a:xfrm flipV="1">
            <a:off x="14512376" y="2437908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" name="Straight Connector 12">
            <a:extLst>
              <a:ext uri="{FF2B5EF4-FFF2-40B4-BE49-F238E27FC236}">
                <a16:creationId xmlns:a16="http://schemas.microsoft.com/office/drawing/2014/main" id="{D7D5C612-2885-4891-8B40-A4EFC712451E}"/>
              </a:ext>
            </a:extLst>
          </p:cNvPr>
          <p:cNvCxnSpPr>
            <a:cxnSpLocks/>
          </p:cNvCxnSpPr>
          <p:nvPr/>
        </p:nvCxnSpPr>
        <p:spPr bwMode="auto">
          <a:xfrm flipV="1">
            <a:off x="14836939" y="2403845"/>
            <a:ext cx="0" cy="4025169"/>
          </a:xfrm>
          <a:prstGeom prst="line">
            <a:avLst/>
          </a:prstGeom>
          <a:noFill/>
          <a:ln w="3175" algn="ctr">
            <a:solidFill>
              <a:srgbClr val="98A2A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2" name="Left Brace 121">
            <a:extLst>
              <a:ext uri="{FF2B5EF4-FFF2-40B4-BE49-F238E27FC236}">
                <a16:creationId xmlns:a16="http://schemas.microsoft.com/office/drawing/2014/main" id="{7580C421-0AE4-444B-B9A1-9658787B2783}"/>
              </a:ext>
            </a:extLst>
          </p:cNvPr>
          <p:cNvSpPr/>
          <p:nvPr/>
        </p:nvSpPr>
        <p:spPr bwMode="auto">
          <a:xfrm rot="5400000">
            <a:off x="4942415" y="1090388"/>
            <a:ext cx="112289" cy="490936"/>
          </a:xfrm>
          <a:prstGeom prst="leftBrace">
            <a:avLst>
              <a:gd name="adj1" fmla="val 8333"/>
              <a:gd name="adj2" fmla="val 50759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083" tIns="42041" rIns="84083" bIns="42041" numCol="1" rtlCol="0" anchor="t" anchorCtr="0" compatLnSpc="1">
            <a:prstTxWarp prst="textNoShape">
              <a:avLst/>
            </a:prstTxWarp>
          </a:bodyPr>
          <a:lstStyle/>
          <a:p>
            <a:pPr defTabSz="84083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2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92E06B69-3E5E-474B-AEE1-4E6FA0D5E9C5}"/>
              </a:ext>
            </a:extLst>
          </p:cNvPr>
          <p:cNvSpPr txBox="1"/>
          <p:nvPr/>
        </p:nvSpPr>
        <p:spPr>
          <a:xfrm>
            <a:off x="4176335" y="876343"/>
            <a:ext cx="1643607" cy="318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40835"/>
            <a:r>
              <a:rPr lang="en-US" sz="1472" dirty="0">
                <a:solidFill>
                  <a:prstClr val="black"/>
                </a:solidFill>
                <a:latin typeface="Calibri"/>
              </a:rPr>
              <a:t>F2F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D03B6703-D732-4DDB-9E27-C7C22A17A371}"/>
              </a:ext>
            </a:extLst>
          </p:cNvPr>
          <p:cNvSpPr txBox="1"/>
          <p:nvPr/>
        </p:nvSpPr>
        <p:spPr>
          <a:xfrm>
            <a:off x="1376929" y="6611215"/>
            <a:ext cx="41809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</a:rPr>
              <a:t>* For RAN2 Ad-hoc in April, please refer to RP-213608 for more details</a:t>
            </a:r>
          </a:p>
        </p:txBody>
      </p:sp>
      <p:sp>
        <p:nvSpPr>
          <p:cNvPr id="125" name="Rectangle: Rounded Corners 124">
            <a:extLst>
              <a:ext uri="{FF2B5EF4-FFF2-40B4-BE49-F238E27FC236}">
                <a16:creationId xmlns:a16="http://schemas.microsoft.com/office/drawing/2014/main" id="{BFBDDCA8-E299-4599-9BEF-FB228A32D513}"/>
              </a:ext>
            </a:extLst>
          </p:cNvPr>
          <p:cNvSpPr/>
          <p:nvPr/>
        </p:nvSpPr>
        <p:spPr>
          <a:xfrm>
            <a:off x="9410066" y="2584989"/>
            <a:ext cx="330751" cy="345661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TSG</a:t>
            </a:r>
          </a:p>
        </p:txBody>
      </p:sp>
      <p:sp>
        <p:nvSpPr>
          <p:cNvPr id="126" name="Rectangle: Rounded Corners 125">
            <a:extLst>
              <a:ext uri="{FF2B5EF4-FFF2-40B4-BE49-F238E27FC236}">
                <a16:creationId xmlns:a16="http://schemas.microsoft.com/office/drawing/2014/main" id="{A159438B-B040-4E44-9536-41317EE59536}"/>
              </a:ext>
            </a:extLst>
          </p:cNvPr>
          <p:cNvSpPr/>
          <p:nvPr/>
        </p:nvSpPr>
        <p:spPr>
          <a:xfrm>
            <a:off x="13853454" y="2583814"/>
            <a:ext cx="330751" cy="345661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TSG</a:t>
            </a:r>
          </a:p>
        </p:txBody>
      </p:sp>
      <p:sp>
        <p:nvSpPr>
          <p:cNvPr id="127" name="Rectangle: Rounded Corners 126">
            <a:extLst>
              <a:ext uri="{FF2B5EF4-FFF2-40B4-BE49-F238E27FC236}">
                <a16:creationId xmlns:a16="http://schemas.microsoft.com/office/drawing/2014/main" id="{C628443A-2653-4243-A76F-4D1929D7B7C4}"/>
              </a:ext>
            </a:extLst>
          </p:cNvPr>
          <p:cNvSpPr/>
          <p:nvPr/>
        </p:nvSpPr>
        <p:spPr>
          <a:xfrm>
            <a:off x="8389227" y="2583814"/>
            <a:ext cx="325172" cy="373645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WG</a:t>
            </a:r>
          </a:p>
        </p:txBody>
      </p:sp>
      <p:sp>
        <p:nvSpPr>
          <p:cNvPr id="128" name="Rectangle: Rounded Corners 127">
            <a:extLst>
              <a:ext uri="{FF2B5EF4-FFF2-40B4-BE49-F238E27FC236}">
                <a16:creationId xmlns:a16="http://schemas.microsoft.com/office/drawing/2014/main" id="{1D441422-3D4B-44D7-92E9-177B0A381592}"/>
              </a:ext>
            </a:extLst>
          </p:cNvPr>
          <p:cNvSpPr/>
          <p:nvPr/>
        </p:nvSpPr>
        <p:spPr>
          <a:xfrm>
            <a:off x="10813524" y="2590288"/>
            <a:ext cx="325172" cy="373645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WG</a:t>
            </a:r>
          </a:p>
        </p:txBody>
      </p:sp>
      <p:sp>
        <p:nvSpPr>
          <p:cNvPr id="129" name="Rectangle: Rounded Corners 128">
            <a:extLst>
              <a:ext uri="{FF2B5EF4-FFF2-40B4-BE49-F238E27FC236}">
                <a16:creationId xmlns:a16="http://schemas.microsoft.com/office/drawing/2014/main" id="{F824E893-FDAB-48EE-ADA1-0B6B35013929}"/>
              </a:ext>
            </a:extLst>
          </p:cNvPr>
          <p:cNvSpPr/>
          <p:nvPr/>
        </p:nvSpPr>
        <p:spPr>
          <a:xfrm>
            <a:off x="12503783" y="2583813"/>
            <a:ext cx="325172" cy="373645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WG</a:t>
            </a:r>
          </a:p>
        </p:txBody>
      </p:sp>
      <p:sp>
        <p:nvSpPr>
          <p:cNvPr id="130" name="Rectangle: Rounded Corners 129">
            <a:extLst>
              <a:ext uri="{FF2B5EF4-FFF2-40B4-BE49-F238E27FC236}">
                <a16:creationId xmlns:a16="http://schemas.microsoft.com/office/drawing/2014/main" id="{42046DAD-8119-4CB5-A081-689C5CE34195}"/>
              </a:ext>
            </a:extLst>
          </p:cNvPr>
          <p:cNvSpPr/>
          <p:nvPr/>
        </p:nvSpPr>
        <p:spPr>
          <a:xfrm>
            <a:off x="8066536" y="3135318"/>
            <a:ext cx="682350" cy="365495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RAN1-E</a:t>
            </a:r>
          </a:p>
        </p:txBody>
      </p:sp>
      <p:sp>
        <p:nvSpPr>
          <p:cNvPr id="131" name="Rectangle: Rounded Corners 130">
            <a:extLst>
              <a:ext uri="{FF2B5EF4-FFF2-40B4-BE49-F238E27FC236}">
                <a16:creationId xmlns:a16="http://schemas.microsoft.com/office/drawing/2014/main" id="{7625EB0D-0F82-43B3-8187-9C12637759D3}"/>
              </a:ext>
            </a:extLst>
          </p:cNvPr>
          <p:cNvSpPr/>
          <p:nvPr/>
        </p:nvSpPr>
        <p:spPr>
          <a:xfrm>
            <a:off x="8082203" y="3614660"/>
            <a:ext cx="664662" cy="386456"/>
          </a:xfrm>
          <a:prstGeom prst="roundRect">
            <a:avLst/>
          </a:prstGeom>
          <a:solidFill>
            <a:srgbClr val="C800BE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RAN2-E</a:t>
            </a:r>
          </a:p>
        </p:txBody>
      </p:sp>
      <p:sp>
        <p:nvSpPr>
          <p:cNvPr id="133" name="Rectangle: Rounded Corners 132">
            <a:extLst>
              <a:ext uri="{FF2B5EF4-FFF2-40B4-BE49-F238E27FC236}">
                <a16:creationId xmlns:a16="http://schemas.microsoft.com/office/drawing/2014/main" id="{D428722E-49D2-4F64-BC19-73FF21A781E9}"/>
              </a:ext>
            </a:extLst>
          </p:cNvPr>
          <p:cNvSpPr/>
          <p:nvPr/>
        </p:nvSpPr>
        <p:spPr>
          <a:xfrm>
            <a:off x="8084809" y="4112893"/>
            <a:ext cx="620092" cy="386456"/>
          </a:xfrm>
          <a:prstGeom prst="roundRect">
            <a:avLst/>
          </a:prstGeom>
          <a:solidFill>
            <a:srgbClr val="6633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RAN3-E</a:t>
            </a:r>
          </a:p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(5+4)</a:t>
            </a:r>
          </a:p>
        </p:txBody>
      </p:sp>
      <p:sp>
        <p:nvSpPr>
          <p:cNvPr id="134" name="Rectangle: Rounded Corners 133">
            <a:extLst>
              <a:ext uri="{FF2B5EF4-FFF2-40B4-BE49-F238E27FC236}">
                <a16:creationId xmlns:a16="http://schemas.microsoft.com/office/drawing/2014/main" id="{078C4FE8-C51E-4228-A6B5-2E79877B5EEB}"/>
              </a:ext>
            </a:extLst>
          </p:cNvPr>
          <p:cNvSpPr/>
          <p:nvPr/>
        </p:nvSpPr>
        <p:spPr>
          <a:xfrm>
            <a:off x="8069497" y="4624828"/>
            <a:ext cx="664662" cy="386456"/>
          </a:xfrm>
          <a:prstGeom prst="roundRect">
            <a:avLst/>
          </a:prstGeom>
          <a:solidFill>
            <a:srgbClr val="FA7100"/>
          </a:solidFill>
          <a:ln w="3175" cap="flat" cmpd="sng" algn="ctr">
            <a:noFill/>
            <a:prstDash val="solid"/>
          </a:ln>
          <a:effectLst/>
        </p:spPr>
        <p:txBody>
          <a:bodyPr lIns="0" tIns="97536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RAN4-E</a:t>
            </a:r>
          </a:p>
        </p:txBody>
      </p:sp>
      <p:sp>
        <p:nvSpPr>
          <p:cNvPr id="135" name="Rectangle: Rounded Corners 134">
            <a:extLst>
              <a:ext uri="{FF2B5EF4-FFF2-40B4-BE49-F238E27FC236}">
                <a16:creationId xmlns:a16="http://schemas.microsoft.com/office/drawing/2014/main" id="{118FE0E5-17EB-427D-9BEF-2A88FF1210A6}"/>
              </a:ext>
            </a:extLst>
          </p:cNvPr>
          <p:cNvSpPr/>
          <p:nvPr/>
        </p:nvSpPr>
        <p:spPr>
          <a:xfrm>
            <a:off x="8081965" y="5123061"/>
            <a:ext cx="659551" cy="386456"/>
          </a:xfrm>
          <a:prstGeom prst="roundRect">
            <a:avLst/>
          </a:prstGeom>
          <a:solidFill>
            <a:srgbClr val="0066FF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RAN5-E</a:t>
            </a:r>
          </a:p>
        </p:txBody>
      </p:sp>
      <p:sp>
        <p:nvSpPr>
          <p:cNvPr id="136" name="Left Brace 135">
            <a:extLst>
              <a:ext uri="{FF2B5EF4-FFF2-40B4-BE49-F238E27FC236}">
                <a16:creationId xmlns:a16="http://schemas.microsoft.com/office/drawing/2014/main" id="{6CDEDBF3-807B-4E17-A560-360F54B3235A}"/>
              </a:ext>
            </a:extLst>
          </p:cNvPr>
          <p:cNvSpPr/>
          <p:nvPr/>
        </p:nvSpPr>
        <p:spPr bwMode="auto">
          <a:xfrm rot="5400000">
            <a:off x="8045316" y="656989"/>
            <a:ext cx="181459" cy="1296966"/>
          </a:xfrm>
          <a:prstGeom prst="leftBrace">
            <a:avLst>
              <a:gd name="adj1" fmla="val 8333"/>
              <a:gd name="adj2" fmla="val 50759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083" tIns="42041" rIns="84083" bIns="42041" numCol="1" rtlCol="0" anchor="t" anchorCtr="0" compatLnSpc="1">
            <a:prstTxWarp prst="textNoShape">
              <a:avLst/>
            </a:prstTxWarp>
          </a:bodyPr>
          <a:lstStyle/>
          <a:p>
            <a:pPr defTabSz="84083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2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70B19BAA-D9C3-4DCD-A23A-269DF72208AA}"/>
              </a:ext>
            </a:extLst>
          </p:cNvPr>
          <p:cNvSpPr txBox="1"/>
          <p:nvPr/>
        </p:nvSpPr>
        <p:spPr>
          <a:xfrm>
            <a:off x="11844235" y="892018"/>
            <a:ext cx="2509131" cy="318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40835"/>
            <a:r>
              <a:rPr lang="en-US" sz="1472" dirty="0">
                <a:solidFill>
                  <a:prstClr val="black"/>
                </a:solidFill>
                <a:latin typeface="Calibri"/>
              </a:rPr>
              <a:t>Planned F2F (TBC)</a:t>
            </a:r>
          </a:p>
        </p:txBody>
      </p:sp>
      <p:sp>
        <p:nvSpPr>
          <p:cNvPr id="138" name="Rectangle: Rounded Corners 137">
            <a:extLst>
              <a:ext uri="{FF2B5EF4-FFF2-40B4-BE49-F238E27FC236}">
                <a16:creationId xmlns:a16="http://schemas.microsoft.com/office/drawing/2014/main" id="{6B57DB96-22AE-4BAA-8C54-74ADB621C4C9}"/>
              </a:ext>
            </a:extLst>
          </p:cNvPr>
          <p:cNvSpPr/>
          <p:nvPr/>
        </p:nvSpPr>
        <p:spPr>
          <a:xfrm>
            <a:off x="9413465" y="3120022"/>
            <a:ext cx="352670" cy="2763797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S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G</a:t>
            </a: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#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9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7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139" name="Rectangle: Rounded Corners 138">
            <a:extLst>
              <a:ext uri="{FF2B5EF4-FFF2-40B4-BE49-F238E27FC236}">
                <a16:creationId xmlns:a16="http://schemas.microsoft.com/office/drawing/2014/main" id="{BFB0A8C7-E40C-4FB5-A388-B0D9B26FED60}"/>
              </a:ext>
            </a:extLst>
          </p:cNvPr>
          <p:cNvSpPr/>
          <p:nvPr/>
        </p:nvSpPr>
        <p:spPr>
          <a:xfrm>
            <a:off x="13830219" y="3113453"/>
            <a:ext cx="352670" cy="2934881"/>
          </a:xfrm>
          <a:prstGeom prst="roundRect">
            <a:avLst/>
          </a:prstGeom>
          <a:solidFill>
            <a:srgbClr val="FF00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S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G</a:t>
            </a: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#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9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8</a:t>
            </a:r>
          </a:p>
          <a:p>
            <a:pPr algn="ctr" defTabSz="630594">
              <a:defRPr/>
            </a:pPr>
            <a:r>
              <a:rPr lang="en-US" sz="1012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1012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140" name="Rectangle: Rounded Corners 139">
            <a:extLst>
              <a:ext uri="{FF2B5EF4-FFF2-40B4-BE49-F238E27FC236}">
                <a16:creationId xmlns:a16="http://schemas.microsoft.com/office/drawing/2014/main" id="{43C9DB17-DCA8-43B4-A54D-B7AF67A307D3}"/>
              </a:ext>
            </a:extLst>
          </p:cNvPr>
          <p:cNvSpPr/>
          <p:nvPr/>
        </p:nvSpPr>
        <p:spPr>
          <a:xfrm>
            <a:off x="10822516" y="3141670"/>
            <a:ext cx="450567" cy="365495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RAN1-E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(5+3)</a:t>
            </a:r>
          </a:p>
        </p:txBody>
      </p:sp>
      <p:sp>
        <p:nvSpPr>
          <p:cNvPr id="141" name="Rectangle: Rounded Corners 140">
            <a:extLst>
              <a:ext uri="{FF2B5EF4-FFF2-40B4-BE49-F238E27FC236}">
                <a16:creationId xmlns:a16="http://schemas.microsoft.com/office/drawing/2014/main" id="{F780C97A-C9F5-4A5E-810B-5460E27F9B1D}"/>
              </a:ext>
            </a:extLst>
          </p:cNvPr>
          <p:cNvSpPr/>
          <p:nvPr/>
        </p:nvSpPr>
        <p:spPr>
          <a:xfrm>
            <a:off x="10788239" y="3605727"/>
            <a:ext cx="484846" cy="386456"/>
          </a:xfrm>
          <a:prstGeom prst="roundRect">
            <a:avLst/>
          </a:prstGeom>
          <a:solidFill>
            <a:srgbClr val="C800BE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RAN2-E</a:t>
            </a:r>
          </a:p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(5+3)</a:t>
            </a:r>
          </a:p>
        </p:txBody>
      </p:sp>
      <p:sp>
        <p:nvSpPr>
          <p:cNvPr id="143" name="Rectangle: Rounded Corners 142">
            <a:extLst>
              <a:ext uri="{FF2B5EF4-FFF2-40B4-BE49-F238E27FC236}">
                <a16:creationId xmlns:a16="http://schemas.microsoft.com/office/drawing/2014/main" id="{A77AF214-F52A-4E68-AF7A-19FB30EAAEA5}"/>
              </a:ext>
            </a:extLst>
          </p:cNvPr>
          <p:cNvSpPr/>
          <p:nvPr/>
        </p:nvSpPr>
        <p:spPr>
          <a:xfrm>
            <a:off x="10810369" y="4646384"/>
            <a:ext cx="467784" cy="386456"/>
          </a:xfrm>
          <a:prstGeom prst="roundRect">
            <a:avLst/>
          </a:prstGeom>
          <a:solidFill>
            <a:srgbClr val="FA7100"/>
          </a:solidFill>
          <a:ln w="3175" cap="flat" cmpd="sng" algn="ctr">
            <a:noFill/>
            <a:prstDash val="solid"/>
          </a:ln>
          <a:effectLst/>
        </p:spPr>
        <p:txBody>
          <a:bodyPr lIns="0" tIns="97536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RAN4-E</a:t>
            </a:r>
          </a:p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(5+3)</a:t>
            </a:r>
          </a:p>
        </p:txBody>
      </p:sp>
      <p:sp>
        <p:nvSpPr>
          <p:cNvPr id="144" name="Rectangle: Rounded Corners 143">
            <a:extLst>
              <a:ext uri="{FF2B5EF4-FFF2-40B4-BE49-F238E27FC236}">
                <a16:creationId xmlns:a16="http://schemas.microsoft.com/office/drawing/2014/main" id="{1EEE43D4-4084-4845-A91E-22170CD9838D}"/>
              </a:ext>
            </a:extLst>
          </p:cNvPr>
          <p:cNvSpPr/>
          <p:nvPr/>
        </p:nvSpPr>
        <p:spPr>
          <a:xfrm>
            <a:off x="12308948" y="3135317"/>
            <a:ext cx="523105" cy="365495"/>
          </a:xfrm>
          <a:prstGeom prst="roundRect">
            <a:avLst/>
          </a:prstGeom>
          <a:solidFill>
            <a:srgbClr val="1E9657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RAN1-E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(2+5)</a:t>
            </a:r>
          </a:p>
        </p:txBody>
      </p:sp>
      <p:sp>
        <p:nvSpPr>
          <p:cNvPr id="146" name="Rectangle: Rounded Corners 145">
            <a:extLst>
              <a:ext uri="{FF2B5EF4-FFF2-40B4-BE49-F238E27FC236}">
                <a16:creationId xmlns:a16="http://schemas.microsoft.com/office/drawing/2014/main" id="{232C9EC6-DB8A-4F79-B4FF-CCC52234D16C}"/>
              </a:ext>
            </a:extLst>
          </p:cNvPr>
          <p:cNvSpPr/>
          <p:nvPr/>
        </p:nvSpPr>
        <p:spPr>
          <a:xfrm>
            <a:off x="12271251" y="3609106"/>
            <a:ext cx="568017" cy="386456"/>
          </a:xfrm>
          <a:prstGeom prst="roundRect">
            <a:avLst/>
          </a:prstGeom>
          <a:solidFill>
            <a:srgbClr val="C800BE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RAN2-E</a:t>
            </a:r>
          </a:p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(2+5)</a:t>
            </a:r>
          </a:p>
        </p:txBody>
      </p:sp>
      <p:sp>
        <p:nvSpPr>
          <p:cNvPr id="147" name="Rectangle: Rounded Corners 146">
            <a:extLst>
              <a:ext uri="{FF2B5EF4-FFF2-40B4-BE49-F238E27FC236}">
                <a16:creationId xmlns:a16="http://schemas.microsoft.com/office/drawing/2014/main" id="{04B0704A-3EFB-47B4-BABF-01004117D355}"/>
              </a:ext>
            </a:extLst>
          </p:cNvPr>
          <p:cNvSpPr/>
          <p:nvPr/>
        </p:nvSpPr>
        <p:spPr>
          <a:xfrm>
            <a:off x="12260317" y="4115965"/>
            <a:ext cx="557928" cy="386456"/>
          </a:xfrm>
          <a:prstGeom prst="roundRect">
            <a:avLst/>
          </a:prstGeom>
          <a:solidFill>
            <a:srgbClr val="6633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RAN3-E</a:t>
            </a:r>
          </a:p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(2+5)</a:t>
            </a:r>
          </a:p>
        </p:txBody>
      </p:sp>
      <p:sp>
        <p:nvSpPr>
          <p:cNvPr id="150" name="Rectangle: Rounded Corners 149">
            <a:extLst>
              <a:ext uri="{FF2B5EF4-FFF2-40B4-BE49-F238E27FC236}">
                <a16:creationId xmlns:a16="http://schemas.microsoft.com/office/drawing/2014/main" id="{90AEC423-C8A8-4AAB-A27A-89FBF279F0CF}"/>
              </a:ext>
            </a:extLst>
          </p:cNvPr>
          <p:cNvSpPr/>
          <p:nvPr/>
        </p:nvSpPr>
        <p:spPr>
          <a:xfrm>
            <a:off x="12264886" y="4659817"/>
            <a:ext cx="553495" cy="386456"/>
          </a:xfrm>
          <a:prstGeom prst="roundRect">
            <a:avLst/>
          </a:prstGeom>
          <a:solidFill>
            <a:srgbClr val="FA7100"/>
          </a:solidFill>
          <a:ln w="3175" cap="flat" cmpd="sng" algn="ctr">
            <a:noFill/>
            <a:prstDash val="solid"/>
          </a:ln>
          <a:effectLst/>
        </p:spPr>
        <p:txBody>
          <a:bodyPr lIns="0" tIns="97536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RAN4-E</a:t>
            </a:r>
          </a:p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(2+5)</a:t>
            </a:r>
          </a:p>
        </p:txBody>
      </p:sp>
      <p:sp>
        <p:nvSpPr>
          <p:cNvPr id="151" name="Rectangle: Rounded Corners 150">
            <a:extLst>
              <a:ext uri="{FF2B5EF4-FFF2-40B4-BE49-F238E27FC236}">
                <a16:creationId xmlns:a16="http://schemas.microsoft.com/office/drawing/2014/main" id="{5F703E62-8482-422F-B59D-A6286E72322E}"/>
              </a:ext>
            </a:extLst>
          </p:cNvPr>
          <p:cNvSpPr/>
          <p:nvPr/>
        </p:nvSpPr>
        <p:spPr>
          <a:xfrm>
            <a:off x="12159736" y="5147461"/>
            <a:ext cx="659551" cy="386456"/>
          </a:xfrm>
          <a:prstGeom prst="roundRect">
            <a:avLst/>
          </a:prstGeom>
          <a:solidFill>
            <a:srgbClr val="0066FF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RAN5-E</a:t>
            </a:r>
          </a:p>
        </p:txBody>
      </p:sp>
      <p:sp>
        <p:nvSpPr>
          <p:cNvPr id="153" name="Rectangle: Rounded Corners 152">
            <a:extLst>
              <a:ext uri="{FF2B5EF4-FFF2-40B4-BE49-F238E27FC236}">
                <a16:creationId xmlns:a16="http://schemas.microsoft.com/office/drawing/2014/main" id="{970DA58D-C8A6-4E83-AB95-3838BB6FBE9C}"/>
              </a:ext>
            </a:extLst>
          </p:cNvPr>
          <p:cNvSpPr/>
          <p:nvPr/>
        </p:nvSpPr>
        <p:spPr>
          <a:xfrm>
            <a:off x="11423718" y="3063764"/>
            <a:ext cx="347313" cy="2974724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920" b="1" kern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</a:t>
            </a:r>
          </a:p>
          <a:p>
            <a:pPr algn="ctr" defTabSz="630594">
              <a:defRPr/>
            </a:pPr>
            <a:r>
              <a:rPr lang="en-US" sz="920" b="1" kern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</a:t>
            </a:r>
          </a:p>
          <a:p>
            <a:pPr algn="ctr" defTabSz="630594">
              <a:defRPr/>
            </a:pPr>
            <a:r>
              <a:rPr lang="en-US" sz="920" b="1" kern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</a:t>
            </a:r>
          </a:p>
          <a:p>
            <a:pPr algn="ctr" defTabSz="630594">
              <a:defRPr/>
            </a:pPr>
            <a:r>
              <a:rPr lang="en-US" sz="920" b="1" kern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920" b="1" kern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V</a:t>
            </a:r>
          </a:p>
          <a:p>
            <a:pPr algn="ctr" defTabSz="630594">
              <a:defRPr/>
            </a:pPr>
            <a:r>
              <a:rPr lang="en-US" sz="920" b="1" kern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920" b="1" kern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</a:t>
            </a:r>
          </a:p>
          <a:p>
            <a:pPr algn="ctr" defTabSz="630594">
              <a:defRPr/>
            </a:pPr>
            <a:r>
              <a:rPr lang="en-US" sz="920" b="1" kern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920" b="1" kern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920" b="1" kern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</a:t>
            </a:r>
          </a:p>
          <a:p>
            <a:pPr algn="ctr" defTabSz="630594">
              <a:defRPr/>
            </a:pPr>
            <a:r>
              <a:rPr lang="en-US" sz="920" b="1" kern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155" name="Rectangle: Rounded Corners 154">
            <a:extLst>
              <a:ext uri="{FF2B5EF4-FFF2-40B4-BE49-F238E27FC236}">
                <a16:creationId xmlns:a16="http://schemas.microsoft.com/office/drawing/2014/main" id="{7172307D-9D14-4711-9FFD-519763B97219}"/>
              </a:ext>
            </a:extLst>
          </p:cNvPr>
          <p:cNvSpPr/>
          <p:nvPr/>
        </p:nvSpPr>
        <p:spPr>
          <a:xfrm>
            <a:off x="12834548" y="3108348"/>
            <a:ext cx="347313" cy="2946556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V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2D6BEC94-CB57-4C61-B3FD-B5288580510D}"/>
              </a:ext>
            </a:extLst>
          </p:cNvPr>
          <p:cNvSpPr txBox="1"/>
          <p:nvPr/>
        </p:nvSpPr>
        <p:spPr>
          <a:xfrm>
            <a:off x="7185281" y="874859"/>
            <a:ext cx="2002432" cy="318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40835"/>
            <a:r>
              <a:rPr lang="en-US" sz="1472" dirty="0">
                <a:solidFill>
                  <a:prstClr val="black"/>
                </a:solidFill>
                <a:latin typeface="Calibri"/>
              </a:rPr>
              <a:t>Planned F2F (TBC)</a:t>
            </a:r>
          </a:p>
        </p:txBody>
      </p:sp>
      <p:sp>
        <p:nvSpPr>
          <p:cNvPr id="157" name="Left Brace 156">
            <a:extLst>
              <a:ext uri="{FF2B5EF4-FFF2-40B4-BE49-F238E27FC236}">
                <a16:creationId xmlns:a16="http://schemas.microsoft.com/office/drawing/2014/main" id="{9D71A13E-7210-4392-9B4B-B1BC85189828}"/>
              </a:ext>
            </a:extLst>
          </p:cNvPr>
          <p:cNvSpPr/>
          <p:nvPr/>
        </p:nvSpPr>
        <p:spPr bwMode="auto">
          <a:xfrm rot="5400000">
            <a:off x="13249856" y="-169537"/>
            <a:ext cx="181461" cy="2992703"/>
          </a:xfrm>
          <a:prstGeom prst="leftBrace">
            <a:avLst>
              <a:gd name="adj1" fmla="val 8333"/>
              <a:gd name="adj2" fmla="val 50759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083" tIns="42041" rIns="84083" bIns="42041" numCol="1" rtlCol="0" anchor="t" anchorCtr="0" compatLnSpc="1">
            <a:prstTxWarp prst="textNoShape">
              <a:avLst/>
            </a:prstTxWarp>
          </a:bodyPr>
          <a:lstStyle/>
          <a:p>
            <a:pPr defTabSz="84083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2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4470EE64-8483-46CB-9580-CBA4BCE427EC}"/>
              </a:ext>
            </a:extLst>
          </p:cNvPr>
          <p:cNvSpPr txBox="1"/>
          <p:nvPr/>
        </p:nvSpPr>
        <p:spPr>
          <a:xfrm>
            <a:off x="9228039" y="876148"/>
            <a:ext cx="2303289" cy="318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40835"/>
            <a:r>
              <a:rPr lang="en-US" sz="1472" dirty="0">
                <a:solidFill>
                  <a:prstClr val="black"/>
                </a:solidFill>
                <a:latin typeface="Calibri"/>
              </a:rPr>
              <a:t>Planned E-meeting (TBC)</a:t>
            </a:r>
          </a:p>
        </p:txBody>
      </p:sp>
      <p:sp>
        <p:nvSpPr>
          <p:cNvPr id="160" name="Left Brace 159">
            <a:extLst>
              <a:ext uri="{FF2B5EF4-FFF2-40B4-BE49-F238E27FC236}">
                <a16:creationId xmlns:a16="http://schemas.microsoft.com/office/drawing/2014/main" id="{1F0C890A-6D12-48D1-9C10-0E0B9F9BF283}"/>
              </a:ext>
            </a:extLst>
          </p:cNvPr>
          <p:cNvSpPr/>
          <p:nvPr/>
        </p:nvSpPr>
        <p:spPr bwMode="auto">
          <a:xfrm rot="5400000">
            <a:off x="10278457" y="-124481"/>
            <a:ext cx="154481" cy="2857478"/>
          </a:xfrm>
          <a:prstGeom prst="leftBrace">
            <a:avLst>
              <a:gd name="adj1" fmla="val 8333"/>
              <a:gd name="adj2" fmla="val 50759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083" tIns="42041" rIns="84083" bIns="42041" numCol="1" rtlCol="0" anchor="t" anchorCtr="0" compatLnSpc="1">
            <a:prstTxWarp prst="textNoShape">
              <a:avLst/>
            </a:prstTxWarp>
          </a:bodyPr>
          <a:lstStyle/>
          <a:p>
            <a:pPr defTabSz="84083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2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B1BDE6-9512-4ECD-88B0-8ED039ACF22F}"/>
              </a:ext>
            </a:extLst>
          </p:cNvPr>
          <p:cNvSpPr txBox="1"/>
          <p:nvPr/>
        </p:nvSpPr>
        <p:spPr>
          <a:xfrm>
            <a:off x="9801139" y="6131034"/>
            <a:ext cx="1393330" cy="3693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Back-up Plan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1C217637-B54F-4604-A524-A7AFA014D255}"/>
              </a:ext>
            </a:extLst>
          </p:cNvPr>
          <p:cNvSpPr/>
          <p:nvPr/>
        </p:nvSpPr>
        <p:spPr bwMode="auto">
          <a:xfrm rot="12691745">
            <a:off x="8855663" y="5810449"/>
            <a:ext cx="1152209" cy="120030"/>
          </a:xfrm>
          <a:prstGeom prst="rightArrow">
            <a:avLst/>
          </a:prstGeom>
          <a:solidFill>
            <a:srgbClr val="E0E51B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5" name="Arrow: Right 174">
            <a:extLst>
              <a:ext uri="{FF2B5EF4-FFF2-40B4-BE49-F238E27FC236}">
                <a16:creationId xmlns:a16="http://schemas.microsoft.com/office/drawing/2014/main" id="{D3758E85-A618-4712-9836-767EBE2A071D}"/>
              </a:ext>
            </a:extLst>
          </p:cNvPr>
          <p:cNvSpPr/>
          <p:nvPr/>
        </p:nvSpPr>
        <p:spPr bwMode="auto">
          <a:xfrm rot="19114438">
            <a:off x="10899833" y="5765571"/>
            <a:ext cx="1116614" cy="147805"/>
          </a:xfrm>
          <a:prstGeom prst="rightArrow">
            <a:avLst/>
          </a:prstGeom>
          <a:solidFill>
            <a:srgbClr val="E0E51B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DFF0D528-6223-4453-B9BA-591842E9C167}"/>
              </a:ext>
            </a:extLst>
          </p:cNvPr>
          <p:cNvSpPr txBox="1"/>
          <p:nvPr/>
        </p:nvSpPr>
        <p:spPr>
          <a:xfrm>
            <a:off x="411167" y="2521705"/>
            <a:ext cx="9723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u="sng" dirty="0"/>
              <a:t>F2F meeting schedules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E064DC3C-3618-47B8-8D1C-D4D9D142C8A1}"/>
              </a:ext>
            </a:extLst>
          </p:cNvPr>
          <p:cNvSpPr txBox="1"/>
          <p:nvPr/>
        </p:nvSpPr>
        <p:spPr>
          <a:xfrm>
            <a:off x="387829" y="4455050"/>
            <a:ext cx="9616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u="sng" dirty="0"/>
              <a:t>E-meeting schedules</a:t>
            </a:r>
          </a:p>
        </p:txBody>
      </p:sp>
      <p:sp>
        <p:nvSpPr>
          <p:cNvPr id="179" name="Left Brace 178">
            <a:extLst>
              <a:ext uri="{FF2B5EF4-FFF2-40B4-BE49-F238E27FC236}">
                <a16:creationId xmlns:a16="http://schemas.microsoft.com/office/drawing/2014/main" id="{C486121C-29D3-4185-A6E2-B922DA9BDC4F}"/>
              </a:ext>
            </a:extLst>
          </p:cNvPr>
          <p:cNvSpPr/>
          <p:nvPr/>
        </p:nvSpPr>
        <p:spPr bwMode="auto">
          <a:xfrm>
            <a:off x="1360016" y="3431010"/>
            <a:ext cx="457362" cy="2595930"/>
          </a:xfrm>
          <a:prstGeom prst="leftBrace">
            <a:avLst>
              <a:gd name="adj1" fmla="val 8333"/>
              <a:gd name="adj2" fmla="val 50759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083" tIns="42041" rIns="84083" bIns="42041" numCol="1" rtlCol="0" anchor="t" anchorCtr="0" compatLnSpc="1">
            <a:prstTxWarp prst="textNoShape">
              <a:avLst/>
            </a:prstTxWarp>
          </a:bodyPr>
          <a:lstStyle/>
          <a:p>
            <a:pPr defTabSz="84083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2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1" name="Left Brace 180">
            <a:extLst>
              <a:ext uri="{FF2B5EF4-FFF2-40B4-BE49-F238E27FC236}">
                <a16:creationId xmlns:a16="http://schemas.microsoft.com/office/drawing/2014/main" id="{6DC392E7-2732-4B05-AA3C-BCEA25B5DD3F}"/>
              </a:ext>
            </a:extLst>
          </p:cNvPr>
          <p:cNvSpPr/>
          <p:nvPr/>
        </p:nvSpPr>
        <p:spPr bwMode="auto">
          <a:xfrm>
            <a:off x="1309323" y="2664528"/>
            <a:ext cx="457362" cy="425199"/>
          </a:xfrm>
          <a:prstGeom prst="leftBrace">
            <a:avLst>
              <a:gd name="adj1" fmla="val 8333"/>
              <a:gd name="adj2" fmla="val 50759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083" tIns="42041" rIns="84083" bIns="42041" numCol="1" rtlCol="0" anchor="t" anchorCtr="0" compatLnSpc="1">
            <a:prstTxWarp prst="textNoShape">
              <a:avLst/>
            </a:prstTxWarp>
          </a:bodyPr>
          <a:lstStyle/>
          <a:p>
            <a:pPr defTabSz="840835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92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67" name="Rectangle: Rounded Corners 166">
            <a:extLst>
              <a:ext uri="{FF2B5EF4-FFF2-40B4-BE49-F238E27FC236}">
                <a16:creationId xmlns:a16="http://schemas.microsoft.com/office/drawing/2014/main" id="{C763B585-B736-44FB-9C38-20C5F7E8CC89}"/>
              </a:ext>
            </a:extLst>
          </p:cNvPr>
          <p:cNvSpPr/>
          <p:nvPr/>
        </p:nvSpPr>
        <p:spPr>
          <a:xfrm>
            <a:off x="10811513" y="4089362"/>
            <a:ext cx="447747" cy="386456"/>
          </a:xfrm>
          <a:prstGeom prst="roundRect">
            <a:avLst/>
          </a:prstGeom>
          <a:solidFill>
            <a:srgbClr val="663300"/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RAN3-E</a:t>
            </a:r>
          </a:p>
          <a:p>
            <a:pPr algn="ctr" defTabSz="630594"/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(5+2)</a:t>
            </a:r>
          </a:p>
        </p:txBody>
      </p:sp>
      <p:sp>
        <p:nvSpPr>
          <p:cNvPr id="148" name="Rectangle: Rounded Corners 147">
            <a:extLst>
              <a:ext uri="{FF2B5EF4-FFF2-40B4-BE49-F238E27FC236}">
                <a16:creationId xmlns:a16="http://schemas.microsoft.com/office/drawing/2014/main" id="{064F6FC4-2F8D-497B-9995-3654075EF504}"/>
              </a:ext>
            </a:extLst>
          </p:cNvPr>
          <p:cNvSpPr/>
          <p:nvPr/>
        </p:nvSpPr>
        <p:spPr>
          <a:xfrm>
            <a:off x="6212677" y="3089727"/>
            <a:ext cx="1576657" cy="3030977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V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  <p:sp>
        <p:nvSpPr>
          <p:cNvPr id="149" name="Rectangle: Rounded Corners 148">
            <a:extLst>
              <a:ext uri="{FF2B5EF4-FFF2-40B4-BE49-F238E27FC236}">
                <a16:creationId xmlns:a16="http://schemas.microsoft.com/office/drawing/2014/main" id="{3430E109-170C-4F06-8C43-DB57EE1B15A4}"/>
              </a:ext>
            </a:extLst>
          </p:cNvPr>
          <p:cNvSpPr/>
          <p:nvPr/>
        </p:nvSpPr>
        <p:spPr>
          <a:xfrm>
            <a:off x="10463949" y="3063764"/>
            <a:ext cx="347313" cy="2974724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lIns="0" tIns="84083" rIns="0" bIns="49655"/>
          <a:lstStyle/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N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A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C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T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V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P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E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R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I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O</a:t>
            </a:r>
          </a:p>
          <a:p>
            <a:pPr algn="ctr" defTabSz="630594">
              <a:defRPr/>
            </a:pPr>
            <a:r>
              <a:rPr lang="en-US" sz="920" b="1" kern="0" dirty="0">
                <a:solidFill>
                  <a:srgbClr val="FFFFFF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rPr>
              <a:t>D</a:t>
            </a:r>
          </a:p>
          <a:p>
            <a:pPr algn="ctr" defTabSz="630594">
              <a:defRPr/>
            </a:pPr>
            <a:endParaRPr lang="en-US" sz="920" b="1" kern="0" dirty="0">
              <a:solidFill>
                <a:srgbClr val="FFFFFF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248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7688" y="228603"/>
            <a:ext cx="11706046" cy="1143000"/>
          </a:xfrm>
        </p:spPr>
        <p:txBody>
          <a:bodyPr/>
          <a:lstStyle/>
          <a:p>
            <a:r>
              <a:rPr lang="en-US" dirty="0"/>
              <a:t>Additional Information for the Proposed Time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839" y="1252809"/>
            <a:ext cx="13765291" cy="4830233"/>
          </a:xfrm>
        </p:spPr>
        <p:txBody>
          <a:bodyPr/>
          <a:lstStyle/>
          <a:p>
            <a:r>
              <a:rPr lang="en-US" sz="2400" dirty="0"/>
              <a:t>2Q’2022 (to alleviate overlap with some holidays)</a:t>
            </a:r>
          </a:p>
          <a:p>
            <a:pPr lvl="1"/>
            <a:r>
              <a:rPr lang="en-US" sz="2000" dirty="0"/>
              <a:t>Inactive period is updated from “April 25</a:t>
            </a:r>
            <a:r>
              <a:rPr lang="en-US" sz="2000" baseline="30000" dirty="0"/>
              <a:t>th</a:t>
            </a:r>
            <a:r>
              <a:rPr lang="en-US" sz="2000" dirty="0"/>
              <a:t> – 29</a:t>
            </a:r>
            <a:r>
              <a:rPr lang="en-US" sz="2000" baseline="30000" dirty="0"/>
              <a:t>th”</a:t>
            </a:r>
            <a:r>
              <a:rPr lang="en-US" sz="2000" dirty="0"/>
              <a:t> to “May 2</a:t>
            </a:r>
            <a:r>
              <a:rPr lang="en-US" sz="2000" baseline="30000" dirty="0"/>
              <a:t>nd</a:t>
            </a:r>
            <a:r>
              <a:rPr lang="en-US" sz="2000" dirty="0"/>
              <a:t> – 6</a:t>
            </a:r>
            <a:r>
              <a:rPr lang="en-US" sz="2000" baseline="30000" dirty="0"/>
              <a:t>th</a:t>
            </a:r>
            <a:r>
              <a:rPr lang="en-US" sz="2000" dirty="0"/>
              <a:t>”</a:t>
            </a:r>
          </a:p>
          <a:p>
            <a:pPr lvl="1"/>
            <a:r>
              <a:rPr lang="en-US" sz="2000" dirty="0"/>
              <a:t>Clarify that RAN3 May e-meeting should be “5+4” (instead of “5+5”), similar to earlier RAN3 e-meetings</a:t>
            </a:r>
          </a:p>
          <a:p>
            <a:pPr lvl="1"/>
            <a:r>
              <a:rPr lang="en-US" sz="2000" dirty="0"/>
              <a:t>Contribution deadlines: </a:t>
            </a:r>
          </a:p>
          <a:p>
            <a:pPr lvl="2"/>
            <a:r>
              <a:rPr lang="en-US" sz="1600" dirty="0"/>
              <a:t>RAN1: April 25</a:t>
            </a:r>
            <a:r>
              <a:rPr lang="en-US" sz="1600" baseline="30000" dirty="0"/>
              <a:t>th </a:t>
            </a:r>
            <a:r>
              <a:rPr lang="en-US" sz="1600" dirty="0"/>
              <a:t> for maintenance &amp; April 29</a:t>
            </a:r>
            <a:r>
              <a:rPr lang="en-US" sz="1600" baseline="30000" dirty="0"/>
              <a:t>th</a:t>
            </a:r>
            <a:r>
              <a:rPr lang="en-US" sz="1600" dirty="0"/>
              <a:t> for Rel-18 items</a:t>
            </a:r>
          </a:p>
          <a:p>
            <a:pPr lvl="2"/>
            <a:r>
              <a:rPr lang="en-US" sz="1600" dirty="0"/>
              <a:t>RAN2/3/4/5: April 25</a:t>
            </a:r>
            <a:r>
              <a:rPr lang="en-US" sz="1600" baseline="30000" dirty="0"/>
              <a:t>th</a:t>
            </a:r>
            <a:r>
              <a:rPr lang="en-US" sz="1600" dirty="0"/>
              <a:t> </a:t>
            </a:r>
          </a:p>
          <a:p>
            <a:pPr lvl="2"/>
            <a:r>
              <a:rPr lang="en-US" sz="1600" dirty="0"/>
              <a:t>Preparation-oriented email discussion may be scheduled by WG chairs in the week of April 25</a:t>
            </a:r>
            <a:r>
              <a:rPr lang="en-US" sz="1600" baseline="30000" dirty="0"/>
              <a:t>th</a:t>
            </a:r>
            <a:endParaRPr lang="en-US" sz="1600" dirty="0"/>
          </a:p>
          <a:p>
            <a:r>
              <a:rPr lang="en-US" sz="2400" dirty="0"/>
              <a:t>3Q’&amp;4Q’2022</a:t>
            </a:r>
          </a:p>
          <a:p>
            <a:pPr lvl="1"/>
            <a:r>
              <a:rPr lang="en-US" sz="2000" dirty="0"/>
              <a:t>Backup e-meeting schedules are provided for those planned F2F meetings (August, November, and December)</a:t>
            </a:r>
          </a:p>
          <a:p>
            <a:pPr lvl="1"/>
            <a:r>
              <a:rPr lang="en-US" sz="2000" dirty="0"/>
              <a:t>For 4Q’2022, </a:t>
            </a:r>
          </a:p>
          <a:p>
            <a:pPr lvl="2"/>
            <a:r>
              <a:rPr lang="en-US" sz="1800" dirty="0"/>
              <a:t>Oct. e-meeting will NOT handle any maintenance related work (i.e., Rel-18 only)</a:t>
            </a:r>
          </a:p>
          <a:p>
            <a:pPr lvl="2"/>
            <a:r>
              <a:rPr lang="en-US" sz="1800" dirty="0"/>
              <a:t>If the Nov meeting can’t be confirmed as F2F, meeting agendas are to be arranged in a TDM manner for some items (while other items may be scheduled for both e-meetings)</a:t>
            </a:r>
          </a:p>
          <a:p>
            <a:pPr lvl="3"/>
            <a:r>
              <a:rPr lang="en-US" sz="1800" dirty="0"/>
              <a:t>Details up to WG Chairs’ discretion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1600" dirty="0"/>
          </a:p>
          <a:p>
            <a:endParaRPr lang="en-US" sz="2400" dirty="0"/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55983376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0395-6E2A-4D67-A1A6-3A5C1DB5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4997" y="228603"/>
            <a:ext cx="11374390" cy="1143000"/>
          </a:xfrm>
        </p:spPr>
        <p:txBody>
          <a:bodyPr/>
          <a:lstStyle/>
          <a:p>
            <a:r>
              <a:rPr lang="en-US" dirty="0"/>
              <a:t>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03BC0-EB37-4C3E-8DD6-27F0E6CA8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sz="3201" dirty="0"/>
              <a:t>It is proposed to endorse the RAN timeline and meeting planning on </a:t>
            </a:r>
            <a:r>
              <a:rPr lang="en-US" sz="3201"/>
              <a:t>slides 5 to 6. </a:t>
            </a:r>
            <a:endParaRPr lang="en-US" sz="2666" dirty="0"/>
          </a:p>
        </p:txBody>
      </p:sp>
    </p:spTree>
    <p:extLst>
      <p:ext uri="{BB962C8B-B14F-4D97-AF65-F5344CB8AC3E}">
        <p14:creationId xmlns:p14="http://schemas.microsoft.com/office/powerpoint/2010/main" val="2540480853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45619</TotalTime>
  <Words>921</Words>
  <Application>Microsoft Office PowerPoint</Application>
  <PresentationFormat>Custom</PresentationFormat>
  <Paragraphs>338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Nokia Pure Headline Ultra Light</vt:lpstr>
      <vt:lpstr>Nokia Pure Text</vt:lpstr>
      <vt:lpstr>Nokia Pure Text Light</vt:lpstr>
      <vt:lpstr>Arial</vt:lpstr>
      <vt:lpstr>Calibri</vt:lpstr>
      <vt:lpstr>Wingdings</vt:lpstr>
      <vt:lpstr>Nokia White Master with headline</vt:lpstr>
      <vt:lpstr>2_Office Theme</vt:lpstr>
      <vt:lpstr>RAN Meeting Planning</vt:lpstr>
      <vt:lpstr>Background: Conclusions from the Meeting Hosting Decision Group</vt:lpstr>
      <vt:lpstr>Background: Additional Logistics</vt:lpstr>
      <vt:lpstr>Background: Updated RAN meeting plan 2Q’2022 </vt:lpstr>
      <vt:lpstr>Proposed RAN meeting plan (2022)</vt:lpstr>
      <vt:lpstr>Additional Information for the Proposed Time Plan</vt:lpstr>
      <vt:lpstr>Proposal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Wanshi Chen</cp:lastModifiedBy>
  <cp:revision>633</cp:revision>
  <dcterms:created xsi:type="dcterms:W3CDTF">2018-05-24T11:49:12Z</dcterms:created>
  <dcterms:modified xsi:type="dcterms:W3CDTF">2022-03-18T15:19:36Z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