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7" d="100"/>
          <a:sy n="157" d="100"/>
        </p:scale>
        <p:origin x="392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20881-C44C-4DBD-A265-33E4FEC62CC7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82C719-5855-4EB7-8A47-BD8B4B892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64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2C719-5855-4EB7-8A47-BD8B4B89226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416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2C719-5855-4EB7-8A47-BD8B4B89226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92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178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319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224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711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26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161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065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777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83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07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896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C664A-2C17-4234-A1AD-D67E22B0A425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18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[</a:t>
            </a:r>
            <a:r>
              <a:rPr lang="en-US" altLang="zh-CN" dirty="0" err="1"/>
              <a:t>94e</a:t>
            </a:r>
            <a:r>
              <a:rPr lang="en-US" altLang="zh-CN" dirty="0"/>
              <a:t>-48-</a:t>
            </a:r>
            <a:r>
              <a:rPr lang="en-US" altLang="zh-CN" dirty="0" err="1"/>
              <a:t>R17</a:t>
            </a:r>
            <a:r>
              <a:rPr lang="en-US" altLang="zh-CN" dirty="0"/>
              <a:t>-NR-</a:t>
            </a:r>
            <a:r>
              <a:rPr lang="en-US" altLang="zh-CN" dirty="0" err="1"/>
              <a:t>DemodPerf</a:t>
            </a:r>
            <a:r>
              <a:rPr lang="en-US" altLang="zh-CN" dirty="0" smtClean="0"/>
              <a:t>]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Moderator (Samsung, </a:t>
            </a:r>
            <a:r>
              <a:rPr lang="en-US" altLang="zh-CN" dirty="0" err="1" smtClean="0"/>
              <a:t>RAN4</a:t>
            </a:r>
            <a:r>
              <a:rPr lang="en-US" altLang="zh-CN" dirty="0" smtClean="0"/>
              <a:t> VC)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1321" y="256792"/>
            <a:ext cx="115170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Meeting #94-e	</a:t>
            </a:r>
            <a:r>
              <a:rPr lang="en-GB" altLang="zh-CN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</a:t>
            </a:r>
            <a:r>
              <a:rPr lang="en-US" altLang="zh-CN" b="1" dirty="0" smtClean="0"/>
              <a:t>RP-213670</a:t>
            </a:r>
          </a:p>
          <a:p>
            <a:pPr>
              <a:spcAft>
                <a:spcPts val="0"/>
              </a:spcAft>
            </a:pPr>
            <a:r>
              <a:rPr lang="en-GB" altLang="zh-CN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E-meeting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, December 6</a:t>
            </a:r>
            <a:r>
              <a:rPr lang="en-GB" altLang="zh-CN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 – 17</a:t>
            </a:r>
            <a:r>
              <a:rPr lang="en-GB" altLang="zh-CN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 2021                                      </a:t>
            </a:r>
            <a:endParaRPr lang="zh-CN" altLang="zh-CN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344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u="sng" dirty="0" smtClean="0"/>
              <a:t>Issue: NWA signaling part</a:t>
            </a:r>
            <a:endParaRPr lang="zh-CN" altLang="zh-CN" dirty="0"/>
          </a:p>
        </p:txBody>
      </p:sp>
      <p:sp>
        <p:nvSpPr>
          <p:cNvPr id="4" name="矩形 3"/>
          <p:cNvSpPr/>
          <p:nvPr/>
        </p:nvSpPr>
        <p:spPr>
          <a:xfrm>
            <a:off x="492217" y="1501073"/>
            <a:ext cx="1035515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Observation: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sz="1600" dirty="0"/>
              <a:t>Based on the comments received, all the companies agree the fact </a:t>
            </a:r>
            <a:r>
              <a:rPr lang="en-US" altLang="zh-CN" sz="1600" dirty="0" err="1"/>
              <a:t>RAN4</a:t>
            </a:r>
            <a:r>
              <a:rPr lang="en-US" altLang="zh-CN" sz="1600" dirty="0"/>
              <a:t> still </a:t>
            </a:r>
            <a:r>
              <a:rPr lang="en-US" altLang="zh-CN" sz="1600" dirty="0" smtClean="0"/>
              <a:t>needs </a:t>
            </a:r>
            <a:r>
              <a:rPr lang="en-US" altLang="zh-CN" sz="1600" dirty="0"/>
              <a:t>to further discuss NWA signaling based on the previous </a:t>
            </a:r>
            <a:r>
              <a:rPr lang="en-US" altLang="zh-CN" sz="1600" dirty="0" smtClean="0"/>
              <a:t>agreements achieved </a:t>
            </a:r>
            <a:r>
              <a:rPr lang="en-US" altLang="zh-CN" sz="1600" dirty="0"/>
              <a:t>in </a:t>
            </a:r>
            <a:r>
              <a:rPr lang="en-US" altLang="zh-CN" sz="1600" dirty="0" err="1"/>
              <a:t>RAN4</a:t>
            </a:r>
            <a:r>
              <a:rPr lang="en-US" altLang="zh-CN" sz="1600" dirty="0"/>
              <a:t>.  </a:t>
            </a:r>
            <a:endParaRPr lang="zh-CN" altLang="zh-CN" sz="16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sz="1600" dirty="0"/>
              <a:t>For the </a:t>
            </a:r>
            <a:r>
              <a:rPr lang="en-US" altLang="zh-CN" sz="1600" dirty="0" smtClean="0"/>
              <a:t>notes under proposal </a:t>
            </a:r>
            <a:r>
              <a:rPr lang="en-US" altLang="zh-CN" sz="1600" dirty="0" err="1" smtClean="0"/>
              <a:t>3a</a:t>
            </a:r>
            <a:r>
              <a:rPr lang="en-US" altLang="zh-CN" sz="1600" dirty="0" smtClean="0"/>
              <a:t>, </a:t>
            </a:r>
            <a:r>
              <a:rPr lang="en-US" altLang="zh-CN" sz="1600" dirty="0"/>
              <a:t>companies have different </a:t>
            </a:r>
            <a:r>
              <a:rPr lang="en-US" altLang="zh-CN" sz="1600" dirty="0" smtClean="0"/>
              <a:t>views. Moderator </a:t>
            </a:r>
            <a:r>
              <a:rPr lang="en-US" altLang="zh-CN" sz="1600" dirty="0"/>
              <a:t>suggests no need to go to such details as well as </a:t>
            </a:r>
            <a:r>
              <a:rPr lang="en-US" altLang="zh-CN" sz="1600" dirty="0" smtClean="0"/>
              <a:t>existing </a:t>
            </a:r>
            <a:r>
              <a:rPr lang="en-US" altLang="zh-CN" sz="1600" dirty="0"/>
              <a:t>agreements in </a:t>
            </a:r>
            <a:r>
              <a:rPr lang="en-US" altLang="zh-CN" sz="1600" dirty="0" err="1"/>
              <a:t>RAN4</a:t>
            </a:r>
            <a:r>
              <a:rPr lang="en-US" altLang="zh-CN" sz="1600" dirty="0"/>
              <a:t> still valid, we can leave the details subject to </a:t>
            </a:r>
            <a:r>
              <a:rPr lang="en-US" altLang="zh-CN" sz="1600" dirty="0" err="1"/>
              <a:t>RAN4</a:t>
            </a:r>
            <a:r>
              <a:rPr lang="en-US" altLang="zh-CN" sz="1600" dirty="0"/>
              <a:t> further discussion.</a:t>
            </a:r>
            <a:endParaRPr lang="zh-CN" altLang="zh-CN" sz="16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sz="1600" dirty="0"/>
              <a:t>Companies also suggest not </a:t>
            </a:r>
            <a:r>
              <a:rPr lang="en-US" altLang="zh-CN" sz="1600" dirty="0" smtClean="0"/>
              <a:t>precluding </a:t>
            </a:r>
            <a:r>
              <a:rPr lang="en-US" altLang="zh-CN" sz="1600" dirty="0" err="1" smtClean="0"/>
              <a:t>RAN2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work can be triggered via. LS from </a:t>
            </a:r>
            <a:r>
              <a:rPr lang="en-US" altLang="zh-CN" sz="1600" dirty="0" err="1"/>
              <a:t>RAN4</a:t>
            </a:r>
            <a:r>
              <a:rPr lang="en-US" altLang="zh-CN" sz="1600" dirty="0"/>
              <a:t> in </a:t>
            </a:r>
            <a:r>
              <a:rPr lang="en-US" altLang="zh-CN" sz="1600" dirty="0" err="1"/>
              <a:t>Q1</a:t>
            </a:r>
            <a:r>
              <a:rPr lang="en-US" altLang="zh-CN" sz="1600" dirty="0"/>
              <a:t> 2022 considering </a:t>
            </a:r>
            <a:r>
              <a:rPr lang="en-US" altLang="zh-CN" sz="1600" dirty="0" err="1"/>
              <a:t>Rel</a:t>
            </a:r>
            <a:r>
              <a:rPr lang="en-US" altLang="zh-CN" sz="1600" dirty="0"/>
              <a:t>-17 timeline</a:t>
            </a:r>
            <a:r>
              <a:rPr lang="en-US" altLang="zh-CN" sz="1600" dirty="0" smtClean="0"/>
              <a:t>.</a:t>
            </a:r>
            <a:endParaRPr lang="en-US" altLang="zh-CN" sz="1600" b="1" dirty="0" smtClean="0"/>
          </a:p>
          <a:p>
            <a:endParaRPr lang="en-US" altLang="zh-CN" b="1" dirty="0"/>
          </a:p>
          <a:p>
            <a:r>
              <a:rPr lang="en-US" altLang="zh-CN" b="1" dirty="0" smtClean="0"/>
              <a:t>Modified Proposal </a:t>
            </a:r>
            <a:r>
              <a:rPr lang="en-US" altLang="zh-CN" b="1" dirty="0" err="1"/>
              <a:t>3a</a:t>
            </a:r>
            <a:r>
              <a:rPr lang="en-US" altLang="zh-CN" b="1" dirty="0"/>
              <a:t>: Network assistant signaling will be further discussed in </a:t>
            </a:r>
            <a:r>
              <a:rPr lang="en-US" altLang="zh-CN" b="1" dirty="0" err="1"/>
              <a:t>RAN4</a:t>
            </a:r>
            <a:endParaRPr lang="zh-CN" altLang="zh-CN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sz="1600" strike="sngStrike" dirty="0"/>
              <a:t>Note 1: The necessity and details of network assistant signaling are still subject to further discussion in </a:t>
            </a:r>
            <a:r>
              <a:rPr lang="en-US" altLang="zh-CN" sz="1600" strike="sngStrike" dirty="0" err="1"/>
              <a:t>RAN4</a:t>
            </a:r>
            <a:r>
              <a:rPr lang="en-US" altLang="zh-CN" sz="1600" strike="sngStrike" dirty="0"/>
              <a:t>.</a:t>
            </a:r>
            <a:endParaRPr lang="zh-CN" altLang="zh-CN" sz="1600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sz="1600" strike="sngStrike" dirty="0"/>
              <a:t>Note 2: The </a:t>
            </a:r>
            <a:r>
              <a:rPr lang="en-US" altLang="zh-CN" sz="1600" strike="sngStrike" dirty="0" err="1"/>
              <a:t>RAN2</a:t>
            </a:r>
            <a:r>
              <a:rPr lang="en-US" altLang="zh-CN" sz="1600" strike="sngStrike" dirty="0"/>
              <a:t> objective on “network assistant signaling part” can be further decided in </a:t>
            </a:r>
            <a:r>
              <a:rPr lang="en-US" altLang="zh-CN" sz="1600" strike="sngStrike" dirty="0" err="1"/>
              <a:t>RAN#95e</a:t>
            </a:r>
            <a:r>
              <a:rPr lang="en-US" altLang="zh-CN" sz="1600" strike="sngStrike" dirty="0"/>
              <a:t> if needed pending on </a:t>
            </a:r>
            <a:r>
              <a:rPr lang="en-US" altLang="zh-CN" sz="1600" strike="sngStrike" dirty="0" err="1"/>
              <a:t>RAN4</a:t>
            </a:r>
            <a:r>
              <a:rPr lang="en-US" altLang="zh-CN" sz="1600" strike="sngStrike" dirty="0"/>
              <a:t> discussion </a:t>
            </a:r>
            <a:endParaRPr lang="en-US" altLang="zh-CN" sz="1600" strike="sngStrike" dirty="0" smtClean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Note </a:t>
            </a:r>
            <a:r>
              <a:rPr lang="en-US" altLang="zh-CN" sz="1600" dirty="0">
                <a:solidFill>
                  <a:srgbClr val="FF0000"/>
                </a:solidFill>
              </a:rPr>
              <a:t>X: The </a:t>
            </a:r>
            <a:r>
              <a:rPr lang="en-US" altLang="zh-CN" sz="1600" dirty="0" err="1">
                <a:solidFill>
                  <a:srgbClr val="FF0000"/>
                </a:solidFill>
              </a:rPr>
              <a:t>RAN2</a:t>
            </a:r>
            <a:r>
              <a:rPr lang="en-US" altLang="zh-CN" sz="1600" dirty="0">
                <a:solidFill>
                  <a:srgbClr val="FF0000"/>
                </a:solidFill>
              </a:rPr>
              <a:t> work</a:t>
            </a:r>
            <a:r>
              <a:rPr lang="en-US" altLang="zh-CN" sz="1600" b="1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on “network assistant </a:t>
            </a:r>
            <a:r>
              <a:rPr lang="en-US" altLang="zh-CN" sz="1600" dirty="0" smtClean="0">
                <a:solidFill>
                  <a:srgbClr val="FF0000"/>
                </a:solidFill>
              </a:rPr>
              <a:t>signaling </a:t>
            </a:r>
            <a:r>
              <a:rPr lang="en-US" altLang="zh-CN" sz="1600" dirty="0">
                <a:solidFill>
                  <a:srgbClr val="FF0000"/>
                </a:solidFill>
              </a:rPr>
              <a:t>part” can be triggered by </a:t>
            </a:r>
            <a:r>
              <a:rPr lang="en-US" altLang="zh-CN" sz="1600" dirty="0" err="1">
                <a:solidFill>
                  <a:srgbClr val="FF0000"/>
                </a:solidFill>
              </a:rPr>
              <a:t>RAN4</a:t>
            </a:r>
            <a:r>
              <a:rPr lang="en-US" altLang="zh-CN" sz="1600" dirty="0">
                <a:solidFill>
                  <a:srgbClr val="FF0000"/>
                </a:solidFill>
              </a:rPr>
              <a:t> LS if needed pending on </a:t>
            </a:r>
            <a:r>
              <a:rPr lang="en-US" altLang="zh-CN" sz="1600" dirty="0" err="1">
                <a:solidFill>
                  <a:srgbClr val="FF0000"/>
                </a:solidFill>
              </a:rPr>
              <a:t>RAN4</a:t>
            </a:r>
            <a:r>
              <a:rPr lang="en-US" altLang="zh-CN" sz="1600" dirty="0">
                <a:solidFill>
                  <a:srgbClr val="FF0000"/>
                </a:solidFill>
              </a:rPr>
              <a:t> discussion</a:t>
            </a:r>
            <a:r>
              <a:rPr lang="en-US" altLang="zh-CN" sz="1600" dirty="0" smtClean="0">
                <a:solidFill>
                  <a:srgbClr val="FF0000"/>
                </a:solidFill>
              </a:rPr>
              <a:t>.</a:t>
            </a:r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98105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7509" y="158778"/>
            <a:ext cx="10515600" cy="1325563"/>
          </a:xfrm>
        </p:spPr>
        <p:txBody>
          <a:bodyPr/>
          <a:lstStyle/>
          <a:p>
            <a:r>
              <a:rPr lang="en-US" altLang="zh-CN" b="1" u="sng" dirty="0" smtClean="0"/>
              <a:t>Issue: CRS-IC receiver part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8497" y="163950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b="1" dirty="0" smtClean="0"/>
              <a:t>Observation:</a:t>
            </a:r>
          </a:p>
          <a:p>
            <a:pPr lvl="1" hangingPunct="0"/>
            <a:r>
              <a:rPr lang="en-US" altLang="zh-CN" sz="1800" dirty="0" smtClean="0"/>
              <a:t>There </a:t>
            </a:r>
            <a:r>
              <a:rPr lang="en-US" altLang="zh-CN" sz="1800" dirty="0"/>
              <a:t>is no consensus on whether CRS-IC receiver can be supported in </a:t>
            </a:r>
            <a:r>
              <a:rPr lang="en-US" altLang="zh-CN" sz="1800" dirty="0" err="1"/>
              <a:t>Rel</a:t>
            </a:r>
            <a:r>
              <a:rPr lang="en-US" altLang="zh-CN" sz="1800" dirty="0"/>
              <a:t>-17 and whether the discussion </a:t>
            </a:r>
            <a:r>
              <a:rPr lang="en-US" altLang="zh-CN" sz="1800" dirty="0" smtClean="0"/>
              <a:t>need to </a:t>
            </a:r>
            <a:r>
              <a:rPr lang="en-US" altLang="zh-CN" sz="1800" dirty="0"/>
              <a:t>be continued in </a:t>
            </a:r>
            <a:r>
              <a:rPr lang="en-US" altLang="zh-CN" sz="1800" dirty="0" err="1"/>
              <a:t>RAN4</a:t>
            </a:r>
            <a:r>
              <a:rPr lang="en-US" altLang="zh-CN" sz="1800" dirty="0"/>
              <a:t>. </a:t>
            </a:r>
            <a:endParaRPr lang="zh-CN" altLang="zh-CN" sz="1800" dirty="0"/>
          </a:p>
          <a:p>
            <a:pPr lvl="1" hangingPunct="0"/>
            <a:r>
              <a:rPr lang="en-US" altLang="zh-CN" sz="1800" dirty="0" smtClean="0"/>
              <a:t>6 </a:t>
            </a:r>
            <a:r>
              <a:rPr lang="en-US" altLang="zh-CN" sz="1800" dirty="0"/>
              <a:t>companies prefer to stop the discussion on </a:t>
            </a:r>
            <a:r>
              <a:rPr lang="en-US" altLang="zh-CN" sz="1800" dirty="0" smtClean="0"/>
              <a:t>CRS-IC </a:t>
            </a:r>
            <a:r>
              <a:rPr lang="en-US" altLang="zh-CN" sz="1800" dirty="0"/>
              <a:t>receiver given the discussion status and work load in </a:t>
            </a:r>
            <a:r>
              <a:rPr lang="en-US" altLang="zh-CN" sz="1800" dirty="0" err="1"/>
              <a:t>RAN4</a:t>
            </a:r>
            <a:r>
              <a:rPr lang="en-US" altLang="zh-CN" sz="1800" dirty="0"/>
              <a:t>. 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1 company prefers to continue the discussion in </a:t>
            </a:r>
            <a:r>
              <a:rPr lang="en-US" altLang="zh-CN" sz="1800" dirty="0" err="1"/>
              <a:t>RAN4</a:t>
            </a:r>
            <a:r>
              <a:rPr lang="en-US" altLang="zh-CN" sz="1800" dirty="0"/>
              <a:t>. 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3 </a:t>
            </a:r>
            <a:r>
              <a:rPr lang="en-US" altLang="zh-CN" sz="1800" dirty="0" smtClean="0"/>
              <a:t>companies are </a:t>
            </a:r>
            <a:r>
              <a:rPr lang="en-US" altLang="zh-CN" sz="1800" dirty="0"/>
              <a:t>fine for both options 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b="1" dirty="0" smtClean="0"/>
              <a:t>Proposal 4: CRS-IC receiver, (</a:t>
            </a:r>
            <a:r>
              <a:rPr lang="en-US" altLang="zh-CN" sz="1800" b="1" dirty="0"/>
              <a:t>Moderator suggest to further discuss in </a:t>
            </a:r>
            <a:r>
              <a:rPr lang="en-US" altLang="zh-CN" sz="1800" b="1" dirty="0" err="1"/>
              <a:t>GTW</a:t>
            </a:r>
            <a:r>
              <a:rPr lang="en-US" altLang="zh-CN" sz="1800" b="1" dirty="0"/>
              <a:t> session to reach agreement with below </a:t>
            </a:r>
            <a:r>
              <a:rPr lang="en-US" altLang="zh-CN" sz="1800" b="1" dirty="0" smtClean="0"/>
              <a:t>options)</a:t>
            </a:r>
          </a:p>
          <a:p>
            <a:pPr lvl="1" hangingPunct="0"/>
            <a:r>
              <a:rPr lang="en-US" altLang="zh-CN" sz="1800" dirty="0"/>
              <a:t>Option 1: Further discuss CRS-IC receiver in </a:t>
            </a:r>
            <a:r>
              <a:rPr lang="en-US" altLang="zh-CN" sz="1800" dirty="0" err="1"/>
              <a:t>RAN4</a:t>
            </a:r>
            <a:r>
              <a:rPr lang="en-US" altLang="zh-CN" sz="1800" dirty="0"/>
              <a:t> and check the status in </a:t>
            </a:r>
            <a:r>
              <a:rPr lang="en-US" altLang="zh-CN" sz="1800" dirty="0" err="1"/>
              <a:t>RAN#95e</a:t>
            </a:r>
            <a:r>
              <a:rPr lang="en-US" altLang="zh-CN" sz="1800" dirty="0"/>
              <a:t> if needed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Option 2: Further discuss CRS-IC receiver in </a:t>
            </a:r>
            <a:r>
              <a:rPr lang="en-US" altLang="zh-CN" sz="1800" dirty="0" err="1"/>
              <a:t>Rel</a:t>
            </a:r>
            <a:r>
              <a:rPr lang="en-US" altLang="zh-CN" sz="1800" dirty="0"/>
              <a:t>-18 if </a:t>
            </a:r>
            <a:r>
              <a:rPr lang="en-US" altLang="zh-CN" sz="1800" dirty="0" smtClean="0"/>
              <a:t>needed</a:t>
            </a:r>
            <a:r>
              <a:rPr lang="zh-CN" altLang="en-US" sz="1800" dirty="0"/>
              <a:t> </a:t>
            </a:r>
            <a:r>
              <a:rPr lang="en-US" altLang="zh-CN" sz="1800" dirty="0" smtClean="0"/>
              <a:t>(Majority supporting)</a:t>
            </a:r>
            <a:endParaRPr lang="zh-CN" altLang="zh-CN" sz="1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30608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335</Words>
  <Application>Microsoft Office PowerPoint</Application>
  <PresentationFormat>宽屏</PresentationFormat>
  <Paragraphs>25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Arial</vt:lpstr>
      <vt:lpstr>Times New Roman</vt:lpstr>
      <vt:lpstr>Office 主题​​</vt:lpstr>
      <vt:lpstr>[94e-48-R17-NR-DemodPerf] </vt:lpstr>
      <vt:lpstr>Issue: NWA signaling part</vt:lpstr>
      <vt:lpstr>Issue: CRS-IC receiver part 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[94e-34-RAN4-R17-Spectrum]</dc:title>
  <dc:creator>Haijie Qiu_Samsung</dc:creator>
  <cp:lastModifiedBy>Haijie Qiu_Samsung</cp:lastModifiedBy>
  <cp:revision>12</cp:revision>
  <dcterms:created xsi:type="dcterms:W3CDTF">2021-12-16T10:19:23Z</dcterms:created>
  <dcterms:modified xsi:type="dcterms:W3CDTF">2021-12-16T11:53:23Z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