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
  </p:notesMasterIdLst>
  <p:sldIdLst>
    <p:sldId id="256" r:id="rId2"/>
    <p:sldId id="262" r:id="rId3"/>
    <p:sldId id="261"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1" d="100"/>
          <a:sy n="111" d="100"/>
        </p:scale>
        <p:origin x="45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E794F5-706D-4EEF-98D9-E4031879CE17}" type="datetimeFigureOut">
              <a:rPr lang="en-US" smtClean="0"/>
              <a:t>12/16/2021</a:t>
            </a:fld>
            <a:endParaRPr 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F40686-0B2C-400E-AF6D-D5B45B068AD9}" type="slidenum">
              <a:rPr lang="en-US" smtClean="0"/>
              <a:t>‹#›</a:t>
            </a:fld>
            <a:endParaRPr lang="en-US"/>
          </a:p>
        </p:txBody>
      </p:sp>
    </p:spTree>
    <p:extLst>
      <p:ext uri="{BB962C8B-B14F-4D97-AF65-F5344CB8AC3E}">
        <p14:creationId xmlns:p14="http://schemas.microsoft.com/office/powerpoint/2010/main" val="63797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hasCustomPrompt="1"/>
          </p:nvPr>
        </p:nvSpPr>
        <p:spPr>
          <a:xfrm>
            <a:off x="1524000" y="1974079"/>
            <a:ext cx="9144000" cy="1640792"/>
          </a:xfrm>
        </p:spPr>
        <p:txBody>
          <a:bodyPr anchor="ctr"/>
          <a:lstStyle>
            <a:lvl1pPr algn="ctr">
              <a:defRPr sz="4400" baseline="0">
                <a:latin typeface="+mn-lt"/>
              </a:defRPr>
            </a:lvl1pPr>
          </a:lstStyle>
          <a:p>
            <a:r>
              <a:rPr lang="en-US" dirty="0">
                <a:effectLst>
                  <a:outerShdw blurRad="38100" dist="38100" dir="2700000" algn="tl">
                    <a:srgbClr val="C0C0C0"/>
                  </a:outerShdw>
                </a:effectLst>
              </a:rPr>
              <a:t>Click to edit main title</a:t>
            </a:r>
            <a:endParaRPr lang="en-US" dirty="0"/>
          </a:p>
        </p:txBody>
      </p:sp>
      <p:sp>
        <p:nvSpPr>
          <p:cNvPr id="3" name="부제목 2"/>
          <p:cNvSpPr>
            <a:spLocks noGrp="1"/>
          </p:cNvSpPr>
          <p:nvPr>
            <p:ph type="subTitle" idx="1" hasCustomPrompt="1"/>
          </p:nvPr>
        </p:nvSpPr>
        <p:spPr>
          <a:xfrm>
            <a:off x="1524000" y="4597637"/>
            <a:ext cx="9144000" cy="1053269"/>
          </a:xfrm>
        </p:spPr>
        <p:txBody>
          <a:bodyPr/>
          <a:lstStyle>
            <a:lvl1pPr marL="0" indent="0" algn="ctr">
              <a:spcBef>
                <a:spcPts val="1200"/>
              </a:spcBef>
              <a:buNone/>
              <a:defRPr sz="2400" b="1"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ko-KR" dirty="0"/>
              <a:t>Click to edit subtitle</a:t>
            </a:r>
            <a:endParaRPr lang="en-US" dirty="0"/>
          </a:p>
        </p:txBody>
      </p:sp>
    </p:spTree>
    <p:extLst>
      <p:ext uri="{BB962C8B-B14F-4D97-AF65-F5344CB8AC3E}">
        <p14:creationId xmlns:p14="http://schemas.microsoft.com/office/powerpoint/2010/main" val="1784329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p:txBody>
          <a:bodyPr/>
          <a:lstStyle/>
          <a:p>
            <a:r>
              <a:rPr lang="en-US" altLang="ko-KR" dirty="0"/>
              <a:t>Click to edit Master title style</a:t>
            </a:r>
            <a:endParaRPr lang="en-US" dirty="0"/>
          </a:p>
        </p:txBody>
      </p:sp>
      <p:sp>
        <p:nvSpPr>
          <p:cNvPr id="3" name="내용 개체 틀 2"/>
          <p:cNvSpPr>
            <a:spLocks noGrp="1"/>
          </p:cNvSpPr>
          <p:nvPr>
            <p:ph idx="1" hasCustomPrompt="1"/>
          </p:nvPr>
        </p:nvSpPr>
        <p:spPr/>
        <p:txBody>
          <a:bodyPr/>
          <a:lstStyle>
            <a:lvl1pPr>
              <a:spcBef>
                <a:spcPts val="600"/>
              </a:spcBef>
              <a:defRPr sz="2400">
                <a:latin typeface="+mn-lt"/>
              </a:defRPr>
            </a:lvl1pPr>
            <a:lvl2pPr marL="803275" indent="-265113">
              <a:spcBef>
                <a:spcPts val="600"/>
              </a:spcBef>
              <a:defRPr sz="2000"/>
            </a:lvl2pPr>
            <a:lvl3pPr marL="1076325" indent="-179388">
              <a:spcBef>
                <a:spcPts val="600"/>
              </a:spcBef>
              <a:defRPr sz="1800"/>
            </a:lvl3pPr>
            <a:lvl4pPr marL="1341438" indent="-179388">
              <a:spcBef>
                <a:spcPts val="600"/>
              </a:spcBef>
              <a:defRPr sz="1600"/>
            </a:lvl4pPr>
            <a:lvl5pPr marL="1614488" indent="-179388">
              <a:spcBef>
                <a:spcPts val="600"/>
              </a:spcBef>
              <a:defRPr sz="1600"/>
            </a:lvl5pPr>
          </a:lstStyle>
          <a:p>
            <a:pPr lvl="0"/>
            <a:r>
              <a:rPr lang="en-US" dirty="0"/>
              <a:t>First level</a:t>
            </a:r>
            <a:endParaRPr lang="ko-KR" altLang="en-US"/>
          </a:p>
          <a:p>
            <a:pPr lvl="1"/>
            <a:r>
              <a:rPr lang="en-US" altLang="ko-KR"/>
              <a:t>Second level</a:t>
            </a:r>
            <a:endParaRPr lang="ko-KR" altLang="en-US" dirty="0"/>
          </a:p>
          <a:p>
            <a:pPr lvl="2"/>
            <a:r>
              <a:rPr lang="en-US" altLang="ko-KR" dirty="0"/>
              <a:t>Third level</a:t>
            </a:r>
            <a:endParaRPr lang="ko-KR" altLang="en-US" dirty="0"/>
          </a:p>
          <a:p>
            <a:pPr lvl="3"/>
            <a:r>
              <a:rPr lang="en-US" altLang="ko-KR" dirty="0"/>
              <a:t>Fourth level</a:t>
            </a:r>
            <a:endParaRPr lang="ko-KR" altLang="en-US" dirty="0"/>
          </a:p>
          <a:p>
            <a:pPr lvl="4"/>
            <a:r>
              <a:rPr lang="en-US" altLang="ko-KR" dirty="0"/>
              <a:t>Fifth level</a:t>
            </a:r>
            <a:endParaRPr lang="en-US" dirty="0"/>
          </a:p>
        </p:txBody>
      </p:sp>
      <p:sp>
        <p:nvSpPr>
          <p:cNvPr id="7" name="Oval 11"/>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20648D3B-9ADC-4F00-8EF6-40ED59145424}" type="slidenum">
              <a:rPr lang="en-GB" altLang="en-US" sz="1000" b="1" smtClean="0"/>
              <a:pPr algn="ctr">
                <a:defRPr/>
              </a:pPr>
              <a:t>‹#›</a:t>
            </a:fld>
            <a:endParaRPr lang="en-GB" altLang="en-US" sz="1000" b="1" dirty="0"/>
          </a:p>
          <a:p>
            <a:pPr>
              <a:defRPr/>
            </a:pPr>
            <a:endParaRPr lang="en-GB" altLang="en-US" sz="1000" dirty="0"/>
          </a:p>
        </p:txBody>
      </p:sp>
    </p:spTree>
    <p:extLst>
      <p:ext uri="{BB962C8B-B14F-4D97-AF65-F5344CB8AC3E}">
        <p14:creationId xmlns:p14="http://schemas.microsoft.com/office/powerpoint/2010/main" val="23208765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3641" y="296757"/>
            <a:ext cx="9784221" cy="968019"/>
          </a:xfrm>
          <a:prstGeom prst="rect">
            <a:avLst/>
          </a:prstGeom>
        </p:spPr>
        <p:txBody>
          <a:bodyPr vert="horz" lIns="91440" tIns="45720" rIns="91440" bIns="45720" rtlCol="0" anchor="ctr">
            <a:noAutofit/>
          </a:bodyPr>
          <a:lstStyle/>
          <a:p>
            <a:r>
              <a:rPr lang="en-US" altLang="ko-KR" dirty="0"/>
              <a:t>Click to edit Master title style</a:t>
            </a:r>
            <a:endParaRPr lang="en-US" dirty="0"/>
          </a:p>
        </p:txBody>
      </p:sp>
      <p:sp>
        <p:nvSpPr>
          <p:cNvPr id="3" name="텍스트 개체 틀 2"/>
          <p:cNvSpPr>
            <a:spLocks noGrp="1"/>
          </p:cNvSpPr>
          <p:nvPr>
            <p:ph type="body" idx="1"/>
          </p:nvPr>
        </p:nvSpPr>
        <p:spPr>
          <a:xfrm>
            <a:off x="453640" y="1401510"/>
            <a:ext cx="11389053" cy="4775453"/>
          </a:xfrm>
          <a:prstGeom prst="rect">
            <a:avLst/>
          </a:prstGeom>
        </p:spPr>
        <p:txBody>
          <a:bodyPr vert="horz" lIns="91440" tIns="45720" rIns="91440" bIns="45720" rtlCol="0">
            <a:normAutofit/>
          </a:bodyPr>
          <a:lstStyle/>
          <a:p>
            <a:pPr marL="457200" marR="0" lvl="0" indent="-457200" algn="l" defTabSz="914400" rtl="0" eaLnBrk="0" fontAlgn="base" latinLnBrk="0" hangingPunct="0">
              <a:lnSpc>
                <a:spcPct val="100000"/>
              </a:lnSpc>
              <a:spcBef>
                <a:spcPct val="20000"/>
              </a:spcBef>
              <a:spcAft>
                <a:spcPct val="0"/>
              </a:spcAft>
              <a:buClrTx/>
              <a:buSzTx/>
              <a:buFontTx/>
              <a:buBlip>
                <a:blip r:embed="rId4"/>
              </a:buBlip>
              <a:tabLst/>
              <a:defRPr/>
            </a:pPr>
            <a:r>
              <a:rPr kumimoji="0" lang="en-US" sz="2800" b="0" i="0" u="none" strike="noStrike" kern="0" cap="none" spc="0" normalizeH="0" baseline="0" noProof="0" dirty="0">
                <a:ln>
                  <a:noFill/>
                </a:ln>
                <a:solidFill>
                  <a:prstClr val="black"/>
                </a:solidFill>
                <a:effectLst/>
                <a:uLnTx/>
                <a:uFillTx/>
                <a:latin typeface="+mn-lt"/>
                <a:ea typeface="+mn-ea"/>
                <a:cs typeface="+mn-cs"/>
              </a:rPr>
              <a:t>Click to edit Master text styles</a:t>
            </a:r>
          </a:p>
          <a:p>
            <a:pPr marL="742950" marR="0" lvl="1" indent="-20478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2400" b="0" i="0" u="none" strike="noStrike" kern="0" cap="none" spc="0" normalizeH="0" baseline="0" noProof="0" dirty="0">
                <a:ln>
                  <a:noFill/>
                </a:ln>
                <a:solidFill>
                  <a:prstClr val="black"/>
                </a:solidFill>
                <a:effectLst/>
                <a:uLnTx/>
                <a:uFillTx/>
                <a:latin typeface="+mn-lt"/>
              </a:rPr>
              <a:t>Second level</a:t>
            </a:r>
          </a:p>
          <a:p>
            <a:pPr marL="982663" marR="0" lvl="2" indent="-179388"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2000" b="0" i="0" u="none" strike="noStrike" kern="0" cap="none" spc="0" normalizeH="0" baseline="0" noProof="0" dirty="0">
                <a:ln>
                  <a:noFill/>
                </a:ln>
                <a:solidFill>
                  <a:prstClr val="black"/>
                </a:solidFill>
                <a:effectLst/>
                <a:uLnTx/>
                <a:uFillTx/>
                <a:latin typeface="+mn-lt"/>
              </a:rPr>
              <a:t>Third level</a:t>
            </a:r>
          </a:p>
          <a:p>
            <a:pPr marL="1341438" marR="0" lvl="3" indent="-265113"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2000" b="0" i="0" u="none" strike="noStrike" kern="0" cap="none" spc="0" normalizeH="0" baseline="0" noProof="0" dirty="0">
                <a:ln>
                  <a:noFill/>
                </a:ln>
                <a:solidFill>
                  <a:prstClr val="black"/>
                </a:solidFill>
                <a:effectLst/>
                <a:uLnTx/>
                <a:uFillTx/>
                <a:latin typeface="+mn-lt"/>
              </a:rPr>
              <a:t>Fourth level</a:t>
            </a:r>
          </a:p>
          <a:p>
            <a:pPr marL="1614488" marR="0" lvl="4" indent="-179388"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r>
              <a:rPr kumimoji="0" lang="en-US" altLang="en-US" sz="1600" b="0" i="0" u="none" strike="noStrike" kern="0" cap="none" spc="0" normalizeH="0" baseline="0" noProof="0" dirty="0">
                <a:ln>
                  <a:noFill/>
                </a:ln>
                <a:solidFill>
                  <a:prstClr val="black"/>
                </a:solidFill>
                <a:effectLst/>
                <a:uLnTx/>
                <a:uFillTx/>
                <a:latin typeface="+mn-lt"/>
              </a:rPr>
              <a:t>Fifth level</a:t>
            </a:r>
            <a:endParaRPr kumimoji="0" lang="en-GB" altLang="en-US" sz="1600" b="0" i="0" u="none" strike="noStrike" kern="0" cap="none" spc="0" normalizeH="0" baseline="0" noProof="0" dirty="0">
              <a:ln>
                <a:noFill/>
              </a:ln>
              <a:solidFill>
                <a:prstClr val="black"/>
              </a:solidFill>
              <a:effectLst/>
              <a:uLnTx/>
              <a:uFillTx/>
              <a:latin typeface="+mn-lt"/>
            </a:endParaRPr>
          </a:p>
        </p:txBody>
      </p:sp>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348857" y="359831"/>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14"/>
          <p:cNvSpPr>
            <a:spLocks noChangeArrowheads="1"/>
          </p:cNvSpPr>
          <p:nvPr userDrawn="1"/>
        </p:nvSpPr>
        <p:spPr bwMode="auto">
          <a:xfrm>
            <a:off x="439033" y="6373813"/>
            <a:ext cx="857373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 name="TextBox 9"/>
          <p:cNvSpPr txBox="1"/>
          <p:nvPr userDrawn="1"/>
        </p:nvSpPr>
        <p:spPr>
          <a:xfrm>
            <a:off x="439033" y="6385904"/>
            <a:ext cx="5119334" cy="311150"/>
          </a:xfrm>
          <a:prstGeom prst="rect">
            <a:avLst/>
          </a:prstGeom>
          <a:noFill/>
        </p:spPr>
        <p:txBody>
          <a:bodyPr anchor="ctr">
            <a:normAutofit/>
          </a:bodyPr>
          <a:lstStyle/>
          <a:p>
            <a:pPr eaLnBrk="0" fontAlgn="base" hangingPunct="0">
              <a:spcBef>
                <a:spcPct val="0"/>
              </a:spcBef>
              <a:spcAft>
                <a:spcPct val="0"/>
              </a:spcAft>
              <a:defRPr/>
            </a:pPr>
            <a:r>
              <a:rPr lang="en-GB" sz="1000" spc="300" dirty="0">
                <a:solidFill>
                  <a:prstClr val="white"/>
                </a:solidFill>
                <a:latin typeface="Arial" panose="020B0604020202020204" pitchFamily="34" charset="0"/>
                <a:cs typeface="Arial" panose="020B0604020202020204" pitchFamily="34" charset="0"/>
              </a:rPr>
              <a:t>RAN#94-e, December 6 - 17</a:t>
            </a:r>
          </a:p>
        </p:txBody>
      </p:sp>
    </p:spTree>
    <p:extLst>
      <p:ext uri="{BB962C8B-B14F-4D97-AF65-F5344CB8AC3E}">
        <p14:creationId xmlns:p14="http://schemas.microsoft.com/office/powerpoint/2010/main" val="3108368826"/>
      </p:ext>
    </p:extLst>
  </p:cSld>
  <p:clrMap bg1="lt1" tx1="dk1" bg2="lt2" tx2="dk2" accent1="accent1" accent2="accent2" accent3="accent3" accent4="accent4" accent5="accent5" accent6="accent6" hlink="hlink" folHlink="folHlink"/>
  <p:sldLayoutIdLst>
    <p:sldLayoutId id="2147483649" r:id="rId1"/>
    <p:sldLayoutId id="2147483652" r:id="rId2"/>
  </p:sldLayoutIdLst>
  <p:hf hdr="0" ftr="0" dt="0"/>
  <p:txStyles>
    <p:titleStyle>
      <a:lvl1pPr algn="l" defTabSz="914400" rtl="0" eaLnBrk="1" latinLnBrk="0" hangingPunct="1">
        <a:lnSpc>
          <a:spcPct val="90000"/>
        </a:lnSpc>
        <a:spcBef>
          <a:spcPct val="0"/>
        </a:spcBef>
        <a:buNone/>
        <a:defRPr sz="3600" b="1" i="1" kern="1200" baseline="0">
          <a:solidFill>
            <a:srgbClr val="FF0000"/>
          </a:solidFill>
          <a:latin typeface="+mn-lt"/>
          <a:ea typeface="+mj-ea"/>
          <a:cs typeface="+mj-cs"/>
        </a:defRPr>
      </a:lvl1pPr>
    </p:titleStyle>
    <p:bodyStyle>
      <a:lvl1pPr marL="457200" marR="0" indent="-457200" algn="l" defTabSz="914400" rtl="0" eaLnBrk="0" fontAlgn="base" latinLnBrk="0" hangingPunct="0">
        <a:lnSpc>
          <a:spcPct val="100000"/>
        </a:lnSpc>
        <a:spcBef>
          <a:spcPct val="20000"/>
        </a:spcBef>
        <a:spcAft>
          <a:spcPct val="0"/>
        </a:spcAft>
        <a:buClrTx/>
        <a:buSzTx/>
        <a:buFontTx/>
        <a:buBlip>
          <a:blip r:embed="rId4"/>
        </a:buBlip>
        <a:tabLst/>
        <a:defRPr sz="2400" kern="1200">
          <a:solidFill>
            <a:schemeClr val="tx1"/>
          </a:solidFill>
          <a:latin typeface="+mn-lt"/>
          <a:ea typeface="+mn-ea"/>
          <a:cs typeface="+mn-cs"/>
        </a:defRPr>
      </a:lvl1pPr>
      <a:lvl2pPr marL="742950" marR="0" indent="-204788"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sz="2400" kern="1200">
          <a:solidFill>
            <a:schemeClr val="tx1"/>
          </a:solidFill>
          <a:latin typeface="+mn-lt"/>
          <a:ea typeface="+mn-ea"/>
          <a:cs typeface="+mn-cs"/>
        </a:defRPr>
      </a:lvl2pPr>
      <a:lvl3pPr marL="982663" marR="0" indent="-179388"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sz="2000" kern="1200">
          <a:solidFill>
            <a:schemeClr val="tx1"/>
          </a:solidFill>
          <a:latin typeface="+mn-lt"/>
          <a:ea typeface="+mn-ea"/>
          <a:cs typeface="+mn-cs"/>
        </a:defRPr>
      </a:lvl3pPr>
      <a:lvl4pPr marL="1341438" marR="0" indent="-265113"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sz="1800" kern="1200">
          <a:solidFill>
            <a:schemeClr val="tx1"/>
          </a:solidFill>
          <a:latin typeface="+mn-lt"/>
          <a:ea typeface="+mn-ea"/>
          <a:cs typeface="+mn-cs"/>
        </a:defRPr>
      </a:lvl4pPr>
      <a:lvl5pPr marL="1614488" marR="0" indent="-179388"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992037" y="2831237"/>
            <a:ext cx="10225178" cy="1538243"/>
          </a:xfrm>
        </p:spPr>
        <p:txBody>
          <a:bodyPr/>
          <a:lstStyle/>
          <a:p>
            <a:pPr algn="l">
              <a:lnSpc>
                <a:spcPct val="150000"/>
              </a:lnSpc>
            </a:pPr>
            <a:r>
              <a:rPr lang="en-US" sz="2800" dirty="0" smtClean="0">
                <a:effectLst>
                  <a:outerShdw blurRad="38100" dist="38100" dir="2700000" algn="tl">
                    <a:srgbClr val="C0C0C0"/>
                  </a:outerShdw>
                </a:effectLst>
              </a:rPr>
              <a:t>Title: Moderator's </a:t>
            </a:r>
            <a:r>
              <a:rPr lang="en-US" sz="2800" dirty="0">
                <a:effectLst>
                  <a:outerShdw blurRad="38100" dist="38100" dir="2700000" algn="tl">
                    <a:srgbClr val="C0C0C0"/>
                  </a:outerShdw>
                </a:effectLst>
              </a:rPr>
              <a:t>summary of </a:t>
            </a:r>
            <a:r>
              <a:rPr lang="en-US" sz="2800" dirty="0" smtClean="0">
                <a:effectLst>
                  <a:outerShdw blurRad="38100" dist="38100" dir="2700000" algn="tl">
                    <a:srgbClr val="C0C0C0"/>
                  </a:outerShdw>
                </a:effectLst>
              </a:rPr>
              <a:t>discussion [94e-37-R17-Sidelink-WI]</a:t>
            </a:r>
            <a:br>
              <a:rPr lang="en-US" sz="2800"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Agenda </a:t>
            </a:r>
            <a:r>
              <a:rPr lang="en-US" sz="2800" dirty="0">
                <a:effectLst>
                  <a:outerShdw blurRad="38100" dist="38100" dir="2700000" algn="tl">
                    <a:srgbClr val="C0C0C0"/>
                  </a:outerShdw>
                </a:effectLst>
              </a:rPr>
              <a:t>Item: </a:t>
            </a:r>
            <a:r>
              <a:rPr lang="en-US" sz="2800" dirty="0" smtClean="0">
                <a:effectLst>
                  <a:outerShdw blurRad="38100" dist="38100" dir="2700000" algn="tl">
                    <a:srgbClr val="C0C0C0"/>
                  </a:outerShdw>
                </a:effectLst>
              </a:rPr>
              <a:t>9.3.1.3</a:t>
            </a:r>
            <a:br>
              <a:rPr lang="en-US" sz="2800"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Source: RAN1 Chair (Samsung)</a:t>
            </a:r>
            <a:endParaRPr lang="en-US" sz="2800" dirty="0">
              <a:effectLst>
                <a:outerShdw blurRad="38100" dist="38100" dir="2700000" algn="tl">
                  <a:srgbClr val="000000">
                    <a:alpha val="43137"/>
                  </a:srgbClr>
                </a:outerShdw>
              </a:effectLst>
            </a:endParaRPr>
          </a:p>
        </p:txBody>
      </p:sp>
      <p:sp>
        <p:nvSpPr>
          <p:cNvPr id="4" name="TextBox 3"/>
          <p:cNvSpPr txBox="1"/>
          <p:nvPr/>
        </p:nvSpPr>
        <p:spPr>
          <a:xfrm>
            <a:off x="467315" y="499598"/>
            <a:ext cx="1322798" cy="400110"/>
          </a:xfrm>
          <a:prstGeom prst="rect">
            <a:avLst/>
          </a:prstGeom>
          <a:noFill/>
        </p:spPr>
        <p:txBody>
          <a:bodyPr wrap="none" rtlCol="0">
            <a:spAutoFit/>
          </a:bodyPr>
          <a:lstStyle/>
          <a:p>
            <a:r>
              <a:rPr lang="en-US" sz="2000" b="1" i="1" dirty="0" smtClean="0"/>
              <a:t>RP-213660</a:t>
            </a:r>
            <a:endParaRPr lang="en-US" sz="2000" b="1" i="1" dirty="0"/>
          </a:p>
        </p:txBody>
      </p:sp>
    </p:spTree>
    <p:extLst>
      <p:ext uri="{BB962C8B-B14F-4D97-AF65-F5344CB8AC3E}">
        <p14:creationId xmlns:p14="http://schemas.microsoft.com/office/powerpoint/2010/main" val="231897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smtClean="0"/>
              <a:t>Discussion Point 1 (RAN1 target completion date)</a:t>
            </a:r>
            <a:endParaRPr lang="en-US" dirty="0"/>
          </a:p>
        </p:txBody>
      </p:sp>
      <p:sp>
        <p:nvSpPr>
          <p:cNvPr id="3" name="내용 개체 틀 2"/>
          <p:cNvSpPr>
            <a:spLocks noGrp="1"/>
          </p:cNvSpPr>
          <p:nvPr>
            <p:ph idx="1"/>
          </p:nvPr>
        </p:nvSpPr>
        <p:spPr/>
        <p:txBody>
          <a:bodyPr>
            <a:normAutofit/>
          </a:bodyPr>
          <a:lstStyle/>
          <a:p>
            <a:r>
              <a:rPr lang="en-US" dirty="0"/>
              <a:t>After the discussion on Wednesday GTW, Proposal 1 is modified as follows:</a:t>
            </a:r>
          </a:p>
          <a:p>
            <a:pPr lvl="1"/>
            <a:endParaRPr lang="en-US" b="1" dirty="0" smtClean="0"/>
          </a:p>
          <a:p>
            <a:pPr lvl="1"/>
            <a:r>
              <a:rPr lang="en-US" b="1" dirty="0" smtClean="0"/>
              <a:t>Proposal </a:t>
            </a:r>
            <a:r>
              <a:rPr lang="en-US" b="1" dirty="0"/>
              <a:t>1: RAN1 is tasked to complete the remaining normative work for Rel-17 NR </a:t>
            </a:r>
            <a:r>
              <a:rPr lang="en-US" b="1" dirty="0" err="1"/>
              <a:t>sidelink</a:t>
            </a:r>
            <a:r>
              <a:rPr lang="en-US" b="1" dirty="0"/>
              <a:t> enhancement by Q1 of 2022</a:t>
            </a:r>
            <a:endParaRPr lang="en-US" dirty="0"/>
          </a:p>
          <a:p>
            <a:pPr lvl="2"/>
            <a:r>
              <a:rPr lang="en-US" b="1" dirty="0"/>
              <a:t>All RAN1 decisions that impact other WGs should be finalized in RAN1#107bis-e</a:t>
            </a:r>
            <a:endParaRPr lang="en-US" dirty="0"/>
          </a:p>
          <a:p>
            <a:endParaRPr lang="en-US" dirty="0" smtClean="0"/>
          </a:p>
          <a:p>
            <a:r>
              <a:rPr lang="en-US" dirty="0" smtClean="0"/>
              <a:t>Note </a:t>
            </a:r>
            <a:r>
              <a:rPr lang="en-US" dirty="0"/>
              <a:t>that compared to the proposal made in the GTW session, the second bullet has been removed considering the comments during the GTW.</a:t>
            </a:r>
          </a:p>
        </p:txBody>
      </p:sp>
    </p:spTree>
    <p:extLst>
      <p:ext uri="{BB962C8B-B14F-4D97-AF65-F5344CB8AC3E}">
        <p14:creationId xmlns:p14="http://schemas.microsoft.com/office/powerpoint/2010/main" val="2539616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smtClean="0"/>
              <a:t>Discussion Point 2 (List of essential open issues)</a:t>
            </a:r>
            <a:endParaRPr lang="en-US" dirty="0"/>
          </a:p>
        </p:txBody>
      </p:sp>
      <p:sp>
        <p:nvSpPr>
          <p:cNvPr id="3" name="내용 개체 틀 2"/>
          <p:cNvSpPr>
            <a:spLocks noGrp="1"/>
          </p:cNvSpPr>
          <p:nvPr>
            <p:ph idx="1"/>
          </p:nvPr>
        </p:nvSpPr>
        <p:spPr/>
        <p:txBody>
          <a:bodyPr/>
          <a:lstStyle/>
          <a:p>
            <a:r>
              <a:rPr lang="en-US" dirty="0"/>
              <a:t>From the input received during the intermediate phase, it is evident that companies have different opinions on what the essential open issues are. As noted in the initial phase, RAN1 did discuss this aspect after RAN1#107-e but failed to reach convergence due to such differences. Considering the situation and the comments received during the GTW session, </a:t>
            </a:r>
            <a:r>
              <a:rPr lang="en-US" dirty="0" smtClean="0"/>
              <a:t>the </a:t>
            </a:r>
            <a:r>
              <a:rPr lang="en-US" dirty="0"/>
              <a:t>following proposal is made</a:t>
            </a:r>
            <a:r>
              <a:rPr lang="en-US" dirty="0" smtClean="0"/>
              <a:t>.</a:t>
            </a:r>
          </a:p>
          <a:p>
            <a:endParaRPr lang="en-US" dirty="0"/>
          </a:p>
          <a:p>
            <a:pPr lvl="1"/>
            <a:r>
              <a:rPr lang="en-US" b="1" dirty="0"/>
              <a:t>Proposal 2: Use the list of open issues provided RP-212880 (status report of WI: NR </a:t>
            </a:r>
            <a:r>
              <a:rPr lang="en-US" b="1" dirty="0" err="1"/>
              <a:t>sidelink</a:t>
            </a:r>
            <a:r>
              <a:rPr lang="en-US" b="1" dirty="0"/>
              <a:t> enhancement) as a starting point for technical discussions in RAN1. </a:t>
            </a:r>
            <a:endParaRPr lang="en-US" b="1" dirty="0" smtClean="0"/>
          </a:p>
          <a:p>
            <a:pPr lvl="2"/>
            <a:r>
              <a:rPr lang="en-US" b="1" dirty="0"/>
              <a:t>This does not mean that all the issues included in the list are considered essential or the list is complete</a:t>
            </a:r>
            <a:endParaRPr lang="en-US" dirty="0"/>
          </a:p>
          <a:p>
            <a:pPr lvl="2"/>
            <a:r>
              <a:rPr lang="en-US" b="1" dirty="0"/>
              <a:t>RAN1 should not spend additional effort to further refine the list</a:t>
            </a:r>
            <a:endParaRPr lang="en-US" dirty="0"/>
          </a:p>
          <a:p>
            <a:endParaRPr lang="en-US" dirty="0"/>
          </a:p>
        </p:txBody>
      </p:sp>
    </p:spTree>
    <p:extLst>
      <p:ext uri="{BB962C8B-B14F-4D97-AF65-F5344CB8AC3E}">
        <p14:creationId xmlns:p14="http://schemas.microsoft.com/office/powerpoint/2010/main" val="147387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smtClean="0"/>
              <a:t>Conclusion</a:t>
            </a:r>
            <a:endParaRPr lang="en-US" dirty="0"/>
          </a:p>
        </p:txBody>
      </p:sp>
      <p:sp>
        <p:nvSpPr>
          <p:cNvPr id="3" name="내용 개체 틀 2"/>
          <p:cNvSpPr>
            <a:spLocks noGrp="1"/>
          </p:cNvSpPr>
          <p:nvPr>
            <p:ph idx="1"/>
          </p:nvPr>
        </p:nvSpPr>
        <p:spPr/>
        <p:txBody>
          <a:bodyPr/>
          <a:lstStyle/>
          <a:p>
            <a:r>
              <a:rPr lang="en-US" dirty="0" smtClean="0"/>
              <a:t>Endorse the following </a:t>
            </a:r>
            <a:r>
              <a:rPr lang="en-US" dirty="0" smtClean="0"/>
              <a:t>proposals:</a:t>
            </a:r>
            <a:endParaRPr lang="en-US" dirty="0" smtClean="0"/>
          </a:p>
          <a:p>
            <a:endParaRPr lang="en-US" dirty="0"/>
          </a:p>
          <a:p>
            <a:pPr lvl="1"/>
            <a:r>
              <a:rPr lang="en-US" b="1" dirty="0"/>
              <a:t>Proposal 1: RAN1 is tasked to complete the remaining normative work for Rel-17 NR </a:t>
            </a:r>
            <a:r>
              <a:rPr lang="en-US" b="1" dirty="0" err="1"/>
              <a:t>sidelink</a:t>
            </a:r>
            <a:r>
              <a:rPr lang="en-US" b="1" dirty="0"/>
              <a:t> enhancement by Q1 of 2022</a:t>
            </a:r>
            <a:endParaRPr lang="en-US" dirty="0"/>
          </a:p>
          <a:p>
            <a:pPr lvl="2"/>
            <a:r>
              <a:rPr lang="en-US" b="1" dirty="0"/>
              <a:t>All RAN1 decisions that impact other WGs should be finalized in </a:t>
            </a:r>
            <a:r>
              <a:rPr lang="en-US" b="1" dirty="0" smtClean="0"/>
              <a:t>RAN1#107bis-e</a:t>
            </a:r>
          </a:p>
          <a:p>
            <a:pPr lvl="2"/>
            <a:endParaRPr lang="en-US" b="1" dirty="0"/>
          </a:p>
          <a:p>
            <a:pPr lvl="1"/>
            <a:r>
              <a:rPr lang="en-US" b="1" dirty="0"/>
              <a:t>Proposal 2: Use the list of open issues provided RP-212880 (status report of WI: NR </a:t>
            </a:r>
            <a:r>
              <a:rPr lang="en-US" b="1" dirty="0" err="1"/>
              <a:t>sidelink</a:t>
            </a:r>
            <a:r>
              <a:rPr lang="en-US" b="1" dirty="0"/>
              <a:t> enhancement) as a starting point for technical discussions in RAN1. </a:t>
            </a:r>
          </a:p>
          <a:p>
            <a:pPr lvl="2"/>
            <a:r>
              <a:rPr lang="en-US" b="1" dirty="0"/>
              <a:t>This does not mean that all the issues included in the list are considered essential or the list is complete</a:t>
            </a:r>
            <a:endParaRPr lang="en-US" dirty="0"/>
          </a:p>
          <a:p>
            <a:pPr lvl="2"/>
            <a:r>
              <a:rPr lang="en-US" b="1" dirty="0"/>
              <a:t>RAN1 should not spend additional effort to further refine the list</a:t>
            </a:r>
            <a:endParaRPr lang="en-US" dirty="0"/>
          </a:p>
          <a:p>
            <a:pPr lvl="2"/>
            <a:endParaRPr lang="en-US" dirty="0"/>
          </a:p>
          <a:p>
            <a:pPr lvl="1"/>
            <a:endParaRPr lang="en-US" b="1" dirty="0"/>
          </a:p>
          <a:p>
            <a:pPr lvl="1"/>
            <a:endParaRPr lang="en-US" dirty="0"/>
          </a:p>
          <a:p>
            <a:endParaRPr lang="en-US" dirty="0" smtClean="0"/>
          </a:p>
          <a:p>
            <a:pPr marL="0" indent="0">
              <a:buNone/>
            </a:pPr>
            <a:endParaRPr lang="en-US" dirty="0"/>
          </a:p>
        </p:txBody>
      </p:sp>
    </p:spTree>
    <p:extLst>
      <p:ext uri="{BB962C8B-B14F-4D97-AF65-F5344CB8AC3E}">
        <p14:creationId xmlns:p14="http://schemas.microsoft.com/office/powerpoint/2010/main" val="1212380810"/>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12689</TotalTime>
  <Words>344</Words>
  <Application>Microsoft Office PowerPoint</Application>
  <PresentationFormat>와이드스크린</PresentationFormat>
  <Paragraphs>27</Paragraphs>
  <Slides>4</Slides>
  <Notes>0</Notes>
  <HiddenSlides>0</HiddenSlides>
  <MMClips>0</MMClips>
  <ScaleCrop>false</ScaleCrop>
  <HeadingPairs>
    <vt:vector size="6" baseType="variant">
      <vt:variant>
        <vt:lpstr>사용한 글꼴</vt:lpstr>
      </vt:variant>
      <vt:variant>
        <vt:i4>3</vt:i4>
      </vt:variant>
      <vt:variant>
        <vt:lpstr>테마</vt:lpstr>
      </vt:variant>
      <vt:variant>
        <vt:i4>1</vt:i4>
      </vt:variant>
      <vt:variant>
        <vt:lpstr>슬라이드 제목</vt:lpstr>
      </vt:variant>
      <vt:variant>
        <vt:i4>4</vt:i4>
      </vt:variant>
    </vt:vector>
  </HeadingPairs>
  <TitlesOfParts>
    <vt:vector size="8" baseType="lpstr">
      <vt:lpstr>맑은 고딕</vt:lpstr>
      <vt:lpstr>Arial</vt:lpstr>
      <vt:lpstr>Calibri</vt:lpstr>
      <vt:lpstr>Office 테마</vt:lpstr>
      <vt:lpstr>Title: Moderator's summary of discussion [94e-37-R17-Sidelink-WI] Agenda Item: 9.3.1.3 Source: RAN1 Chair (Samsung)</vt:lpstr>
      <vt:lpstr>Discussion Point 1 (RAN1 target completion date)</vt:lpstr>
      <vt:lpstr>Discussion Point 2 (List of essential open issues)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김윤선/표준연구팀(SR)/Master/삼성전자</dc:creator>
  <cp:lastModifiedBy>김윤선/표준연구팀(SR)/Master/삼성전자</cp:lastModifiedBy>
  <cp:revision>63</cp:revision>
  <dcterms:created xsi:type="dcterms:W3CDTF">2021-11-26T04:27:43Z</dcterms:created>
  <dcterms:modified xsi:type="dcterms:W3CDTF">2021-12-16T11:52:32Z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