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1" r:id="rId6"/>
    <p:sldId id="260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5" d="100"/>
          <a:sy n="85" d="100"/>
        </p:scale>
        <p:origin x="59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736B67D-7DE7-4A4C-9438-52797B23F3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GB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BC5EF429-ADF9-4391-AE97-9CB813B649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GB"/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1888509-A46B-4D36-B6F9-FCFBEBBEA7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C10CF-7970-43E4-97FC-A6F2B0BA754C}" type="datetimeFigureOut">
              <a:rPr lang="en-GB" smtClean="0"/>
              <a:t>15/12/2021</a:t>
            </a:fld>
            <a:endParaRPr lang="en-GB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2D77458-7274-4DB1-B3D7-2BE20DC299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E1D7C1D-C6B8-48A1-8346-A1EA65FD52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A0785-8CAE-4A1E-8659-82BFDC0DEB9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38758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9350270-1DB7-4F1B-B7B1-41547A08DB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GB"/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AA3A51F3-C30E-47C5-BE1D-FC5B0272F0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GB"/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B091278-116A-445E-A5C3-5991B47448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C10CF-7970-43E4-97FC-A6F2B0BA754C}" type="datetimeFigureOut">
              <a:rPr lang="en-GB" smtClean="0"/>
              <a:t>15/12/2021</a:t>
            </a:fld>
            <a:endParaRPr lang="en-GB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9F92E45-5D30-492E-9F1C-94BE11FD91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0A92545-B5E6-449B-9ED2-01D5F3F337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A0785-8CAE-4A1E-8659-82BFDC0DEB9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69678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D7AC739A-F0A5-403E-9CF1-10087CAF60A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GB"/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DDA24128-B023-4CEC-92F1-341477EE1E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GB"/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64E3DC7-3EBB-4449-B2F0-8B94F183C8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C10CF-7970-43E4-97FC-A6F2B0BA754C}" type="datetimeFigureOut">
              <a:rPr lang="en-GB" smtClean="0"/>
              <a:t>15/12/2021</a:t>
            </a:fld>
            <a:endParaRPr lang="en-GB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4B052B5-D4B1-4DEB-8F99-990185CBFD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59AD09D-57ED-4BF8-B4CB-4374537818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A0785-8CAE-4A1E-8659-82BFDC0DEB9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25354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FCD501A-BF1E-4C4D-A4DF-E04F9E5B27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GB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7AB1C10-460F-4591-8343-15BD31A01D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GB"/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FA35040-A764-46E7-BA07-56C6AECD5A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C10CF-7970-43E4-97FC-A6F2B0BA754C}" type="datetimeFigureOut">
              <a:rPr lang="en-GB" smtClean="0"/>
              <a:t>15/12/2021</a:t>
            </a:fld>
            <a:endParaRPr lang="en-GB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4CAAFE3-FB0A-40FA-B410-783E81ACE2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704FB52-C4C2-485F-8788-804FD35755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A0785-8CAE-4A1E-8659-82BFDC0DEB9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18733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4CEA5BF-68F3-4B7B-8418-B2F74F0E31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GB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763EA431-DD6A-40A9-B329-21FB0BA38B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AC51F5B-FFB8-4C7D-8724-E065C2C888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C10CF-7970-43E4-97FC-A6F2B0BA754C}" type="datetimeFigureOut">
              <a:rPr lang="en-GB" smtClean="0"/>
              <a:t>15/12/2021</a:t>
            </a:fld>
            <a:endParaRPr lang="en-GB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9FB601F-F108-4773-BDEA-A80C488A55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34DB4AF-24FF-45D7-B3EC-FF8D9F8147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A0785-8CAE-4A1E-8659-82BFDC0DEB9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93709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BA04A80-87D3-4FFC-9240-E735A58ECC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GB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1E8A395-1A3E-4448-92A3-02F845D405E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GB"/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5F12DC33-ED9E-4324-9034-644CF045F03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GB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33A279FB-6CB0-4FE1-A0CB-1BDEF1DF9C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C10CF-7970-43E4-97FC-A6F2B0BA754C}" type="datetimeFigureOut">
              <a:rPr lang="en-GB" smtClean="0"/>
              <a:t>15/12/2021</a:t>
            </a:fld>
            <a:endParaRPr lang="en-GB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203D931C-8A3D-4759-BFB5-6C06AA3DBE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77AA8C05-700C-432E-8304-A2CB1E24D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A0785-8CAE-4A1E-8659-82BFDC0DEB9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90448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F739D39-7AA2-4F67-AD4B-A956375781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GB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D6E404F-7FF5-465F-88A1-6A7B85E229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8B571F25-F127-4125-B564-8DB43ED087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GB"/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2D662569-E209-48AF-8F27-B91BBEAEA66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1C40237C-1D38-466D-AF59-1A035667FEE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GB"/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51E48E5B-8EA9-4995-8DBD-2CED49958A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C10CF-7970-43E4-97FC-A6F2B0BA754C}" type="datetimeFigureOut">
              <a:rPr lang="en-GB" smtClean="0"/>
              <a:t>15/12/2021</a:t>
            </a:fld>
            <a:endParaRPr lang="en-GB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58482E06-A4ED-4CEF-A9B5-5F9520FD19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6900F672-70BB-464B-A25D-1D649B0010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A0785-8CAE-4A1E-8659-82BFDC0DEB9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81342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6C06B44-B809-48BD-94D3-E27335FAC2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GB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04AB5B23-02CA-4167-A123-CFCF5B9F9C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C10CF-7970-43E4-97FC-A6F2B0BA754C}" type="datetimeFigureOut">
              <a:rPr lang="en-GB" smtClean="0"/>
              <a:t>15/12/2021</a:t>
            </a:fld>
            <a:endParaRPr lang="en-GB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C75AFFBB-4428-484F-89F6-99167ADD94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7A8862C7-2141-44C8-A1CD-4367701073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A0785-8CAE-4A1E-8659-82BFDC0DEB9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39794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17195B28-008F-40DD-91F7-029EBDF3FB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C10CF-7970-43E4-97FC-A6F2B0BA754C}" type="datetimeFigureOut">
              <a:rPr lang="en-GB" smtClean="0"/>
              <a:t>15/12/2021</a:t>
            </a:fld>
            <a:endParaRPr lang="en-GB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DF19221A-00FE-4C96-AD56-80E39670EA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7975D086-33CC-4B41-A622-98521E77A0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A0785-8CAE-4A1E-8659-82BFDC0DEB9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24337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D91EE69-4C7A-418D-8632-70598023C7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GB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65204F6-CB90-48D9-AD50-E15C0CD952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GB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2D9A42A1-50B8-4106-9E27-E7239429C1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48F98250-1DBD-45E5-BBFE-DCC383C65E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C10CF-7970-43E4-97FC-A6F2B0BA754C}" type="datetimeFigureOut">
              <a:rPr lang="en-GB" smtClean="0"/>
              <a:t>15/12/2021</a:t>
            </a:fld>
            <a:endParaRPr lang="en-GB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7D590106-9C38-4A76-A7B3-B4DFBC04EE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0A5CAB49-45B4-4DF4-A0B2-7A8D487DC9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A0785-8CAE-4A1E-8659-82BFDC0DEB9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70400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4BF2E9D-F526-4CC1-90EE-FEED8EEEF4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GB"/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6D92B98C-47EA-49A1-AA15-40DBCB5BFA2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564B93E3-53E6-4DAF-9CA3-310A8D30D8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CB2199B3-F3F3-43B0-A94F-FA94FD6747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C10CF-7970-43E4-97FC-A6F2B0BA754C}" type="datetimeFigureOut">
              <a:rPr lang="en-GB" smtClean="0"/>
              <a:t>15/12/2021</a:t>
            </a:fld>
            <a:endParaRPr lang="en-GB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7AEFB578-C79A-49D6-B3FF-0E1F6BFDC4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F1A11855-B868-46D4-B797-2021A8B229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A0785-8CAE-4A1E-8659-82BFDC0DEB9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92459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2603BD7E-F745-4F07-AB5B-042D02B69B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GB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F62E6397-ED36-4CD2-8A81-C9AC719AEB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GB"/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58D0E5F-C512-4D84-ABE2-8A48A060D08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5C10CF-7970-43E4-97FC-A6F2B0BA754C}" type="datetimeFigureOut">
              <a:rPr lang="en-GB" smtClean="0"/>
              <a:t>15/12/2021</a:t>
            </a:fld>
            <a:endParaRPr lang="en-GB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20AD450-CCAF-430A-8F9F-11C29C78F7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90F49E9-133C-4D5D-8580-C600A24F466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0A0785-8CAE-4A1E-8659-82BFDC0DEB9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58041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A395D5D-882F-455F-B211-1CA46BF6FC8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en-GB" sz="2800" dirty="0"/>
              <a:t>RP-213639</a:t>
            </a:r>
            <a:br>
              <a:rPr lang="en-GB" sz="3600" dirty="0"/>
            </a:br>
            <a:br>
              <a:rPr lang="en-GB" sz="3600" dirty="0"/>
            </a:br>
            <a:r>
              <a:rPr lang="en-GB" sz="3600" dirty="0"/>
              <a:t>Moderator’s summary for [94e-29-R18-gNB-CU]</a:t>
            </a:r>
            <a:br>
              <a:rPr lang="en-GB" sz="3600" dirty="0"/>
            </a:br>
            <a:r>
              <a:rPr lang="en-GB" sz="3600" dirty="0"/>
              <a:t>(Week 2)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28DCEDC5-3642-4619-A11A-3EA5105E293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/>
            <a:r>
              <a:rPr lang="en-GB" dirty="0"/>
              <a:t>NTT Docomo (Moderator)</a:t>
            </a:r>
          </a:p>
        </p:txBody>
      </p:sp>
    </p:spTree>
    <p:extLst>
      <p:ext uri="{BB962C8B-B14F-4D97-AF65-F5344CB8AC3E}">
        <p14:creationId xmlns:p14="http://schemas.microsoft.com/office/powerpoint/2010/main" val="1747126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1D9BE72-645A-44F7-9CCF-5E36555B1F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47887"/>
          </a:xfrm>
        </p:spPr>
        <p:txBody>
          <a:bodyPr>
            <a:normAutofit fontScale="90000"/>
          </a:bodyPr>
          <a:lstStyle/>
          <a:p>
            <a:r>
              <a:rPr lang="en-GB" dirty="0"/>
              <a:t>Limiting the scope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E88C6D5-5B96-4F30-B946-4640FC975E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38518"/>
            <a:ext cx="10515600" cy="5038445"/>
          </a:xfrm>
        </p:spPr>
        <p:txBody>
          <a:bodyPr>
            <a:normAutofit/>
          </a:bodyPr>
          <a:lstStyle/>
          <a:p>
            <a:r>
              <a:rPr lang="en-GB" sz="2400" dirty="0"/>
              <a:t>Limit the number of scenarios for solution studies</a:t>
            </a:r>
          </a:p>
          <a:p>
            <a:endParaRPr lang="en-GB" sz="2400" dirty="0"/>
          </a:p>
          <a:p>
            <a:r>
              <a:rPr lang="en-GB" sz="2400" dirty="0"/>
              <a:t>The study is to be carried out in the following three </a:t>
            </a:r>
            <a:r>
              <a:rPr lang="en-GB" sz="2400" dirty="0">
                <a:highlight>
                  <a:srgbClr val="FFFF00"/>
                </a:highlight>
              </a:rPr>
              <a:t>sequential</a:t>
            </a:r>
            <a:r>
              <a:rPr lang="en-GB" sz="2400" dirty="0"/>
              <a:t> phases:</a:t>
            </a:r>
          </a:p>
          <a:p>
            <a:pPr lvl="1"/>
            <a:r>
              <a:rPr lang="en-GB" sz="2000" dirty="0"/>
              <a:t>(1) Define and study failure scenarios associated with the gNB-CU-CP, </a:t>
            </a:r>
            <a:r>
              <a:rPr lang="en-GB" sz="2000" dirty="0">
                <a:highlight>
                  <a:srgbClr val="FFFF00"/>
                </a:highlight>
              </a:rPr>
              <a:t>and agree to study corresponding solutions for up to 3 scenarios</a:t>
            </a:r>
          </a:p>
          <a:p>
            <a:pPr lvl="2"/>
            <a:r>
              <a:rPr lang="en-GB" sz="1600" dirty="0"/>
              <a:t>Focus on scenarios involving an entire node failure of the gNB-CU-CP.</a:t>
            </a:r>
          </a:p>
          <a:p>
            <a:pPr lvl="1"/>
            <a:r>
              <a:rPr lang="en-GB" sz="2000" dirty="0"/>
              <a:t>(2) Identify and study solutions for recovery of failures at the gNB-CU-CP, for enhanced resiliency</a:t>
            </a:r>
          </a:p>
          <a:p>
            <a:pPr lvl="1"/>
            <a:r>
              <a:rPr lang="en-GB" sz="2000" dirty="0"/>
              <a:t>(3) Conclude the study on the feasibility of potential solutions</a:t>
            </a:r>
          </a:p>
          <a:p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18281407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1D9BE72-645A-44F7-9CCF-5E36555B1F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47887"/>
          </a:xfrm>
        </p:spPr>
        <p:txBody>
          <a:bodyPr>
            <a:normAutofit fontScale="90000"/>
          </a:bodyPr>
          <a:lstStyle/>
          <a:p>
            <a:r>
              <a:rPr lang="en-GB" dirty="0"/>
              <a:t>Justifications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E88C6D5-5B96-4F30-B946-4640FC975E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67434"/>
            <a:ext cx="10515600" cy="3200681"/>
          </a:xfrm>
        </p:spPr>
        <p:txBody>
          <a:bodyPr>
            <a:normAutofit/>
          </a:bodyPr>
          <a:lstStyle/>
          <a:p>
            <a:pPr indent="0" algn="just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GB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split NG-RAN architecture is characterised by the presence of a single logical gNB-CU-CP connected to multiple logical gNB-DUs and logical gNB-CU-UPs, for each split gNB. Failures at the gNB-CU-CP may cause interruption of UP traffic and disconnection of UEs.</a:t>
            </a:r>
            <a:endParaRPr lang="en-GB" sz="1800" dirty="0"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indent="0" algn="just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GB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For these reasons, failure scenarios and corresponding interoperable recovery solutions should be studied</a:t>
            </a:r>
            <a:r>
              <a:rPr lang="en-GB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GB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Potential solutions should </a:t>
            </a:r>
            <a:r>
              <a:rPr lang="en-GB" sz="1800" strike="sngStrike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GB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allow to recover from such failures ideally without any UP interruptions or UE disconnections/interruptions at CP level. Any potential solution studied should be based on the current NG-RAN architecture.</a:t>
            </a:r>
            <a:endParaRPr lang="en-GB" sz="1800" dirty="0">
              <a:effectLst/>
              <a:latin typeface="Calibri" panose="020F0502020204030204" pitchFamily="34" charset="0"/>
              <a:ea typeface="Malgun Gothic" panose="020B0503020000020004" pitchFamily="34" charset="-127"/>
              <a:cs typeface="Batang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689529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1D9BE72-645A-44F7-9CCF-5E36555B1F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47887"/>
          </a:xfrm>
        </p:spPr>
        <p:txBody>
          <a:bodyPr>
            <a:normAutofit fontScale="90000"/>
          </a:bodyPr>
          <a:lstStyle/>
          <a:p>
            <a:r>
              <a:rPr lang="en-GB" dirty="0"/>
              <a:t>Objectives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E88C6D5-5B96-4F30-B946-4640FC975E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50892"/>
            <a:ext cx="10515600" cy="504713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1600" dirty="0"/>
              <a:t>The study should be based on the current architecture framework for the NG-RAN (i.e. no new interfaces should be defined). </a:t>
            </a:r>
          </a:p>
          <a:p>
            <a:endParaRPr lang="en-GB" sz="1600" dirty="0"/>
          </a:p>
          <a:p>
            <a:pPr marL="0" indent="0">
              <a:buNone/>
            </a:pPr>
            <a:r>
              <a:rPr lang="en-GB" sz="1600" dirty="0"/>
              <a:t>The study is to be carried out in the following three sequential phases:</a:t>
            </a:r>
          </a:p>
          <a:p>
            <a:r>
              <a:rPr lang="en-GB" sz="1600" dirty="0"/>
              <a:t>(1) Define and study failure scenarios associated with the gNB-CU-CP, and agree to study corresponding solutions for up to [5]3 scenarios</a:t>
            </a:r>
          </a:p>
          <a:p>
            <a:pPr lvl="1"/>
            <a:r>
              <a:rPr lang="en-GB" sz="1200" dirty="0"/>
              <a:t>Focus on scenarios involving an entire node failure of the gNB-CU-CP.</a:t>
            </a:r>
          </a:p>
          <a:p>
            <a:r>
              <a:rPr lang="en-GB" sz="1600" dirty="0"/>
              <a:t>(2) Identify and study solutions for recovery of failures at the gNB-CU-CP, for enhanced resiliency</a:t>
            </a:r>
          </a:p>
          <a:p>
            <a:r>
              <a:rPr lang="en-GB" sz="1600" dirty="0"/>
              <a:t>(3) Conclude the study on the feasibility of potential solutions</a:t>
            </a:r>
          </a:p>
          <a:p>
            <a:endParaRPr lang="en-GB" sz="1600" dirty="0"/>
          </a:p>
          <a:p>
            <a:pPr marL="0" indent="0">
              <a:buNone/>
            </a:pPr>
            <a:r>
              <a:rPr lang="en-GB" sz="1600" dirty="0"/>
              <a:t>NOTE 1: </a:t>
            </a:r>
            <a:r>
              <a:rPr lang="en-GB" sz="1600" dirty="0">
                <a:solidFill>
                  <a:srgbClr val="FF0000"/>
                </a:solidFill>
              </a:rPr>
              <a:t>Solutions should minimise signalling towards the UE and the network, user-plane interruptions (namely, service downtime) and control plane interruptions. Specific </a:t>
            </a:r>
            <a:r>
              <a:rPr lang="en-GB" sz="1600" strike="sngStrike" dirty="0" err="1">
                <a:solidFill>
                  <a:srgbClr val="FF0000"/>
                </a:solidFill>
              </a:rPr>
              <a:t>E</a:t>
            </a:r>
            <a:r>
              <a:rPr lang="en-GB" sz="1600" dirty="0" err="1">
                <a:solidFill>
                  <a:srgbClr val="FF0000"/>
                </a:solidFill>
              </a:rPr>
              <a:t>e</a:t>
            </a:r>
            <a:r>
              <a:rPr lang="en-GB" sz="1600" dirty="0" err="1"/>
              <a:t>valuation</a:t>
            </a:r>
            <a:r>
              <a:rPr lang="en-GB" sz="1600" dirty="0"/>
              <a:t> criteria for candidate </a:t>
            </a:r>
            <a:r>
              <a:rPr lang="en-GB" sz="1600" strike="sngStrike" dirty="0">
                <a:solidFill>
                  <a:srgbClr val="FF0000"/>
                </a:solidFill>
              </a:rPr>
              <a:t>solutions (e.g. user/control plane interruptions, signalling load towards the UE/network) should </a:t>
            </a:r>
            <a:r>
              <a:rPr lang="en-GB" sz="1600" dirty="0"/>
              <a:t>can be discussed refined in Phase 1, and can be adjusted in Phase 2</a:t>
            </a:r>
          </a:p>
          <a:p>
            <a:pPr marL="0" indent="0">
              <a:buNone/>
            </a:pPr>
            <a:r>
              <a:rPr lang="en-GB" sz="1600" dirty="0"/>
              <a:t>NOTE 2: No new signalling between the UE and the network should be defined</a:t>
            </a:r>
          </a:p>
          <a:p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20532179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1D9BE72-645A-44F7-9CCF-5E36555B1F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47887"/>
          </a:xfrm>
        </p:spPr>
        <p:txBody>
          <a:bodyPr>
            <a:normAutofit fontScale="90000"/>
          </a:bodyPr>
          <a:lstStyle/>
          <a:p>
            <a:r>
              <a:rPr lang="en-GB" dirty="0"/>
              <a:t>Time budget request</a:t>
            </a:r>
          </a:p>
        </p:txBody>
      </p:sp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76D2D72E-F392-4B28-A253-B14D2C18C982}"/>
              </a:ext>
            </a:extLst>
          </p:cNvPr>
          <p:cNvSpPr txBox="1">
            <a:spLocks/>
          </p:cNvSpPr>
          <p:nvPr/>
        </p:nvSpPr>
        <p:spPr>
          <a:xfrm>
            <a:off x="838200" y="1138518"/>
            <a:ext cx="10515600" cy="41596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/>
              <a:t>0.5TU x 4 meetings from Q3 2022 to Q1 2023</a:t>
            </a:r>
          </a:p>
        </p:txBody>
      </p:sp>
    </p:spTree>
    <p:extLst>
      <p:ext uri="{BB962C8B-B14F-4D97-AF65-F5344CB8AC3E}">
        <p14:creationId xmlns:p14="http://schemas.microsoft.com/office/powerpoint/2010/main" val="454735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1D9BE72-645A-44F7-9CCF-5E36555B1F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47887"/>
          </a:xfrm>
        </p:spPr>
        <p:txBody>
          <a:bodyPr>
            <a:normAutofit fontScale="90000"/>
          </a:bodyPr>
          <a:lstStyle/>
          <a:p>
            <a:r>
              <a:rPr lang="en-GB" dirty="0"/>
              <a:t>Discussion points</a:t>
            </a:r>
          </a:p>
        </p:txBody>
      </p:sp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76D2D72E-F392-4B28-A253-B14D2C18C982}"/>
              </a:ext>
            </a:extLst>
          </p:cNvPr>
          <p:cNvSpPr txBox="1">
            <a:spLocks/>
          </p:cNvSpPr>
          <p:nvPr/>
        </p:nvSpPr>
        <p:spPr>
          <a:xfrm>
            <a:off x="838200" y="1138518"/>
            <a:ext cx="10515600" cy="49036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/>
              <a:t>Main concern from opponents</a:t>
            </a:r>
          </a:p>
          <a:p>
            <a:pPr lvl="1"/>
            <a:r>
              <a:rPr lang="en-GB" sz="1800" dirty="0"/>
              <a:t>target scenario is not clear, leading to e.g. large scope with thousands of scenarios proposed</a:t>
            </a:r>
          </a:p>
          <a:p>
            <a:endParaRPr lang="en-GB" sz="2200" dirty="0"/>
          </a:p>
          <a:p>
            <a:r>
              <a:rPr lang="en-GB" sz="2200" dirty="0"/>
              <a:t>Moderator’s observations</a:t>
            </a:r>
          </a:p>
          <a:p>
            <a:pPr lvl="1"/>
            <a:r>
              <a:rPr lang="en-GB" sz="1800" dirty="0"/>
              <a:t>Pre-filtering of the scenario proposals: “focus on entire-node failure scenario”. Further pre-filtering would not progress without structured technical discussions</a:t>
            </a:r>
          </a:p>
          <a:p>
            <a:pPr lvl="1"/>
            <a:r>
              <a:rPr lang="en-GB" sz="1800" dirty="0"/>
              <a:t>Hard limit of 3 scenarios for solution study</a:t>
            </a:r>
          </a:p>
          <a:p>
            <a:endParaRPr lang="en-GB" sz="2200" dirty="0"/>
          </a:p>
          <a:p>
            <a:r>
              <a:rPr lang="en-GB" sz="2200" dirty="0"/>
              <a:t>Recommendations:</a:t>
            </a:r>
          </a:p>
          <a:p>
            <a:r>
              <a:rPr lang="en-GB" sz="2200" dirty="0"/>
              <a:t>1) Study failure scenarios and potential solutions</a:t>
            </a:r>
          </a:p>
          <a:p>
            <a:r>
              <a:rPr lang="en-GB" sz="2200" dirty="0"/>
              <a:t>2) Endorse the draft SID for approval</a:t>
            </a:r>
          </a:p>
        </p:txBody>
      </p:sp>
    </p:spTree>
    <p:extLst>
      <p:ext uri="{BB962C8B-B14F-4D97-AF65-F5344CB8AC3E}">
        <p14:creationId xmlns:p14="http://schemas.microsoft.com/office/powerpoint/2010/main" val="39217021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</TotalTime>
  <Words>484</Words>
  <Application>Microsoft Office PowerPoint</Application>
  <PresentationFormat>ワイド画面</PresentationFormat>
  <Paragraphs>37</Paragraphs>
  <Slides>6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テーマ</vt:lpstr>
      <vt:lpstr>RP-213639  Moderator’s summary for [94e-29-R18-gNB-CU] (Week 2)</vt:lpstr>
      <vt:lpstr>Limiting the scope</vt:lpstr>
      <vt:lpstr>Justifications</vt:lpstr>
      <vt:lpstr>Objectives</vt:lpstr>
      <vt:lpstr>Time budget request</vt:lpstr>
      <vt:lpstr>Discussion points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RP-213519  Moderator’s summary for [94e-29-R18-gNB-CU]</dc:title>
  <dc:creator>v04</dc:creator>
  <cp:lastModifiedBy>v07</cp:lastModifiedBy>
  <cp:revision>10</cp:revision>
  <dcterms:created xsi:type="dcterms:W3CDTF">2021-12-09T19:22:19Z</dcterms:created>
  <dcterms:modified xsi:type="dcterms:W3CDTF">2021-12-15T12:28:12Z</dcterms:modified>
</cp:coreProperties>
</file>