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
  </p:notesMasterIdLst>
  <p:sldIdLst>
    <p:sldId id="256" r:id="rId2"/>
    <p:sldId id="258" r:id="rId3"/>
    <p:sldId id="261"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1" d="100"/>
          <a:sy n="111" d="100"/>
        </p:scale>
        <p:origin x="4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E794F5-706D-4EEF-98D9-E4031879CE17}" type="datetimeFigureOut">
              <a:rPr lang="en-US" smtClean="0"/>
              <a:t>12/15/2021</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F40686-0B2C-400E-AF6D-D5B45B068AD9}" type="slidenum">
              <a:rPr lang="en-US" smtClean="0"/>
              <a:t>‹#›</a:t>
            </a:fld>
            <a:endParaRPr lang="en-US"/>
          </a:p>
        </p:txBody>
      </p:sp>
    </p:spTree>
    <p:extLst>
      <p:ext uri="{BB962C8B-B14F-4D97-AF65-F5344CB8AC3E}">
        <p14:creationId xmlns:p14="http://schemas.microsoft.com/office/powerpoint/2010/main" val="63797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hasCustomPrompt="1"/>
          </p:nvPr>
        </p:nvSpPr>
        <p:spPr>
          <a:xfrm>
            <a:off x="1524000" y="1974079"/>
            <a:ext cx="9144000" cy="1640792"/>
          </a:xfrm>
        </p:spPr>
        <p:txBody>
          <a:bodyPr anchor="ctr"/>
          <a:lstStyle>
            <a:lvl1pPr algn="ctr">
              <a:defRPr sz="4400" baseline="0">
                <a:latin typeface="+mn-lt"/>
              </a:defRPr>
            </a:lvl1pPr>
          </a:lstStyle>
          <a:p>
            <a:r>
              <a:rPr lang="en-US" dirty="0">
                <a:effectLst>
                  <a:outerShdw blurRad="38100" dist="38100" dir="2700000" algn="tl">
                    <a:srgbClr val="C0C0C0"/>
                  </a:outerShdw>
                </a:effectLst>
              </a:rPr>
              <a:t>Click to edit main title</a:t>
            </a:r>
            <a:endParaRPr lang="en-US" dirty="0"/>
          </a:p>
        </p:txBody>
      </p:sp>
      <p:sp>
        <p:nvSpPr>
          <p:cNvPr id="3" name="부제목 2"/>
          <p:cNvSpPr>
            <a:spLocks noGrp="1"/>
          </p:cNvSpPr>
          <p:nvPr>
            <p:ph type="subTitle" idx="1" hasCustomPrompt="1"/>
          </p:nvPr>
        </p:nvSpPr>
        <p:spPr>
          <a:xfrm>
            <a:off x="1524000" y="4597637"/>
            <a:ext cx="9144000" cy="1053269"/>
          </a:xfrm>
        </p:spPr>
        <p:txBody>
          <a:bodyPr/>
          <a:lstStyle>
            <a:lvl1pPr marL="0" indent="0" algn="ctr">
              <a:spcBef>
                <a:spcPts val="1200"/>
              </a:spcBef>
              <a:buNone/>
              <a:defRPr sz="2400" b="1"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ko-KR" dirty="0"/>
              <a:t>Click to edit subtitle</a:t>
            </a:r>
            <a:endParaRPr lang="en-US" dirty="0"/>
          </a:p>
        </p:txBody>
      </p:sp>
    </p:spTree>
    <p:extLst>
      <p:ext uri="{BB962C8B-B14F-4D97-AF65-F5344CB8AC3E}">
        <p14:creationId xmlns:p14="http://schemas.microsoft.com/office/powerpoint/2010/main" val="1784329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p:txBody>
          <a:bodyPr/>
          <a:lstStyle/>
          <a:p>
            <a:r>
              <a:rPr lang="en-US" altLang="ko-KR" dirty="0"/>
              <a:t>Click to edit Master title style</a:t>
            </a:r>
            <a:endParaRPr lang="en-US" dirty="0"/>
          </a:p>
        </p:txBody>
      </p:sp>
      <p:sp>
        <p:nvSpPr>
          <p:cNvPr id="3" name="내용 개체 틀 2"/>
          <p:cNvSpPr>
            <a:spLocks noGrp="1"/>
          </p:cNvSpPr>
          <p:nvPr>
            <p:ph idx="1" hasCustomPrompt="1"/>
          </p:nvPr>
        </p:nvSpPr>
        <p:spPr/>
        <p:txBody>
          <a:bodyPr/>
          <a:lstStyle>
            <a:lvl1pPr>
              <a:spcBef>
                <a:spcPts val="600"/>
              </a:spcBef>
              <a:defRPr sz="2400">
                <a:latin typeface="+mn-lt"/>
              </a:defRPr>
            </a:lvl1pPr>
            <a:lvl2pPr marL="803275" indent="-265113">
              <a:spcBef>
                <a:spcPts val="600"/>
              </a:spcBef>
              <a:defRPr sz="2000"/>
            </a:lvl2pPr>
            <a:lvl3pPr marL="1076325" indent="-179388">
              <a:spcBef>
                <a:spcPts val="600"/>
              </a:spcBef>
              <a:defRPr sz="1800"/>
            </a:lvl3pPr>
            <a:lvl4pPr marL="1341438" indent="-179388">
              <a:spcBef>
                <a:spcPts val="600"/>
              </a:spcBef>
              <a:defRPr sz="1600"/>
            </a:lvl4pPr>
            <a:lvl5pPr marL="1614488" indent="-179388">
              <a:spcBef>
                <a:spcPts val="600"/>
              </a:spcBef>
              <a:defRPr sz="1600"/>
            </a:lvl5pPr>
          </a:lstStyle>
          <a:p>
            <a:pPr lvl="0"/>
            <a:r>
              <a:rPr lang="en-US" dirty="0"/>
              <a:t>First level</a:t>
            </a:r>
            <a:endParaRPr lang="ko-KR" altLang="en-US"/>
          </a:p>
          <a:p>
            <a:pPr lvl="1"/>
            <a:r>
              <a:rPr lang="en-US" altLang="ko-KR"/>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en-US" dirty="0"/>
          </a:p>
        </p:txBody>
      </p:sp>
      <p:sp>
        <p:nvSpPr>
          <p:cNvPr id="7"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20648D3B-9ADC-4F00-8EF6-40ED59145424}" type="slidenum">
              <a:rPr lang="en-GB" altLang="en-US" sz="1000" b="1" smtClean="0"/>
              <a:pPr algn="ctr">
                <a:defRPr/>
              </a:pPr>
              <a:t>‹#›</a:t>
            </a:fld>
            <a:endParaRPr lang="en-GB" altLang="en-US" sz="1000" b="1" dirty="0"/>
          </a:p>
          <a:p>
            <a:pPr>
              <a:defRPr/>
            </a:pPr>
            <a:endParaRPr lang="en-GB" altLang="en-US" sz="1000" dirty="0"/>
          </a:p>
        </p:txBody>
      </p:sp>
    </p:spTree>
    <p:extLst>
      <p:ext uri="{BB962C8B-B14F-4D97-AF65-F5344CB8AC3E}">
        <p14:creationId xmlns:p14="http://schemas.microsoft.com/office/powerpoint/2010/main" val="23208765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3641" y="296757"/>
            <a:ext cx="9784221" cy="968019"/>
          </a:xfrm>
          <a:prstGeom prst="rect">
            <a:avLst/>
          </a:prstGeom>
        </p:spPr>
        <p:txBody>
          <a:bodyPr vert="horz" lIns="91440" tIns="45720" rIns="91440" bIns="45720" rtlCol="0" anchor="ctr">
            <a:noAutofit/>
          </a:bodyPr>
          <a:lstStyle/>
          <a:p>
            <a:r>
              <a:rPr lang="en-US" altLang="ko-KR" dirty="0"/>
              <a:t>Click to edit Master title style</a:t>
            </a:r>
            <a:endParaRPr lang="en-US" dirty="0"/>
          </a:p>
        </p:txBody>
      </p:sp>
      <p:sp>
        <p:nvSpPr>
          <p:cNvPr id="3" name="텍스트 개체 틀 2"/>
          <p:cNvSpPr>
            <a:spLocks noGrp="1"/>
          </p:cNvSpPr>
          <p:nvPr>
            <p:ph type="body" idx="1"/>
          </p:nvPr>
        </p:nvSpPr>
        <p:spPr>
          <a:xfrm>
            <a:off x="453640" y="1401510"/>
            <a:ext cx="11389053" cy="4775453"/>
          </a:xfrm>
          <a:prstGeom prst="rect">
            <a:avLst/>
          </a:prstGeom>
        </p:spPr>
        <p:txBody>
          <a:bodyPr vert="horz" lIns="91440" tIns="45720" rIns="91440" bIns="45720" rtlCol="0">
            <a:normAutofit/>
          </a:bodyPr>
          <a:lstStyle/>
          <a:p>
            <a:pPr marL="457200" marR="0" lvl="0" indent="-457200" algn="l" defTabSz="914400" rtl="0" eaLnBrk="0" fontAlgn="base" latinLnBrk="0" hangingPunct="0">
              <a:lnSpc>
                <a:spcPct val="100000"/>
              </a:lnSpc>
              <a:spcBef>
                <a:spcPct val="20000"/>
              </a:spcBef>
              <a:spcAft>
                <a:spcPct val="0"/>
              </a:spcAft>
              <a:buClrTx/>
              <a:buSzTx/>
              <a:buFontTx/>
              <a:buBlip>
                <a:blip r:embed="rId4"/>
              </a:buBlip>
              <a:tabLst/>
              <a:defRPr/>
            </a:pPr>
            <a:r>
              <a:rPr kumimoji="0" lang="en-US" sz="2800" b="0" i="0" u="none" strike="noStrike" kern="0" cap="none" spc="0" normalizeH="0" baseline="0" noProof="0" dirty="0">
                <a:ln>
                  <a:noFill/>
                </a:ln>
                <a:solidFill>
                  <a:prstClr val="black"/>
                </a:solidFill>
                <a:effectLst/>
                <a:uLnTx/>
                <a:uFillTx/>
                <a:latin typeface="+mn-lt"/>
                <a:ea typeface="+mn-ea"/>
                <a:cs typeface="+mn-cs"/>
              </a:rPr>
              <a:t>Click to edit Master text styles</a:t>
            </a:r>
          </a:p>
          <a:p>
            <a:pPr marL="742950" marR="0" lvl="1" indent="-20478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0" dirty="0">
                <a:ln>
                  <a:noFill/>
                </a:ln>
                <a:solidFill>
                  <a:prstClr val="black"/>
                </a:solidFill>
                <a:effectLst/>
                <a:uLnTx/>
                <a:uFillTx/>
                <a:latin typeface="+mn-lt"/>
              </a:rPr>
              <a:t>Second level</a:t>
            </a:r>
          </a:p>
          <a:p>
            <a:pPr marL="982663" marR="0" lvl="2"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0" dirty="0">
                <a:ln>
                  <a:noFill/>
                </a:ln>
                <a:solidFill>
                  <a:prstClr val="black"/>
                </a:solidFill>
                <a:effectLst/>
                <a:uLnTx/>
                <a:uFillTx/>
                <a:latin typeface="+mn-lt"/>
              </a:rPr>
              <a:t>Third level</a:t>
            </a:r>
          </a:p>
          <a:p>
            <a:pPr marL="1341438" marR="0" lvl="3" indent="-265113"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0" dirty="0">
                <a:ln>
                  <a:noFill/>
                </a:ln>
                <a:solidFill>
                  <a:prstClr val="black"/>
                </a:solidFill>
                <a:effectLst/>
                <a:uLnTx/>
                <a:uFillTx/>
                <a:latin typeface="+mn-lt"/>
              </a:rPr>
              <a:t>Fourth level</a:t>
            </a:r>
          </a:p>
          <a:p>
            <a:pPr marL="1614488" marR="0" lvl="4"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1600" b="0" i="0" u="none" strike="noStrike" kern="0" cap="none" spc="0" normalizeH="0" baseline="0" noProof="0" dirty="0">
                <a:ln>
                  <a:noFill/>
                </a:ln>
                <a:solidFill>
                  <a:prstClr val="black"/>
                </a:solidFill>
                <a:effectLst/>
                <a:uLnTx/>
                <a:uFillTx/>
                <a:latin typeface="+mn-lt"/>
              </a:rPr>
              <a:t>Fifth level</a:t>
            </a:r>
            <a:endParaRPr kumimoji="0" lang="en-GB" altLang="en-US" sz="1600" b="0" i="0" u="none" strike="noStrike" kern="0" cap="none" spc="0" normalizeH="0" baseline="0" noProof="0" dirty="0">
              <a:ln>
                <a:noFill/>
              </a:ln>
              <a:solidFill>
                <a:prstClr val="black"/>
              </a:solidFill>
              <a:effectLst/>
              <a:uLnTx/>
              <a:uFillTx/>
              <a:latin typeface="+mn-lt"/>
            </a:endParaRPr>
          </a:p>
        </p:txBody>
      </p:sp>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48857" y="359831"/>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14"/>
          <p:cNvSpPr>
            <a:spLocks noChangeArrowheads="1"/>
          </p:cNvSpPr>
          <p:nvPr userDrawn="1"/>
        </p:nvSpPr>
        <p:spPr bwMode="auto">
          <a:xfrm>
            <a:off x="439033" y="6373813"/>
            <a:ext cx="857373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 name="TextBox 9"/>
          <p:cNvSpPr txBox="1"/>
          <p:nvPr userDrawn="1"/>
        </p:nvSpPr>
        <p:spPr>
          <a:xfrm>
            <a:off x="439033" y="6385904"/>
            <a:ext cx="5119334" cy="311150"/>
          </a:xfrm>
          <a:prstGeom prst="rect">
            <a:avLst/>
          </a:prstGeom>
          <a:noFill/>
        </p:spPr>
        <p:txBody>
          <a:bodyPr anchor="ctr">
            <a:normAutofit/>
          </a:bodyPr>
          <a:lstStyle/>
          <a:p>
            <a:pPr eaLnBrk="0" fontAlgn="base" hangingPunct="0">
              <a:spcBef>
                <a:spcPct val="0"/>
              </a:spcBef>
              <a:spcAft>
                <a:spcPct val="0"/>
              </a:spcAft>
              <a:defRPr/>
            </a:pPr>
            <a:r>
              <a:rPr lang="en-GB" sz="1000" spc="300" dirty="0">
                <a:solidFill>
                  <a:prstClr val="white"/>
                </a:solidFill>
                <a:latin typeface="Arial" panose="020B0604020202020204" pitchFamily="34" charset="0"/>
                <a:cs typeface="Arial" panose="020B0604020202020204" pitchFamily="34" charset="0"/>
              </a:rPr>
              <a:t>RAN#94-e, December 6 - 17</a:t>
            </a:r>
          </a:p>
        </p:txBody>
      </p:sp>
    </p:spTree>
    <p:extLst>
      <p:ext uri="{BB962C8B-B14F-4D97-AF65-F5344CB8AC3E}">
        <p14:creationId xmlns:p14="http://schemas.microsoft.com/office/powerpoint/2010/main" val="3108368826"/>
      </p:ext>
    </p:extLst>
  </p:cSld>
  <p:clrMap bg1="lt1" tx1="dk1" bg2="lt2" tx2="dk2" accent1="accent1" accent2="accent2" accent3="accent3" accent4="accent4" accent5="accent5" accent6="accent6" hlink="hlink" folHlink="folHlink"/>
  <p:sldLayoutIdLst>
    <p:sldLayoutId id="2147483649" r:id="rId1"/>
    <p:sldLayoutId id="2147483652" r:id="rId2"/>
  </p:sldLayoutIdLst>
  <p:hf hdr="0" ftr="0" dt="0"/>
  <p:txStyles>
    <p:titleStyle>
      <a:lvl1pPr algn="l" defTabSz="914400" rtl="0" eaLnBrk="1" latinLnBrk="0" hangingPunct="1">
        <a:lnSpc>
          <a:spcPct val="90000"/>
        </a:lnSpc>
        <a:spcBef>
          <a:spcPct val="0"/>
        </a:spcBef>
        <a:buNone/>
        <a:defRPr sz="3600" b="1" i="1" kern="1200" baseline="0">
          <a:solidFill>
            <a:srgbClr val="FF0000"/>
          </a:solidFill>
          <a:latin typeface="+mn-lt"/>
          <a:ea typeface="+mj-ea"/>
          <a:cs typeface="+mj-cs"/>
        </a:defRPr>
      </a:lvl1pPr>
    </p:titleStyle>
    <p:bodyStyle>
      <a:lvl1pPr marL="457200" marR="0" indent="-457200" algn="l" defTabSz="914400" rtl="0" eaLnBrk="0" fontAlgn="base" latinLnBrk="0" hangingPunct="0">
        <a:lnSpc>
          <a:spcPct val="100000"/>
        </a:lnSpc>
        <a:spcBef>
          <a:spcPct val="20000"/>
        </a:spcBef>
        <a:spcAft>
          <a:spcPct val="0"/>
        </a:spcAft>
        <a:buClrTx/>
        <a:buSzTx/>
        <a:buFontTx/>
        <a:buBlip>
          <a:blip r:embed="rId4"/>
        </a:buBlip>
        <a:tabLst/>
        <a:defRPr sz="2400" kern="1200">
          <a:solidFill>
            <a:schemeClr val="tx1"/>
          </a:solidFill>
          <a:latin typeface="+mn-lt"/>
          <a:ea typeface="+mn-ea"/>
          <a:cs typeface="+mn-cs"/>
        </a:defRPr>
      </a:lvl1pPr>
      <a:lvl2pPr marL="742950" marR="0" indent="-20478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sz="2400" kern="1200">
          <a:solidFill>
            <a:schemeClr val="tx1"/>
          </a:solidFill>
          <a:latin typeface="+mn-lt"/>
          <a:ea typeface="+mn-ea"/>
          <a:cs typeface="+mn-cs"/>
        </a:defRPr>
      </a:lvl2pPr>
      <a:lvl3pPr marL="982663" marR="0"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2000" kern="1200">
          <a:solidFill>
            <a:schemeClr val="tx1"/>
          </a:solidFill>
          <a:latin typeface="+mn-lt"/>
          <a:ea typeface="+mn-ea"/>
          <a:cs typeface="+mn-cs"/>
        </a:defRPr>
      </a:lvl3pPr>
      <a:lvl4pPr marL="1341438" marR="0" indent="-265113"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1800" kern="1200">
          <a:solidFill>
            <a:schemeClr val="tx1"/>
          </a:solidFill>
          <a:latin typeface="+mn-lt"/>
          <a:ea typeface="+mn-ea"/>
          <a:cs typeface="+mn-cs"/>
        </a:defRPr>
      </a:lvl4pPr>
      <a:lvl5pPr marL="1614488" marR="0"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992037" y="2831237"/>
            <a:ext cx="10225178" cy="1538243"/>
          </a:xfrm>
        </p:spPr>
        <p:txBody>
          <a:bodyPr/>
          <a:lstStyle/>
          <a:p>
            <a:pPr algn="l">
              <a:lnSpc>
                <a:spcPct val="150000"/>
              </a:lnSpc>
            </a:pPr>
            <a:r>
              <a:rPr lang="en-US" sz="2800" dirty="0" smtClean="0">
                <a:effectLst>
                  <a:outerShdw blurRad="38100" dist="38100" dir="2700000" algn="tl">
                    <a:srgbClr val="C0C0C0"/>
                  </a:outerShdw>
                </a:effectLst>
              </a:rPr>
              <a:t>Title: Moderator's </a:t>
            </a:r>
            <a:r>
              <a:rPr lang="en-US" sz="2800" dirty="0">
                <a:effectLst>
                  <a:outerShdw blurRad="38100" dist="38100" dir="2700000" algn="tl">
                    <a:srgbClr val="C0C0C0"/>
                  </a:outerShdw>
                </a:effectLst>
              </a:rPr>
              <a:t>summary of </a:t>
            </a:r>
            <a:r>
              <a:rPr lang="en-US" sz="2800" dirty="0" smtClean="0">
                <a:effectLst>
                  <a:outerShdw blurRad="38100" dist="38100" dir="2700000" algn="tl">
                    <a:srgbClr val="C0C0C0"/>
                  </a:outerShdw>
                </a:effectLst>
              </a:rPr>
              <a:t>discussion [94e-37-R17-Sidelink-WI]</a:t>
            </a:r>
            <a:br>
              <a:rPr lang="en-US" sz="2800"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Agenda </a:t>
            </a:r>
            <a:r>
              <a:rPr lang="en-US" sz="2800" dirty="0">
                <a:effectLst>
                  <a:outerShdw blurRad="38100" dist="38100" dir="2700000" algn="tl">
                    <a:srgbClr val="C0C0C0"/>
                  </a:outerShdw>
                </a:effectLst>
              </a:rPr>
              <a:t>Item: </a:t>
            </a:r>
            <a:r>
              <a:rPr lang="en-US" sz="2800" dirty="0" smtClean="0">
                <a:effectLst>
                  <a:outerShdw blurRad="38100" dist="38100" dir="2700000" algn="tl">
                    <a:srgbClr val="C0C0C0"/>
                  </a:outerShdw>
                </a:effectLst>
              </a:rPr>
              <a:t>9.3.1.3</a:t>
            </a:r>
            <a:br>
              <a:rPr lang="en-US" sz="2800"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Source: RAN1 Chair (Samsung)</a:t>
            </a:r>
            <a:endParaRPr lang="en-US" sz="2800" dirty="0">
              <a:effectLst>
                <a:outerShdw blurRad="38100" dist="38100" dir="2700000" algn="tl">
                  <a:srgbClr val="000000">
                    <a:alpha val="43137"/>
                  </a:srgbClr>
                </a:outerShdw>
              </a:effectLst>
            </a:endParaRPr>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smtClean="0"/>
              <a:t>RP-213614</a:t>
            </a:r>
            <a:endParaRPr lang="en-US" sz="2000" b="1" i="1" dirty="0"/>
          </a:p>
        </p:txBody>
      </p:sp>
    </p:spTree>
    <p:extLst>
      <p:ext uri="{BB962C8B-B14F-4D97-AF65-F5344CB8AC3E}">
        <p14:creationId xmlns:p14="http://schemas.microsoft.com/office/powerpoint/2010/main" val="231897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Discussion </a:t>
            </a:r>
            <a:r>
              <a:rPr lang="en-US" dirty="0" smtClean="0"/>
              <a:t>Point </a:t>
            </a:r>
            <a:r>
              <a:rPr lang="en-US" dirty="0" smtClean="0"/>
              <a:t>1 (RAN1 target completion date)</a:t>
            </a:r>
            <a:endParaRPr lang="en-US" dirty="0"/>
          </a:p>
        </p:txBody>
      </p:sp>
      <p:sp>
        <p:nvSpPr>
          <p:cNvPr id="3" name="내용 개체 틀 2"/>
          <p:cNvSpPr>
            <a:spLocks noGrp="1"/>
          </p:cNvSpPr>
          <p:nvPr>
            <p:ph idx="1"/>
          </p:nvPr>
        </p:nvSpPr>
        <p:spPr/>
        <p:txBody>
          <a:bodyPr/>
          <a:lstStyle/>
          <a:p>
            <a:r>
              <a:rPr lang="en-US" dirty="0"/>
              <a:t>Based on the comments received in the intermediate round, </a:t>
            </a:r>
            <a:r>
              <a:rPr lang="en-US" dirty="0" smtClean="0"/>
              <a:t>almost all </a:t>
            </a:r>
            <a:r>
              <a:rPr lang="en-US" dirty="0"/>
              <a:t>companies </a:t>
            </a:r>
            <a:r>
              <a:rPr lang="en-US" dirty="0" smtClean="0"/>
              <a:t>were okay with Proposal </a:t>
            </a:r>
            <a:r>
              <a:rPr lang="en-US" dirty="0"/>
              <a:t>1. Samsung suggested adding “</a:t>
            </a:r>
            <a:r>
              <a:rPr lang="en-US" b="1" dirty="0"/>
              <a:t>RAN1 should focus only on essential open issues</a:t>
            </a:r>
            <a:r>
              <a:rPr lang="en-US" dirty="0"/>
              <a:t>” to the proposal which seems fine to the moderator. Proposal 1 with this revision is as follows</a:t>
            </a:r>
            <a:r>
              <a:rPr lang="en-US" dirty="0" smtClean="0"/>
              <a:t>:</a:t>
            </a:r>
          </a:p>
          <a:p>
            <a:pPr marL="0" indent="0">
              <a:buNone/>
            </a:pPr>
            <a:endParaRPr lang="en-US" dirty="0"/>
          </a:p>
          <a:p>
            <a:pPr lvl="1"/>
            <a:r>
              <a:rPr lang="en-US" b="1" dirty="0"/>
              <a:t>Proposal 1: RAN1 is tasked to complete the remaining normative work for Rel-17 NR </a:t>
            </a:r>
            <a:r>
              <a:rPr lang="en-US" b="1" dirty="0" err="1"/>
              <a:t>sidelink</a:t>
            </a:r>
            <a:r>
              <a:rPr lang="en-US" b="1" dirty="0"/>
              <a:t> enhancement by Q1 of 2022</a:t>
            </a:r>
            <a:endParaRPr lang="en-US" dirty="0"/>
          </a:p>
          <a:p>
            <a:pPr lvl="2"/>
            <a:r>
              <a:rPr lang="en-US" b="1" dirty="0"/>
              <a:t>All RAN1 decisions that impact other WGs should be finalized in RAN1#107bis-e</a:t>
            </a:r>
            <a:endParaRPr lang="en-US" dirty="0"/>
          </a:p>
          <a:p>
            <a:pPr lvl="2"/>
            <a:r>
              <a:rPr lang="en-US" b="1" dirty="0" smtClean="0"/>
              <a:t>RAN1 </a:t>
            </a:r>
            <a:r>
              <a:rPr lang="en-US" b="1" dirty="0"/>
              <a:t>should focus only on essential open issues</a:t>
            </a:r>
            <a:endParaRPr lang="en-US" dirty="0"/>
          </a:p>
          <a:p>
            <a:pPr marL="0" indent="0">
              <a:buNone/>
            </a:pPr>
            <a:endParaRPr lang="en-US" dirty="0"/>
          </a:p>
          <a:p>
            <a:r>
              <a:rPr lang="en-US" dirty="0" smtClean="0"/>
              <a:t>Note that Telecom Italia had strong concerns on the proposal and suggested </a:t>
            </a:r>
            <a:r>
              <a:rPr lang="en-US" dirty="0" err="1" smtClean="0"/>
              <a:t>downscoping</a:t>
            </a:r>
            <a:r>
              <a:rPr lang="en-US" dirty="0" smtClean="0"/>
              <a:t> of RAN1 objectives </a:t>
            </a:r>
            <a:r>
              <a:rPr lang="en-US" dirty="0"/>
              <a:t>for </a:t>
            </a:r>
            <a:r>
              <a:rPr lang="en-US" dirty="0" smtClean="0"/>
              <a:t>Rel-17 </a:t>
            </a:r>
            <a:r>
              <a:rPr lang="en-US" dirty="0" err="1" smtClean="0"/>
              <a:t>sidelink</a:t>
            </a:r>
            <a:r>
              <a:rPr lang="en-US" dirty="0" smtClean="0"/>
              <a:t> enhancement</a:t>
            </a:r>
            <a:endParaRPr lang="en-US" dirty="0"/>
          </a:p>
          <a:p>
            <a:endParaRPr lang="en-US" dirty="0"/>
          </a:p>
        </p:txBody>
      </p:sp>
    </p:spTree>
    <p:extLst>
      <p:ext uri="{BB962C8B-B14F-4D97-AF65-F5344CB8AC3E}">
        <p14:creationId xmlns:p14="http://schemas.microsoft.com/office/powerpoint/2010/main" val="1494345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Discussion </a:t>
            </a:r>
            <a:r>
              <a:rPr lang="en-US" dirty="0" smtClean="0"/>
              <a:t>Point </a:t>
            </a:r>
            <a:r>
              <a:rPr lang="en-US" dirty="0" smtClean="0"/>
              <a:t>2 (List of essential open issues)</a:t>
            </a:r>
            <a:endParaRPr lang="en-US" dirty="0"/>
          </a:p>
        </p:txBody>
      </p:sp>
      <p:sp>
        <p:nvSpPr>
          <p:cNvPr id="3" name="내용 개체 틀 2"/>
          <p:cNvSpPr>
            <a:spLocks noGrp="1"/>
          </p:cNvSpPr>
          <p:nvPr>
            <p:ph idx="1"/>
          </p:nvPr>
        </p:nvSpPr>
        <p:spPr/>
        <p:txBody>
          <a:bodyPr/>
          <a:lstStyle/>
          <a:p>
            <a:r>
              <a:rPr lang="en-US" dirty="0"/>
              <a:t>From the input received during the intermediate phase, it is evident that companies have different opinions on what the essential open issues are. As noted in the initial phase, RAN1 did discuss this aspect after RAN1#107-e but failed to </a:t>
            </a:r>
            <a:r>
              <a:rPr lang="en-US" dirty="0" smtClean="0"/>
              <a:t>reach </a:t>
            </a:r>
            <a:r>
              <a:rPr lang="en-US" dirty="0"/>
              <a:t>convergence due to such differences. </a:t>
            </a:r>
            <a:endParaRPr lang="en-US" dirty="0" smtClean="0"/>
          </a:p>
          <a:p>
            <a:r>
              <a:rPr lang="en-US" dirty="0"/>
              <a:t>Given the situation, moderator recommendation is that RAN1 take the list </a:t>
            </a:r>
            <a:r>
              <a:rPr lang="en-US" dirty="0" smtClean="0"/>
              <a:t>provided </a:t>
            </a:r>
            <a:r>
              <a:rPr lang="en-US" dirty="0"/>
              <a:t>in RP-212880 (Status report of WI: NR </a:t>
            </a:r>
            <a:r>
              <a:rPr lang="en-US" dirty="0" err="1"/>
              <a:t>sidelink</a:t>
            </a:r>
            <a:r>
              <a:rPr lang="en-US" dirty="0"/>
              <a:t> enhancement) </a:t>
            </a:r>
            <a:r>
              <a:rPr lang="en-US" dirty="0" smtClean="0"/>
              <a:t>as a starting point for technical discussions in RAN1.</a:t>
            </a:r>
            <a:endParaRPr lang="en-US" dirty="0"/>
          </a:p>
          <a:p>
            <a:endParaRPr lang="en-US" dirty="0"/>
          </a:p>
        </p:txBody>
      </p:sp>
    </p:spTree>
    <p:extLst>
      <p:ext uri="{BB962C8B-B14F-4D97-AF65-F5344CB8AC3E}">
        <p14:creationId xmlns:p14="http://schemas.microsoft.com/office/powerpoint/2010/main" val="147387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Conclusion</a:t>
            </a:r>
            <a:endParaRPr lang="en-US" dirty="0"/>
          </a:p>
        </p:txBody>
      </p:sp>
      <p:sp>
        <p:nvSpPr>
          <p:cNvPr id="3" name="내용 개체 틀 2"/>
          <p:cNvSpPr>
            <a:spLocks noGrp="1"/>
          </p:cNvSpPr>
          <p:nvPr>
            <p:ph idx="1"/>
          </p:nvPr>
        </p:nvSpPr>
        <p:spPr/>
        <p:txBody>
          <a:bodyPr/>
          <a:lstStyle/>
          <a:p>
            <a:r>
              <a:rPr lang="en-US" dirty="0" smtClean="0"/>
              <a:t>Endorse the following </a:t>
            </a:r>
            <a:r>
              <a:rPr lang="en-US" dirty="0" smtClean="0"/>
              <a:t>proposal:</a:t>
            </a:r>
            <a:endParaRPr lang="en-US" dirty="0" smtClean="0"/>
          </a:p>
          <a:p>
            <a:endParaRPr lang="en-US" dirty="0"/>
          </a:p>
          <a:p>
            <a:pPr lvl="1"/>
            <a:r>
              <a:rPr lang="en-US" b="1" dirty="0"/>
              <a:t>Proposal 1: RAN1 is tasked to complete the remaining normative work for Rel-17 NR </a:t>
            </a:r>
            <a:r>
              <a:rPr lang="en-US" b="1" dirty="0" err="1"/>
              <a:t>sidelink</a:t>
            </a:r>
            <a:r>
              <a:rPr lang="en-US" b="1" dirty="0"/>
              <a:t> enhancement by Q1 of 2022</a:t>
            </a:r>
            <a:endParaRPr lang="en-US" dirty="0"/>
          </a:p>
          <a:p>
            <a:pPr lvl="2"/>
            <a:r>
              <a:rPr lang="en-US" b="1" dirty="0"/>
              <a:t>All RAN1 decisions that impact other WGs should be finalized in RAN1#107bis-e</a:t>
            </a:r>
            <a:endParaRPr lang="en-US" dirty="0"/>
          </a:p>
          <a:p>
            <a:pPr lvl="2"/>
            <a:r>
              <a:rPr lang="en-US" b="1" dirty="0"/>
              <a:t>RAN1 should focus only on essential open </a:t>
            </a:r>
            <a:r>
              <a:rPr lang="en-US" b="1" dirty="0" smtClean="0"/>
              <a:t>issues</a:t>
            </a:r>
          </a:p>
          <a:p>
            <a:pPr lvl="1"/>
            <a:endParaRPr lang="en-US" b="1" dirty="0"/>
          </a:p>
          <a:p>
            <a:pPr lvl="1"/>
            <a:endParaRPr lang="en-US" dirty="0"/>
          </a:p>
          <a:p>
            <a:endParaRPr lang="en-US" dirty="0" smtClean="0"/>
          </a:p>
          <a:p>
            <a:pPr marL="0" indent="0">
              <a:buNone/>
            </a:pPr>
            <a:endParaRPr lang="en-US" dirty="0"/>
          </a:p>
        </p:txBody>
      </p:sp>
    </p:spTree>
    <p:extLst>
      <p:ext uri="{BB962C8B-B14F-4D97-AF65-F5344CB8AC3E}">
        <p14:creationId xmlns:p14="http://schemas.microsoft.com/office/powerpoint/2010/main" val="121238081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12685</TotalTime>
  <Words>285</Words>
  <Application>Microsoft Office PowerPoint</Application>
  <PresentationFormat>와이드스크린</PresentationFormat>
  <Paragraphs>21</Paragraphs>
  <Slides>4</Slides>
  <Notes>0</Notes>
  <HiddenSlides>0</HiddenSlides>
  <MMClips>0</MMClips>
  <ScaleCrop>false</ScaleCrop>
  <HeadingPairs>
    <vt:vector size="6" baseType="variant">
      <vt:variant>
        <vt:lpstr>사용한 글꼴</vt:lpstr>
      </vt:variant>
      <vt:variant>
        <vt:i4>3</vt:i4>
      </vt:variant>
      <vt:variant>
        <vt:lpstr>테마</vt:lpstr>
      </vt:variant>
      <vt:variant>
        <vt:i4>1</vt:i4>
      </vt:variant>
      <vt:variant>
        <vt:lpstr>슬라이드 제목</vt:lpstr>
      </vt:variant>
      <vt:variant>
        <vt:i4>4</vt:i4>
      </vt:variant>
    </vt:vector>
  </HeadingPairs>
  <TitlesOfParts>
    <vt:vector size="8" baseType="lpstr">
      <vt:lpstr>맑은 고딕</vt:lpstr>
      <vt:lpstr>Arial</vt:lpstr>
      <vt:lpstr>Calibri</vt:lpstr>
      <vt:lpstr>Office 테마</vt:lpstr>
      <vt:lpstr>Title: Moderator's summary of discussion [94e-37-R17-Sidelink-WI] Agenda Item: 9.3.1.3 Source: RAN1 Chair (Samsung)</vt:lpstr>
      <vt:lpstr>Discussion Point 1 (RAN1 target completion date)</vt:lpstr>
      <vt:lpstr>Discussion Point 2 (List of essential open issues)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김윤선/표준연구팀(SR)/Master/삼성전자</dc:creator>
  <cp:lastModifiedBy>김윤선/표준연구팀(SR)/Master/삼성전자</cp:lastModifiedBy>
  <cp:revision>62</cp:revision>
  <dcterms:created xsi:type="dcterms:W3CDTF">2021-11-26T04:27:43Z</dcterms:created>
  <dcterms:modified xsi:type="dcterms:W3CDTF">2021-12-15T11:36:46Z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