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49" r:id="rId2"/>
    <p:sldId id="355" r:id="rId3"/>
    <p:sldId id="359" r:id="rId4"/>
    <p:sldId id="358" r:id="rId5"/>
    <p:sldId id="356" r:id="rId6"/>
    <p:sldId id="350" r:id="rId7"/>
    <p:sldId id="354" r:id="rId8"/>
    <p:sldId id="353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08/12/2021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Inbox/Drafts/%5b94e-18-R18-NTN-IoT%5d?login=1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Inbox/Drafts/%5b94e-18-R18-NTN-IoT%5d?login=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Summary of [94e-</a:t>
            </a:r>
            <a:r>
              <a:rPr lang="en-US" sz="4000" dirty="0" smtClean="0">
                <a:solidFill>
                  <a:schemeClr val="tx1"/>
                </a:solidFill>
              </a:rPr>
              <a:t>18-R18-NTN-IoT]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 (Moderator)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</a:t>
            </a:r>
            <a:r>
              <a:rPr lang="en-US" b="1" dirty="0" smtClean="0">
                <a:latin typeface="+mj-lt"/>
              </a:rPr>
              <a:t>RP-213537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</a:t>
            </a:r>
            <a:r>
              <a:rPr lang="en-US" dirty="0" smtClean="0"/>
              <a:t>8A.2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Intermediate Phase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</a:t>
            </a:r>
            <a:b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en-US" b="0" dirty="0" smtClean="0">
                <a:latin typeface="+mn-lt"/>
              </a:rPr>
              <a:t>Proposals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b="1" dirty="0" smtClean="0">
                <a:latin typeface="+mj-lt"/>
              </a:rPr>
              <a:t>Objective 1: Performance Enhancements</a:t>
            </a:r>
          </a:p>
          <a:p>
            <a:pPr lvl="1"/>
            <a:r>
              <a:rPr lang="en-US" sz="1400" b="1" dirty="0" smtClean="0">
                <a:latin typeface="+mj-lt"/>
              </a:rPr>
              <a:t>Disabling HARQ Feedback: </a:t>
            </a:r>
          </a:p>
          <a:p>
            <a:pPr lvl="1"/>
            <a:r>
              <a:rPr lang="en-US" sz="1600" b="1" dirty="0" smtClean="0">
                <a:solidFill>
                  <a:srgbClr val="00B050"/>
                </a:solidFill>
                <a:latin typeface="+mj-lt"/>
              </a:rPr>
              <a:t>Proposal </a:t>
            </a:r>
            <a:r>
              <a:rPr lang="en-US" sz="1600" b="1" dirty="0">
                <a:solidFill>
                  <a:srgbClr val="00B050"/>
                </a:solidFill>
                <a:latin typeface="+mj-lt"/>
              </a:rPr>
              <a:t>7: </a:t>
            </a:r>
            <a:r>
              <a:rPr lang="en-US" sz="1600" dirty="0" smtClean="0"/>
              <a:t>Stick </a:t>
            </a:r>
            <a:r>
              <a:rPr lang="en-US" sz="1600" dirty="0"/>
              <a:t>to the original </a:t>
            </a:r>
            <a:r>
              <a:rPr lang="en-US" sz="1600" dirty="0" smtClean="0"/>
              <a:t>wording in RP-213469’s appendix </a:t>
            </a:r>
            <a:r>
              <a:rPr lang="en-US" sz="1600" dirty="0"/>
              <a:t>i.e. </a:t>
            </a:r>
            <a:r>
              <a:rPr lang="en-US" sz="1600" dirty="0" smtClean="0"/>
              <a:t>“Disabling </a:t>
            </a:r>
            <a:r>
              <a:rPr lang="en-US" sz="1600" dirty="0"/>
              <a:t>of </a:t>
            </a:r>
            <a:r>
              <a:rPr lang="en-US" sz="1600" dirty="0" smtClean="0"/>
              <a:t>HARQ feedback </a:t>
            </a:r>
            <a:r>
              <a:rPr lang="en-US" sz="1600" dirty="0"/>
              <a:t>to mitigate impact of HARQ stalling on UE data rates [RAN1,RAN2</a:t>
            </a:r>
            <a:r>
              <a:rPr lang="en-US" sz="1600" dirty="0" smtClean="0"/>
              <a:t>]”. Conclude the discussion.</a:t>
            </a:r>
          </a:p>
          <a:p>
            <a:pPr lvl="1"/>
            <a:endParaRPr lang="en-US" sz="1600" b="1" dirty="0"/>
          </a:p>
          <a:p>
            <a:pPr lvl="1"/>
            <a:r>
              <a:rPr lang="en-US" sz="1600" dirty="0" smtClean="0">
                <a:latin typeface="+mj-lt"/>
              </a:rPr>
              <a:t>Other:</a:t>
            </a:r>
            <a:r>
              <a:rPr lang="en-US" sz="1600" dirty="0" smtClean="0"/>
              <a:t> </a:t>
            </a:r>
            <a:r>
              <a:rPr lang="en-US" sz="1600" b="1" dirty="0" smtClean="0">
                <a:solidFill>
                  <a:srgbClr val="00B050"/>
                </a:solidFill>
                <a:latin typeface="+mj-lt"/>
              </a:rPr>
              <a:t>stable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b="1" dirty="0" smtClean="0">
                <a:latin typeface="+mj-lt"/>
              </a:rPr>
              <a:t>Objective 2: Mobility Enhancements 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[1/2]</a:t>
            </a:r>
            <a:endParaRPr lang="en-US" sz="18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lvl="1"/>
            <a:r>
              <a:rPr lang="en-US" sz="1600" b="1" dirty="0">
                <a:latin typeface="+mj-lt"/>
              </a:rPr>
              <a:t>Rel-17 NR NTN for mobility </a:t>
            </a:r>
            <a:r>
              <a:rPr lang="en-US" sz="1600" b="1" dirty="0" smtClean="0">
                <a:latin typeface="+mj-lt"/>
              </a:rPr>
              <a:t>enhancements (e.g. location-based CHO and timing-based CHO) for </a:t>
            </a:r>
            <a:r>
              <a:rPr lang="en-US" sz="1600" b="1" dirty="0" err="1" smtClean="0">
                <a:latin typeface="+mj-lt"/>
              </a:rPr>
              <a:t>eMTC</a:t>
            </a:r>
            <a:r>
              <a:rPr lang="en-US" sz="1600" b="1" dirty="0" smtClean="0">
                <a:latin typeface="+mj-lt"/>
              </a:rPr>
              <a:t> [RAN2]</a:t>
            </a:r>
          </a:p>
          <a:p>
            <a:pPr lvl="1"/>
            <a:r>
              <a:rPr lang="en-US" sz="1400" dirty="0" smtClean="0"/>
              <a:t>Mixed views expressed whether to keep the objective or not, whether to keep “e.g.” or expand the list</a:t>
            </a:r>
          </a:p>
          <a:p>
            <a:pPr lvl="1"/>
            <a:r>
              <a:rPr lang="en-US" sz="1400" b="1" dirty="0" smtClean="0">
                <a:latin typeface="+mj-lt"/>
              </a:rPr>
              <a:t>Moderator view: </a:t>
            </a:r>
            <a:r>
              <a:rPr lang="en-US" sz="1400" dirty="0" smtClean="0"/>
              <a:t>two options</a:t>
            </a:r>
          </a:p>
          <a:p>
            <a:pPr marL="1443037" lvl="3" indent="-457200">
              <a:buFont typeface="+mj-lt"/>
              <a:buAutoNum type="alphaLcParenR"/>
            </a:pPr>
            <a:r>
              <a:rPr lang="en-US" sz="1400" dirty="0" smtClean="0"/>
              <a:t>Remove </a:t>
            </a:r>
            <a:r>
              <a:rPr lang="en-US" sz="1400" dirty="0"/>
              <a:t>the objective altogether</a:t>
            </a:r>
          </a:p>
          <a:p>
            <a:pPr marL="1443037" lvl="3" indent="-457200">
              <a:buFont typeface="+mj-lt"/>
              <a:buAutoNum type="alphaLcParenR"/>
            </a:pPr>
            <a:r>
              <a:rPr lang="en-US" sz="1400" dirty="0" smtClean="0"/>
              <a:t>[Default] Keep the objective as originally phrased i.e</a:t>
            </a:r>
            <a:r>
              <a:rPr lang="en-US" sz="1400" dirty="0"/>
              <a:t>.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“</a:t>
            </a:r>
            <a:r>
              <a:rPr lang="en-US" sz="1400" dirty="0"/>
              <a:t>Solutions introduced in Rel-17 NR </a:t>
            </a:r>
            <a:r>
              <a:rPr lang="en-US" sz="1400" dirty="0" smtClean="0"/>
              <a:t>NTN for mobility enhancements </a:t>
            </a:r>
            <a:r>
              <a:rPr lang="en-US" sz="1400" dirty="0"/>
              <a:t>(e.g. location-based CHO and timing-based CHO) for </a:t>
            </a:r>
            <a:r>
              <a:rPr lang="en-US" sz="1400" dirty="0" err="1"/>
              <a:t>eMTC</a:t>
            </a:r>
            <a:r>
              <a:rPr lang="en-US" sz="1400" dirty="0"/>
              <a:t> [RAN2</a:t>
            </a:r>
            <a:r>
              <a:rPr lang="en-US" sz="1400" dirty="0" smtClean="0"/>
              <a:t>]”</a:t>
            </a:r>
          </a:p>
          <a:p>
            <a:pPr lvl="1"/>
            <a:r>
              <a:rPr lang="en-US" sz="1600" b="1" dirty="0">
                <a:solidFill>
                  <a:srgbClr val="00B050"/>
                </a:solidFill>
                <a:latin typeface="+mj-lt"/>
              </a:rPr>
              <a:t>Proposal 8: </a:t>
            </a:r>
            <a:r>
              <a:rPr lang="en-US" sz="1600" dirty="0"/>
              <a:t>The Moderator proposes a decision be made in GTW between a) and b) 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i="1" dirty="0" smtClean="0"/>
              <a:t>(</a:t>
            </a:r>
            <a:r>
              <a:rPr lang="en-US" sz="1600" i="1" dirty="0"/>
              <a:t>The </a:t>
            </a:r>
            <a:r>
              <a:rPr lang="en-US" sz="1600" i="1" dirty="0" smtClean="0"/>
              <a:t>Moderator expects </a:t>
            </a:r>
            <a:r>
              <a:rPr lang="en-US" sz="1600" i="1" dirty="0"/>
              <a:t>falling back to b) (i.e. as in RP-213469’s </a:t>
            </a:r>
            <a:r>
              <a:rPr lang="en-US" sz="1600" i="1" dirty="0" smtClean="0"/>
              <a:t>appendix) </a:t>
            </a:r>
            <a:r>
              <a:rPr lang="en-US" sz="1600" i="1" dirty="0"/>
              <a:t>may be the default option).</a:t>
            </a:r>
            <a:endParaRPr lang="en-US" sz="1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653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Intermediate Phase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</a:t>
            </a:r>
            <a:b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en-US" b="0" dirty="0" smtClean="0">
                <a:latin typeface="+mn-lt"/>
              </a:rPr>
              <a:t>Proposals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b="1" dirty="0" smtClean="0">
                <a:latin typeface="+mj-lt"/>
              </a:rPr>
              <a:t>Objective 2: Mobility Enhancements 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[2/2]</a:t>
            </a:r>
          </a:p>
          <a:p>
            <a:pPr lvl="1"/>
            <a:r>
              <a:rPr lang="en-US" sz="1600" dirty="0"/>
              <a:t>Support of neighbor cell measurements and corresponding measurement triggering before RLF. </a:t>
            </a:r>
            <a:r>
              <a:rPr lang="en-US" sz="1600" dirty="0">
                <a:solidFill>
                  <a:schemeClr val="accent3"/>
                </a:solidFill>
              </a:rPr>
              <a:t>This may include legacy (Rel-17) </a:t>
            </a:r>
            <a:r>
              <a:rPr lang="en-US" sz="1600" dirty="0"/>
              <a:t>[RAN2]</a:t>
            </a:r>
          </a:p>
          <a:p>
            <a:pPr lvl="1"/>
            <a:r>
              <a:rPr lang="en-US" sz="1600" dirty="0" smtClean="0"/>
              <a:t>Clarification required on </a:t>
            </a:r>
            <a:r>
              <a:rPr lang="en-US" sz="1600" dirty="0" smtClean="0">
                <a:solidFill>
                  <a:schemeClr val="accent3"/>
                </a:solidFill>
                <a:latin typeface="+mj-lt"/>
              </a:rPr>
              <a:t>this</a:t>
            </a:r>
            <a:endParaRPr lang="en-US" sz="1600" dirty="0" smtClean="0">
              <a:solidFill>
                <a:schemeClr val="accent3"/>
              </a:solidFill>
            </a:endParaRPr>
          </a:p>
          <a:p>
            <a:pPr lvl="1"/>
            <a:r>
              <a:rPr lang="en-US" sz="1600" b="1" dirty="0" smtClean="0">
                <a:solidFill>
                  <a:srgbClr val="00B050"/>
                </a:solidFill>
                <a:latin typeface="+mj-lt"/>
              </a:rPr>
              <a:t>Proposal 9: </a:t>
            </a:r>
            <a:r>
              <a:rPr lang="en-US" sz="1600" dirty="0"/>
              <a:t>Support of neighbor cell measurements and corresponding measurement triggering before </a:t>
            </a:r>
            <a:r>
              <a:rPr lang="en-US" sz="1600" dirty="0" smtClean="0"/>
              <a:t>RLF</a:t>
            </a:r>
            <a:r>
              <a:rPr lang="en-US" sz="1600" u="sng" dirty="0" smtClean="0">
                <a:solidFill>
                  <a:srgbClr val="FF0000"/>
                </a:solidFill>
              </a:rPr>
              <a:t>, using Rel-17 (TN) NB-</a:t>
            </a:r>
            <a:r>
              <a:rPr lang="en-US" sz="1600" u="sng" dirty="0" err="1" smtClean="0">
                <a:solidFill>
                  <a:srgbClr val="FF0000"/>
                </a:solidFill>
              </a:rPr>
              <a:t>IoT</a:t>
            </a:r>
            <a:r>
              <a:rPr lang="en-US" sz="1600" u="sng" dirty="0" smtClean="0">
                <a:solidFill>
                  <a:srgbClr val="FF0000"/>
                </a:solidFill>
              </a:rPr>
              <a:t>, </a:t>
            </a:r>
            <a:r>
              <a:rPr lang="en-US" sz="1600" u="sng" dirty="0" err="1" smtClean="0">
                <a:solidFill>
                  <a:srgbClr val="FF0000"/>
                </a:solidFill>
              </a:rPr>
              <a:t>eMTC</a:t>
            </a:r>
            <a:r>
              <a:rPr lang="en-US" sz="1600" u="sng" dirty="0" smtClean="0">
                <a:solidFill>
                  <a:srgbClr val="FF0000"/>
                </a:solidFill>
              </a:rPr>
              <a:t> as a baseline.</a:t>
            </a:r>
            <a:r>
              <a:rPr lang="en-US" sz="1600" dirty="0">
                <a:solidFill>
                  <a:schemeClr val="accent3"/>
                </a:solidFill>
              </a:rPr>
              <a:t> </a:t>
            </a:r>
            <a:r>
              <a:rPr lang="en-US" sz="1600" strike="sngStrike" dirty="0">
                <a:solidFill>
                  <a:srgbClr val="FF0000"/>
                </a:solidFill>
              </a:rPr>
              <a:t>This may include legacy (Rel-17)</a:t>
            </a:r>
            <a:r>
              <a:rPr lang="en-US" sz="1600" dirty="0">
                <a:solidFill>
                  <a:schemeClr val="accent3"/>
                </a:solidFill>
              </a:rPr>
              <a:t> </a:t>
            </a:r>
            <a:r>
              <a:rPr lang="en-US" sz="1600" dirty="0"/>
              <a:t>[RAN2]</a:t>
            </a:r>
            <a:endParaRPr lang="en-US" sz="1600" u="sng" dirty="0" smtClean="0">
              <a:solidFill>
                <a:srgbClr val="FF0000"/>
              </a:solidFill>
            </a:endParaRPr>
          </a:p>
          <a:p>
            <a:pPr lvl="1"/>
            <a:endParaRPr lang="en-US" sz="1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b="1" dirty="0" smtClean="0">
                <a:latin typeface="+mj-lt"/>
              </a:rPr>
              <a:t>Objective 3: Discontinuous Coverage</a:t>
            </a:r>
          </a:p>
          <a:p>
            <a:pPr lvl="1"/>
            <a:r>
              <a:rPr lang="en-US" sz="1600" b="1" dirty="0" smtClean="0">
                <a:solidFill>
                  <a:srgbClr val="00B050"/>
                </a:solidFill>
                <a:latin typeface="+mj-lt"/>
              </a:rPr>
              <a:t>Conclusion</a:t>
            </a:r>
            <a:r>
              <a:rPr lang="en-US" sz="1600" b="1" dirty="0">
                <a:solidFill>
                  <a:srgbClr val="00B050"/>
                </a:solidFill>
                <a:latin typeface="+mj-lt"/>
              </a:rPr>
              <a:t>: </a:t>
            </a:r>
          </a:p>
          <a:p>
            <a:pPr lvl="2"/>
            <a:r>
              <a:rPr lang="en-US" sz="1600" dirty="0"/>
              <a:t>An objective placeholder for Further enhancements for Discontinuous Coverage (without any sub-objective) is confirmed including a NOTE to revisit the status on Rel-17 discontinuous coverage in RAN2, SA#94e and CT#95e, at RAN#95e.</a:t>
            </a:r>
            <a:endParaRPr lang="en-US" sz="1600" b="1" dirty="0"/>
          </a:p>
          <a:p>
            <a:endParaRPr lang="en-US" sz="1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17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Intermediate Phase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</a:t>
            </a:r>
            <a:b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en-US" b="0" dirty="0" smtClean="0">
                <a:latin typeface="+mn-lt"/>
              </a:rPr>
              <a:t>Proposals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b="1" dirty="0">
                <a:latin typeface="+mj-lt"/>
              </a:rPr>
              <a:t>RAN4 </a:t>
            </a:r>
            <a:r>
              <a:rPr lang="en-US" sz="1800" b="1" dirty="0" err="1">
                <a:latin typeface="+mj-lt"/>
              </a:rPr>
              <a:t>Core&amp;Perf</a:t>
            </a:r>
            <a:r>
              <a:rPr lang="en-US" sz="1800" b="1" dirty="0">
                <a:latin typeface="+mj-lt"/>
              </a:rPr>
              <a:t> Requirements</a:t>
            </a:r>
          </a:p>
          <a:p>
            <a:pPr lvl="1"/>
            <a:r>
              <a:rPr lang="en-US" sz="1600" b="1" dirty="0">
                <a:solidFill>
                  <a:srgbClr val="00B050"/>
                </a:solidFill>
                <a:latin typeface="+mj-lt"/>
              </a:rPr>
              <a:t>Conclusion: </a:t>
            </a:r>
          </a:p>
          <a:p>
            <a:pPr lvl="2"/>
            <a:r>
              <a:rPr lang="en-US" sz="1400" dirty="0"/>
              <a:t>RAN4 parts for the Rel-17 </a:t>
            </a:r>
            <a:r>
              <a:rPr lang="en-US" sz="1400" dirty="0" err="1"/>
              <a:t>IoT</a:t>
            </a:r>
            <a:r>
              <a:rPr lang="en-US" sz="1400" dirty="0"/>
              <a:t> NTN WI and RAN4 parts for the Rel-18 </a:t>
            </a:r>
            <a:r>
              <a:rPr lang="en-US" sz="1400" dirty="0" err="1"/>
              <a:t>IoT</a:t>
            </a:r>
            <a:r>
              <a:rPr lang="en-US" sz="1400" dirty="0"/>
              <a:t> NTN WI will be discussed at RAN#95e</a:t>
            </a:r>
          </a:p>
          <a:p>
            <a:pPr lvl="3"/>
            <a:r>
              <a:rPr lang="en-US" sz="1400" dirty="0"/>
              <a:t>Whether a single or separate WI will be used is for discussion and decision at RAN#95e</a:t>
            </a:r>
          </a:p>
          <a:p>
            <a:pPr lvl="2"/>
            <a:r>
              <a:rPr lang="en-US" sz="1400" dirty="0"/>
              <a:t>RAN4 parts for the Rel-18 </a:t>
            </a:r>
            <a:r>
              <a:rPr lang="en-US" sz="1400" dirty="0" err="1"/>
              <a:t>IoT</a:t>
            </a:r>
            <a:r>
              <a:rPr lang="en-US" sz="1400" dirty="0"/>
              <a:t> NTN WI will not be included in the Rel-18 </a:t>
            </a:r>
            <a:r>
              <a:rPr lang="en-US" sz="1400" dirty="0" err="1"/>
              <a:t>IoT</a:t>
            </a:r>
            <a:r>
              <a:rPr lang="en-US" sz="1400" dirty="0"/>
              <a:t> NTN WI at this RAN#94e plenary</a:t>
            </a:r>
          </a:p>
          <a:p>
            <a:pPr lvl="2"/>
            <a:r>
              <a:rPr lang="en-US" sz="1400" dirty="0"/>
              <a:t>For consistency RAN4 responsibility is removed from the Rel-18 </a:t>
            </a:r>
            <a:r>
              <a:rPr lang="en-US" sz="1400" dirty="0" err="1"/>
              <a:t>IoT</a:t>
            </a:r>
            <a:r>
              <a:rPr lang="en-US" sz="1400" dirty="0"/>
              <a:t> NTN WI for the time being. This will be revisited at RAN#95e as per the above.</a:t>
            </a:r>
          </a:p>
          <a:p>
            <a:endParaRPr lang="en-US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b="1" dirty="0" smtClean="0">
                <a:latin typeface="+mj-lt"/>
              </a:rPr>
              <a:t>Conclusion </a:t>
            </a:r>
            <a:r>
              <a:rPr lang="en-US" sz="1800" b="1" dirty="0">
                <a:latin typeface="+mj-lt"/>
              </a:rPr>
              <a:t>of </a:t>
            </a:r>
            <a:r>
              <a:rPr lang="en-US" sz="1800" b="1" dirty="0" smtClean="0">
                <a:latin typeface="+mj-lt"/>
              </a:rPr>
              <a:t>Intermediate Phase</a:t>
            </a:r>
            <a:r>
              <a:rPr lang="en-US" sz="1800" b="1" dirty="0">
                <a:latin typeface="+mj-lt"/>
              </a:rPr>
              <a:t>: Updated WID: </a:t>
            </a:r>
            <a:endParaRPr lang="en-US" sz="1800" b="1" dirty="0" smtClean="0">
              <a:latin typeface="+mj-lt"/>
            </a:endParaRPr>
          </a:p>
          <a:p>
            <a:pPr lvl="1"/>
            <a:r>
              <a:rPr lang="en-US" sz="1400" dirty="0" smtClean="0"/>
              <a:t>The </a:t>
            </a:r>
            <a:r>
              <a:rPr lang="en-US" sz="1400" dirty="0"/>
              <a:t>moderator has updated the WID (see blue highlights) in the inbox/drafts/[94e-18-R18-NTN-IoT] </a:t>
            </a:r>
            <a:r>
              <a:rPr lang="en-US" sz="1400" dirty="0">
                <a:hlinkClick r:id="rId2"/>
              </a:rPr>
              <a:t>folder</a:t>
            </a:r>
            <a:endParaRPr lang="en-US" sz="1400" dirty="0"/>
          </a:p>
          <a:p>
            <a:pPr lvl="1"/>
            <a:r>
              <a:rPr lang="en-US" sz="1400" dirty="0"/>
              <a:t>See r02 MOD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666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Initial phase summary 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also RP-213494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172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Phase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Proposals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Proposal 1: Justification: </a:t>
            </a:r>
            <a:r>
              <a:rPr lang="en-US" sz="2400" dirty="0"/>
              <a:t>The Moderator proposes to park the discussion on the justification (</a:t>
            </a:r>
            <a:r>
              <a:rPr lang="en-US" sz="2400" dirty="0" smtClean="0"/>
              <a:t>unless objectives </a:t>
            </a:r>
            <a:r>
              <a:rPr lang="en-US" sz="2400" dirty="0"/>
              <a:t>change drastically</a:t>
            </a:r>
            <a:r>
              <a:rPr lang="en-US" sz="2400" dirty="0" smtClean="0"/>
              <a:t>)</a:t>
            </a:r>
          </a:p>
          <a:p>
            <a:r>
              <a:rPr lang="en-US" sz="2400" b="1" dirty="0"/>
              <a:t>Proposal 2: Performance Enhancements: </a:t>
            </a:r>
            <a:r>
              <a:rPr lang="en-US" sz="2400" dirty="0"/>
              <a:t>The Moderator recommends to confirm the objectives </a:t>
            </a:r>
            <a:r>
              <a:rPr lang="en-US" sz="2400" dirty="0" smtClean="0"/>
              <a:t>on Disabling </a:t>
            </a:r>
            <a:r>
              <a:rPr lang="en-US" sz="2400" dirty="0"/>
              <a:t>HARQ feedback and Improved GNSS operation (with minor wording clarification to </a:t>
            </a:r>
            <a:r>
              <a:rPr lang="en-US" sz="2400" dirty="0" smtClean="0"/>
              <a:t>avoid confusion</a:t>
            </a:r>
            <a:r>
              <a:rPr lang="en-US" sz="2400" dirty="0"/>
              <a:t>). The Moderator proposes not to expand the scope at this stage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Proposal 3: Mobility Enhancements: </a:t>
            </a:r>
            <a:r>
              <a:rPr lang="en-US" sz="2400" dirty="0"/>
              <a:t>The Moderator proposes:</a:t>
            </a:r>
          </a:p>
          <a:p>
            <a:pPr lvl="1"/>
            <a:r>
              <a:rPr lang="en-US" sz="1800" dirty="0" smtClean="0"/>
              <a:t>To </a:t>
            </a:r>
            <a:r>
              <a:rPr lang="en-US" sz="1800" dirty="0"/>
              <a:t>reinstate the ”RLF” in the first sub-objective</a:t>
            </a:r>
          </a:p>
          <a:p>
            <a:pPr lvl="1"/>
            <a:r>
              <a:rPr lang="en-US" sz="1800" dirty="0" smtClean="0"/>
              <a:t>To </a:t>
            </a:r>
            <a:r>
              <a:rPr lang="en-US" sz="1800" dirty="0"/>
              <a:t>keep the parenthesis on CHO but to remove the ”e.g.”</a:t>
            </a:r>
          </a:p>
          <a:p>
            <a:pPr lvl="1"/>
            <a:r>
              <a:rPr lang="en-US" sz="1800" dirty="0" smtClean="0"/>
              <a:t>To </a:t>
            </a:r>
            <a:r>
              <a:rPr lang="en-US" sz="1800" dirty="0"/>
              <a:t>confirm the removal of </a:t>
            </a:r>
            <a:r>
              <a:rPr lang="en-US" sz="1800" strike="sngStrike" dirty="0"/>
              <a:t>[NB-</a:t>
            </a:r>
            <a:r>
              <a:rPr lang="en-US" sz="1800" strike="sngStrike" dirty="0" err="1"/>
              <a:t>IoT</a:t>
            </a:r>
            <a:r>
              <a:rPr lang="en-US" sz="1800" strike="sngStrike" dirty="0"/>
              <a:t> carrier selection based on the coverage level and </a:t>
            </a:r>
            <a:r>
              <a:rPr lang="en-US" sz="1800" strike="sngStrike" dirty="0" smtClean="0"/>
              <a:t>associated carrier </a:t>
            </a:r>
            <a:r>
              <a:rPr lang="en-US" sz="1800" strike="sngStrike" dirty="0"/>
              <a:t>specific configuration] [RAN1, RAN2]</a:t>
            </a:r>
            <a:endParaRPr lang="en-US" sz="1800" strike="sngStrike" dirty="0" smtClean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Phase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[2/2</a:t>
            </a:r>
            <a:r>
              <a:rPr lang="en-US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]</a:t>
            </a:r>
            <a:r>
              <a:rPr lang="en-US" dirty="0"/>
              <a:t/>
            </a:r>
            <a:br>
              <a:rPr lang="en-US" dirty="0"/>
            </a:br>
            <a:r>
              <a:rPr lang="en-US" b="0" dirty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Proposal 4: Discontinuous Coverage: </a:t>
            </a:r>
            <a:r>
              <a:rPr lang="en-US" sz="2400" dirty="0"/>
              <a:t>The moderator proposes to keep an objective </a:t>
            </a:r>
            <a:r>
              <a:rPr lang="en-US" sz="2400" i="1" dirty="0"/>
              <a:t>placeholder </a:t>
            </a:r>
            <a:r>
              <a:rPr lang="en-US" sz="2400" dirty="0" smtClean="0"/>
              <a:t>for Further </a:t>
            </a:r>
            <a:r>
              <a:rPr lang="en-US" sz="2400" dirty="0"/>
              <a:t>enhancements for Discontinuous Coverage (without any sub-objective) with a NOTE to </a:t>
            </a:r>
            <a:r>
              <a:rPr lang="en-US" sz="2400" dirty="0" smtClean="0"/>
              <a:t>revisit the </a:t>
            </a:r>
            <a:r>
              <a:rPr lang="en-US" sz="2400" dirty="0"/>
              <a:t>status in </a:t>
            </a:r>
            <a:r>
              <a:rPr lang="en-US" sz="2400" dirty="0" smtClean="0"/>
              <a:t>RAN#95e</a:t>
            </a:r>
          </a:p>
          <a:p>
            <a:r>
              <a:rPr lang="en-US" sz="2400" b="1" dirty="0"/>
              <a:t>Proposal 5: Store and Forward operation: </a:t>
            </a:r>
            <a:r>
              <a:rPr lang="en-US" sz="2400" dirty="0"/>
              <a:t>The moderator proposes that no objective be added to </a:t>
            </a:r>
            <a:r>
              <a:rPr lang="en-US" sz="2400" dirty="0" smtClean="0"/>
              <a:t>the scope </a:t>
            </a:r>
            <a:r>
              <a:rPr lang="en-US" sz="2400" dirty="0"/>
              <a:t>of the WID. The Moderator proposes to close this </a:t>
            </a:r>
            <a:r>
              <a:rPr lang="en-US" sz="2400" dirty="0" smtClean="0"/>
              <a:t>debate</a:t>
            </a:r>
          </a:p>
          <a:p>
            <a:r>
              <a:rPr lang="en-US" sz="2400" b="1" dirty="0"/>
              <a:t>Proposal 6: RAN4 requirements: </a:t>
            </a:r>
            <a:r>
              <a:rPr lang="en-US" sz="2400" dirty="0"/>
              <a:t>The Moderator proposes that handling of the RAN4 part </a:t>
            </a:r>
            <a:r>
              <a:rPr lang="en-US" sz="2400" dirty="0" smtClean="0"/>
              <a:t>be discussed </a:t>
            </a:r>
            <a:r>
              <a:rPr lang="en-US" sz="2400" dirty="0"/>
              <a:t>alongside the proposal to this meeting (RP-213361) to define the RAN4 </a:t>
            </a:r>
            <a:r>
              <a:rPr lang="en-US" sz="2400" dirty="0" err="1" smtClean="0"/>
              <a:t>core&amp;perf</a:t>
            </a:r>
            <a:r>
              <a:rPr lang="en-US" sz="2400" dirty="0" smtClean="0"/>
              <a:t> requirements </a:t>
            </a:r>
            <a:r>
              <a:rPr lang="en-US" sz="2400" dirty="0"/>
              <a:t>for Rel-17 </a:t>
            </a:r>
            <a:r>
              <a:rPr lang="en-US" sz="2400" dirty="0" err="1"/>
              <a:t>IoT</a:t>
            </a:r>
            <a:r>
              <a:rPr lang="en-US" sz="2400" dirty="0"/>
              <a:t>-NTN, as these two discussions are interrelated as already indicated in </a:t>
            </a:r>
            <a:r>
              <a:rPr lang="en-US" sz="2400" dirty="0" smtClean="0"/>
              <a:t>the draft </a:t>
            </a:r>
            <a:r>
              <a:rPr lang="en-US" sz="2400" dirty="0"/>
              <a:t>WID §4.2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Conclusion of initial Phase: Updated WID: </a:t>
            </a:r>
            <a:r>
              <a:rPr lang="en-US" sz="2400" dirty="0"/>
              <a:t>The moderator has updated the WID (see blue </a:t>
            </a:r>
            <a:r>
              <a:rPr lang="en-US" sz="2400" dirty="0" smtClean="0"/>
              <a:t>highlights) in </a:t>
            </a:r>
            <a:r>
              <a:rPr lang="en-US" sz="2400" dirty="0"/>
              <a:t>the inbox/drafts/[94e-18-R18-NTN-IoT] </a:t>
            </a:r>
            <a:r>
              <a:rPr lang="en-US" sz="2400" dirty="0">
                <a:hlinkClick r:id="rId2"/>
              </a:rPr>
              <a:t>folder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381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9082</TotalTime>
  <Words>671</Words>
  <Application>Microsoft Office PowerPoint</Application>
  <PresentationFormat>Custom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MediaTek_PPT_Template_16x9_Internal Use</vt:lpstr>
      <vt:lpstr>Summary of [94e-18-R18-NTN-IoT]</vt:lpstr>
      <vt:lpstr>Intermediate Phase [1/2] Proposals</vt:lpstr>
      <vt:lpstr>Intermediate Phase [1/2] Proposals</vt:lpstr>
      <vt:lpstr>Intermediate Phase [1/2] Proposals</vt:lpstr>
      <vt:lpstr>Appendix Initial phase summary </vt:lpstr>
      <vt:lpstr>Initial Phase [1/2] Proposals</vt:lpstr>
      <vt:lpstr>Initial Phase [2/2] Proposals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230</cp:revision>
  <dcterms:created xsi:type="dcterms:W3CDTF">2019-11-21T19:15:22Z</dcterms:created>
  <dcterms:modified xsi:type="dcterms:W3CDTF">2021-12-08T21:00:01Z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