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91" r:id="rId5"/>
  </p:sldMasterIdLst>
  <p:notesMasterIdLst>
    <p:notesMasterId r:id="rId42"/>
  </p:notesMasterIdLst>
  <p:sldIdLst>
    <p:sldId id="434" r:id="rId6"/>
    <p:sldId id="1239" r:id="rId7"/>
    <p:sldId id="1121" r:id="rId8"/>
    <p:sldId id="1202" r:id="rId9"/>
    <p:sldId id="1203" r:id="rId10"/>
    <p:sldId id="1204" r:id="rId11"/>
    <p:sldId id="1205" r:id="rId12"/>
    <p:sldId id="1206" r:id="rId13"/>
    <p:sldId id="1207" r:id="rId14"/>
    <p:sldId id="1236" r:id="rId15"/>
    <p:sldId id="1237" r:id="rId16"/>
    <p:sldId id="1208" r:id="rId17"/>
    <p:sldId id="1234" r:id="rId18"/>
    <p:sldId id="1209" r:id="rId19"/>
    <p:sldId id="1210" r:id="rId20"/>
    <p:sldId id="1212" r:id="rId21"/>
    <p:sldId id="1195" r:id="rId22"/>
    <p:sldId id="1241" r:id="rId23"/>
    <p:sldId id="1179" r:id="rId24"/>
    <p:sldId id="1101" r:id="rId25"/>
    <p:sldId id="1215" r:id="rId26"/>
    <p:sldId id="1214" r:id="rId27"/>
    <p:sldId id="1216" r:id="rId28"/>
    <p:sldId id="1232" r:id="rId29"/>
    <p:sldId id="1217" r:id="rId30"/>
    <p:sldId id="1218" r:id="rId31"/>
    <p:sldId id="1219" r:id="rId32"/>
    <p:sldId id="1220" r:id="rId33"/>
    <p:sldId id="1242" r:id="rId34"/>
    <p:sldId id="1180" r:id="rId35"/>
    <p:sldId id="1221" r:id="rId36"/>
    <p:sldId id="1222" r:id="rId37"/>
    <p:sldId id="1223" r:id="rId38"/>
    <p:sldId id="1224" r:id="rId39"/>
    <p:sldId id="1181" r:id="rId40"/>
    <p:sldId id="1225" r:id="rId41"/>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shi Chen" initials="WC" lastIdx="1" clrIdx="0">
    <p:extLst>
      <p:ext uri="{19B8F6BF-5375-455C-9EA6-DF929625EA0E}">
        <p15:presenceInfo xmlns:p15="http://schemas.microsoft.com/office/powerpoint/2012/main" userId="S::wanshic@qti.qualcomm.com::3a7dbef4-3474-47c6-9897-007f5734efb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FA7100"/>
    <a:srgbClr val="92D050"/>
    <a:srgbClr val="C5C5C5"/>
    <a:srgbClr val="C800BE"/>
    <a:srgbClr val="FFA7A7"/>
    <a:srgbClr val="53FFA1"/>
    <a:srgbClr val="FF5B5B"/>
    <a:srgbClr val="663300"/>
    <a:srgbClr val="1E96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71" autoAdjust="0"/>
    <p:restoredTop sz="96357" autoAdjust="0"/>
  </p:normalViewPr>
  <p:slideViewPr>
    <p:cSldViewPr snapToGrid="0">
      <p:cViewPr varScale="1">
        <p:scale>
          <a:sx n="112" d="100"/>
          <a:sy n="112" d="100"/>
        </p:scale>
        <p:origin x="150" y="18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3840" y="6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nshi Chen" userId="3a7dbef4-3474-47c6-9897-007f5734efb0" providerId="ADAL" clId="{16D2D19F-4B7C-4624-B0A2-12C63EBEF83E}"/>
    <pc:docChg chg="custSel delSld modSld">
      <pc:chgData name="Wanshi Chen" userId="3a7dbef4-3474-47c6-9897-007f5734efb0" providerId="ADAL" clId="{16D2D19F-4B7C-4624-B0A2-12C63EBEF83E}" dt="2021-11-09T07:50:56.346" v="631" actId="20577"/>
      <pc:docMkLst>
        <pc:docMk/>
      </pc:docMkLst>
      <pc:sldChg chg="addSp modSp mod addCm delCm">
        <pc:chgData name="Wanshi Chen" userId="3a7dbef4-3474-47c6-9897-007f5734efb0" providerId="ADAL" clId="{16D2D19F-4B7C-4624-B0A2-12C63EBEF83E}" dt="2021-11-09T06:42:28.956" v="79" actId="1592"/>
        <pc:sldMkLst>
          <pc:docMk/>
          <pc:sldMk cId="399343419" sldId="434"/>
        </pc:sldMkLst>
        <pc:spChg chg="add mod">
          <ac:chgData name="Wanshi Chen" userId="3a7dbef4-3474-47c6-9897-007f5734efb0" providerId="ADAL" clId="{16D2D19F-4B7C-4624-B0A2-12C63EBEF83E}" dt="2021-11-09T06:42:15.286" v="78" actId="113"/>
          <ac:spMkLst>
            <pc:docMk/>
            <pc:sldMk cId="399343419" sldId="434"/>
            <ac:spMk id="4" creationId="{383B80EF-453E-44A1-A570-F84B9499B06E}"/>
          </ac:spMkLst>
        </pc:spChg>
      </pc:sldChg>
      <pc:sldChg chg="modSp mod">
        <pc:chgData name="Wanshi Chen" userId="3a7dbef4-3474-47c6-9897-007f5734efb0" providerId="ADAL" clId="{16D2D19F-4B7C-4624-B0A2-12C63EBEF83E}" dt="2021-11-09T06:47:58.748" v="185" actId="20577"/>
        <pc:sldMkLst>
          <pc:docMk/>
          <pc:sldMk cId="1586269898" sldId="448"/>
        </pc:sldMkLst>
        <pc:spChg chg="mod">
          <ac:chgData name="Wanshi Chen" userId="3a7dbef4-3474-47c6-9897-007f5734efb0" providerId="ADAL" clId="{16D2D19F-4B7C-4624-B0A2-12C63EBEF83E}" dt="2021-11-09T06:47:58.748" v="185" actId="20577"/>
          <ac:spMkLst>
            <pc:docMk/>
            <pc:sldMk cId="1586269898" sldId="448"/>
            <ac:spMk id="3" creationId="{85903BC0-EB37-4C3E-8DD6-27F0E6CA817C}"/>
          </ac:spMkLst>
        </pc:spChg>
      </pc:sldChg>
      <pc:sldChg chg="modSp mod">
        <pc:chgData name="Wanshi Chen" userId="3a7dbef4-3474-47c6-9897-007f5734efb0" providerId="ADAL" clId="{16D2D19F-4B7C-4624-B0A2-12C63EBEF83E}" dt="2021-11-09T06:51:24.195" v="352" actId="20577"/>
        <pc:sldMkLst>
          <pc:docMk/>
          <pc:sldMk cId="4214525790" sldId="1113"/>
        </pc:sldMkLst>
        <pc:spChg chg="mod">
          <ac:chgData name="Wanshi Chen" userId="3a7dbef4-3474-47c6-9897-007f5734efb0" providerId="ADAL" clId="{16D2D19F-4B7C-4624-B0A2-12C63EBEF83E}" dt="2021-11-09T06:48:21.371" v="202" actId="20577"/>
          <ac:spMkLst>
            <pc:docMk/>
            <pc:sldMk cId="4214525790" sldId="1113"/>
            <ac:spMk id="2" creationId="{12DD0395-6E2A-4D67-A1A6-3A5C1DB567C4}"/>
          </ac:spMkLst>
        </pc:spChg>
        <pc:spChg chg="mod">
          <ac:chgData name="Wanshi Chen" userId="3a7dbef4-3474-47c6-9897-007f5734efb0" providerId="ADAL" clId="{16D2D19F-4B7C-4624-B0A2-12C63EBEF83E}" dt="2021-11-09T06:51:24.195" v="352" actId="20577"/>
          <ac:spMkLst>
            <pc:docMk/>
            <pc:sldMk cId="4214525790" sldId="1113"/>
            <ac:spMk id="3" creationId="{85903BC0-EB37-4C3E-8DD6-27F0E6CA817C}"/>
          </ac:spMkLst>
        </pc:spChg>
      </pc:sldChg>
      <pc:sldChg chg="modSp mod">
        <pc:chgData name="Wanshi Chen" userId="3a7dbef4-3474-47c6-9897-007f5734efb0" providerId="ADAL" clId="{16D2D19F-4B7C-4624-B0A2-12C63EBEF83E}" dt="2021-11-09T06:48:25.691" v="206" actId="20577"/>
        <pc:sldMkLst>
          <pc:docMk/>
          <pc:sldMk cId="1064337417" sldId="1120"/>
        </pc:sldMkLst>
        <pc:spChg chg="mod">
          <ac:chgData name="Wanshi Chen" userId="3a7dbef4-3474-47c6-9897-007f5734efb0" providerId="ADAL" clId="{16D2D19F-4B7C-4624-B0A2-12C63EBEF83E}" dt="2021-11-09T06:48:25.691" v="206" actId="20577"/>
          <ac:spMkLst>
            <pc:docMk/>
            <pc:sldMk cId="1064337417" sldId="1120"/>
            <ac:spMk id="2" creationId="{D5F8CA0F-D8F1-4A1D-B054-9C9D5323BB36}"/>
          </ac:spMkLst>
        </pc:spChg>
      </pc:sldChg>
      <pc:sldChg chg="modSp mod">
        <pc:chgData name="Wanshi Chen" userId="3a7dbef4-3474-47c6-9897-007f5734efb0" providerId="ADAL" clId="{16D2D19F-4B7C-4624-B0A2-12C63EBEF83E}" dt="2021-11-09T06:52:17.039" v="438" actId="20577"/>
        <pc:sldMkLst>
          <pc:docMk/>
          <pc:sldMk cId="3461682404" sldId="1183"/>
        </pc:sldMkLst>
        <pc:spChg chg="mod">
          <ac:chgData name="Wanshi Chen" userId="3a7dbef4-3474-47c6-9897-007f5734efb0" providerId="ADAL" clId="{16D2D19F-4B7C-4624-B0A2-12C63EBEF83E}" dt="2021-11-09T06:52:17.039" v="438" actId="20577"/>
          <ac:spMkLst>
            <pc:docMk/>
            <pc:sldMk cId="3461682404" sldId="1183"/>
            <ac:spMk id="3" creationId="{85903BC0-EB37-4C3E-8DD6-27F0E6CA817C}"/>
          </ac:spMkLst>
        </pc:spChg>
      </pc:sldChg>
      <pc:sldChg chg="delSp mod">
        <pc:chgData name="Wanshi Chen" userId="3a7dbef4-3474-47c6-9897-007f5734efb0" providerId="ADAL" clId="{16D2D19F-4B7C-4624-B0A2-12C63EBEF83E}" dt="2021-11-09T06:52:51.113" v="439" actId="478"/>
        <pc:sldMkLst>
          <pc:docMk/>
          <pc:sldMk cId="1680419926" sldId="1191"/>
        </pc:sldMkLst>
        <pc:graphicFrameChg chg="del">
          <ac:chgData name="Wanshi Chen" userId="3a7dbef4-3474-47c6-9897-007f5734efb0" providerId="ADAL" clId="{16D2D19F-4B7C-4624-B0A2-12C63EBEF83E}" dt="2021-11-09T06:52:51.113" v="439" actId="478"/>
          <ac:graphicFrameMkLst>
            <pc:docMk/>
            <pc:sldMk cId="1680419926" sldId="1191"/>
            <ac:graphicFrameMk id="8" creationId="{23AFAC20-41E5-4851-927D-F4919FF60A6C}"/>
          </ac:graphicFrameMkLst>
        </pc:graphicFrameChg>
      </pc:sldChg>
      <pc:sldChg chg="delSp modSp mod">
        <pc:chgData name="Wanshi Chen" userId="3a7dbef4-3474-47c6-9897-007f5734efb0" providerId="ADAL" clId="{16D2D19F-4B7C-4624-B0A2-12C63EBEF83E}" dt="2021-11-09T06:55:58.513" v="588" actId="20577"/>
        <pc:sldMkLst>
          <pc:docMk/>
          <pc:sldMk cId="3293621291" sldId="1192"/>
        </pc:sldMkLst>
        <pc:spChg chg="mod">
          <ac:chgData name="Wanshi Chen" userId="3a7dbef4-3474-47c6-9897-007f5734efb0" providerId="ADAL" clId="{16D2D19F-4B7C-4624-B0A2-12C63EBEF83E}" dt="2021-11-09T06:55:58.513" v="588" actId="20577"/>
          <ac:spMkLst>
            <pc:docMk/>
            <pc:sldMk cId="3293621291" sldId="1192"/>
            <ac:spMk id="2" creationId="{12DD0395-6E2A-4D67-A1A6-3A5C1DB567C4}"/>
          </ac:spMkLst>
        </pc:spChg>
        <pc:graphicFrameChg chg="del">
          <ac:chgData name="Wanshi Chen" userId="3a7dbef4-3474-47c6-9897-007f5734efb0" providerId="ADAL" clId="{16D2D19F-4B7C-4624-B0A2-12C63EBEF83E}" dt="2021-11-09T06:52:56.276" v="440" actId="478"/>
          <ac:graphicFrameMkLst>
            <pc:docMk/>
            <pc:sldMk cId="3293621291" sldId="1192"/>
            <ac:graphicFrameMk id="4" creationId="{657E43D0-E1CE-4F17-8ABB-957B2E6153AA}"/>
          </ac:graphicFrameMkLst>
        </pc:graphicFrameChg>
      </pc:sldChg>
      <pc:sldChg chg="delSp modSp mod">
        <pc:chgData name="Wanshi Chen" userId="3a7dbef4-3474-47c6-9897-007f5734efb0" providerId="ADAL" clId="{16D2D19F-4B7C-4624-B0A2-12C63EBEF83E}" dt="2021-11-09T06:56:02.230" v="592" actId="20577"/>
        <pc:sldMkLst>
          <pc:docMk/>
          <pc:sldMk cId="3120087387" sldId="1193"/>
        </pc:sldMkLst>
        <pc:spChg chg="mod">
          <ac:chgData name="Wanshi Chen" userId="3a7dbef4-3474-47c6-9897-007f5734efb0" providerId="ADAL" clId="{16D2D19F-4B7C-4624-B0A2-12C63EBEF83E}" dt="2021-11-09T06:56:02.230" v="592" actId="20577"/>
          <ac:spMkLst>
            <pc:docMk/>
            <pc:sldMk cId="3120087387" sldId="1193"/>
            <ac:spMk id="2" creationId="{12DD0395-6E2A-4D67-A1A6-3A5C1DB567C4}"/>
          </ac:spMkLst>
        </pc:spChg>
        <pc:graphicFrameChg chg="del">
          <ac:chgData name="Wanshi Chen" userId="3a7dbef4-3474-47c6-9897-007f5734efb0" providerId="ADAL" clId="{16D2D19F-4B7C-4624-B0A2-12C63EBEF83E}" dt="2021-11-09T06:53:04.334" v="441" actId="478"/>
          <ac:graphicFrameMkLst>
            <pc:docMk/>
            <pc:sldMk cId="3120087387" sldId="1193"/>
            <ac:graphicFrameMk id="4" creationId="{E25E2CA8-EE6D-4350-BD69-49F0F18DF5A9}"/>
          </ac:graphicFrameMkLst>
        </pc:graphicFrameChg>
      </pc:sldChg>
      <pc:sldChg chg="modSp mod">
        <pc:chgData name="Wanshi Chen" userId="3a7dbef4-3474-47c6-9897-007f5734efb0" providerId="ADAL" clId="{16D2D19F-4B7C-4624-B0A2-12C63EBEF83E}" dt="2021-11-09T06:57:09.346" v="621" actId="20577"/>
        <pc:sldMkLst>
          <pc:docMk/>
          <pc:sldMk cId="342395661" sldId="1194"/>
        </pc:sldMkLst>
        <pc:spChg chg="mod">
          <ac:chgData name="Wanshi Chen" userId="3a7dbef4-3474-47c6-9897-007f5734efb0" providerId="ADAL" clId="{16D2D19F-4B7C-4624-B0A2-12C63EBEF83E}" dt="2021-11-09T06:56:10.701" v="596" actId="20577"/>
          <ac:spMkLst>
            <pc:docMk/>
            <pc:sldMk cId="342395661" sldId="1194"/>
            <ac:spMk id="2" creationId="{12DD0395-6E2A-4D67-A1A6-3A5C1DB567C4}"/>
          </ac:spMkLst>
        </pc:spChg>
        <pc:spChg chg="mod">
          <ac:chgData name="Wanshi Chen" userId="3a7dbef4-3474-47c6-9897-007f5734efb0" providerId="ADAL" clId="{16D2D19F-4B7C-4624-B0A2-12C63EBEF83E}" dt="2021-11-09T06:57:09.346" v="621" actId="20577"/>
          <ac:spMkLst>
            <pc:docMk/>
            <pc:sldMk cId="342395661" sldId="1194"/>
            <ac:spMk id="3" creationId="{ED097699-AEE1-40AC-85E4-6E4DE0A4133F}"/>
          </ac:spMkLst>
        </pc:spChg>
      </pc:sldChg>
      <pc:sldChg chg="del">
        <pc:chgData name="Wanshi Chen" userId="3a7dbef4-3474-47c6-9897-007f5734efb0" providerId="ADAL" clId="{16D2D19F-4B7C-4624-B0A2-12C63EBEF83E}" dt="2021-11-09T06:43:19.494" v="146" actId="47"/>
        <pc:sldMkLst>
          <pc:docMk/>
          <pc:sldMk cId="2938807009" sldId="1197"/>
        </pc:sldMkLst>
      </pc:sldChg>
      <pc:sldChg chg="addSp delSp modSp mod">
        <pc:chgData name="Wanshi Chen" userId="3a7dbef4-3474-47c6-9897-007f5734efb0" providerId="ADAL" clId="{16D2D19F-4B7C-4624-B0A2-12C63EBEF83E}" dt="2021-11-09T06:47:29.273" v="163" actId="1076"/>
        <pc:sldMkLst>
          <pc:docMk/>
          <pc:sldMk cId="1878587838" sldId="1199"/>
        </pc:sldMkLst>
        <pc:spChg chg="mod">
          <ac:chgData name="Wanshi Chen" userId="3a7dbef4-3474-47c6-9897-007f5734efb0" providerId="ADAL" clId="{16D2D19F-4B7C-4624-B0A2-12C63EBEF83E}" dt="2021-11-09T06:45:13.776" v="158" actId="1076"/>
          <ac:spMkLst>
            <pc:docMk/>
            <pc:sldMk cId="1878587838" sldId="1199"/>
            <ac:spMk id="2" creationId="{12DD0395-6E2A-4D67-A1A6-3A5C1DB567C4}"/>
          </ac:spMkLst>
        </pc:spChg>
        <pc:graphicFrameChg chg="add del mod">
          <ac:chgData name="Wanshi Chen" userId="3a7dbef4-3474-47c6-9897-007f5734efb0" providerId="ADAL" clId="{16D2D19F-4B7C-4624-B0A2-12C63EBEF83E}" dt="2021-11-09T06:44:22.042" v="149"/>
          <ac:graphicFrameMkLst>
            <pc:docMk/>
            <pc:sldMk cId="1878587838" sldId="1199"/>
            <ac:graphicFrameMk id="3" creationId="{AAF51415-F153-49DD-AB5C-AFBD82E95938}"/>
          </ac:graphicFrameMkLst>
        </pc:graphicFrameChg>
        <pc:picChg chg="mod">
          <ac:chgData name="Wanshi Chen" userId="3a7dbef4-3474-47c6-9897-007f5734efb0" providerId="ADAL" clId="{16D2D19F-4B7C-4624-B0A2-12C63EBEF83E}" dt="2021-11-09T06:47:25.401" v="162" actId="14100"/>
          <ac:picMkLst>
            <pc:docMk/>
            <pc:sldMk cId="1878587838" sldId="1199"/>
            <ac:picMk id="4" creationId="{F8E3EB2B-A73C-4009-A6C3-BD141A398DD1}"/>
          </ac:picMkLst>
        </pc:picChg>
        <pc:picChg chg="mod">
          <ac:chgData name="Wanshi Chen" userId="3a7dbef4-3474-47c6-9897-007f5734efb0" providerId="ADAL" clId="{16D2D19F-4B7C-4624-B0A2-12C63EBEF83E}" dt="2021-11-09T06:47:29.273" v="163" actId="1076"/>
          <ac:picMkLst>
            <pc:docMk/>
            <pc:sldMk cId="1878587838" sldId="1199"/>
            <ac:picMk id="5" creationId="{1F662237-1836-4214-924A-5E9A357BC6C2}"/>
          </ac:picMkLst>
        </pc:picChg>
        <pc:picChg chg="del">
          <ac:chgData name="Wanshi Chen" userId="3a7dbef4-3474-47c6-9897-007f5734efb0" providerId="ADAL" clId="{16D2D19F-4B7C-4624-B0A2-12C63EBEF83E}" dt="2021-11-09T06:43:24.545" v="147" actId="478"/>
          <ac:picMkLst>
            <pc:docMk/>
            <pc:sldMk cId="1878587838" sldId="1199"/>
            <ac:picMk id="6" creationId="{B89003EE-DE77-4CA4-ACEB-83C80DA8B09F}"/>
          </ac:picMkLst>
        </pc:picChg>
      </pc:sldChg>
      <pc:sldChg chg="modSp mod">
        <pc:chgData name="Wanshi Chen" userId="3a7dbef4-3474-47c6-9897-007f5734efb0" providerId="ADAL" clId="{16D2D19F-4B7C-4624-B0A2-12C63EBEF83E}" dt="2021-11-09T07:50:56.346" v="631" actId="20577"/>
        <pc:sldMkLst>
          <pc:docMk/>
          <pc:sldMk cId="1271203549" sldId="1214"/>
        </pc:sldMkLst>
        <pc:spChg chg="mod">
          <ac:chgData name="Wanshi Chen" userId="3a7dbef4-3474-47c6-9897-007f5734efb0" providerId="ADAL" clId="{16D2D19F-4B7C-4624-B0A2-12C63EBEF83E}" dt="2021-11-09T07:50:56.346" v="631" actId="20577"/>
          <ac:spMkLst>
            <pc:docMk/>
            <pc:sldMk cId="1271203549" sldId="1214"/>
            <ac:spMk id="3" creationId="{85903BC0-EB37-4C3E-8DD6-27F0E6CA817C}"/>
          </ac:spMkLst>
        </pc:spChg>
      </pc:sldChg>
    </pc:docChg>
  </pc:docChgLst>
  <pc:docChgLst>
    <pc:chgData name="Wanshi Chen" userId="3a7dbef4-3474-47c6-9897-007f5734efb0" providerId="ADAL" clId="{BA21AD92-7025-4385-B90A-4705CBCCF6CE}"/>
    <pc:docChg chg="undo redo custSel addSld delSld modSld sldOrd">
      <pc:chgData name="Wanshi Chen" userId="3a7dbef4-3474-47c6-9897-007f5734efb0" providerId="ADAL" clId="{BA21AD92-7025-4385-B90A-4705CBCCF6CE}" dt="2021-11-29T23:10:29.605" v="2605" actId="207"/>
      <pc:docMkLst>
        <pc:docMk/>
      </pc:docMkLst>
      <pc:sldChg chg="modSp mod">
        <pc:chgData name="Wanshi Chen" userId="3a7dbef4-3474-47c6-9897-007f5734efb0" providerId="ADAL" clId="{BA21AD92-7025-4385-B90A-4705CBCCF6CE}" dt="2021-11-29T23:01:45.924" v="2335" actId="6549"/>
        <pc:sldMkLst>
          <pc:docMk/>
          <pc:sldMk cId="399343419" sldId="434"/>
        </pc:sldMkLst>
        <pc:spChg chg="mod">
          <ac:chgData name="Wanshi Chen" userId="3a7dbef4-3474-47c6-9897-007f5734efb0" providerId="ADAL" clId="{BA21AD92-7025-4385-B90A-4705CBCCF6CE}" dt="2021-11-29T23:01:37.012" v="2333" actId="20577"/>
          <ac:spMkLst>
            <pc:docMk/>
            <pc:sldMk cId="399343419" sldId="434"/>
            <ac:spMk id="2" creationId="{D5F8CA0F-D8F1-4A1D-B054-9C9D5323BB36}"/>
          </ac:spMkLst>
        </pc:spChg>
        <pc:spChg chg="mod">
          <ac:chgData name="Wanshi Chen" userId="3a7dbef4-3474-47c6-9897-007f5734efb0" providerId="ADAL" clId="{BA21AD92-7025-4385-B90A-4705CBCCF6CE}" dt="2021-11-29T23:01:45.924" v="2335" actId="6549"/>
          <ac:spMkLst>
            <pc:docMk/>
            <pc:sldMk cId="399343419" sldId="434"/>
            <ac:spMk id="3" creationId="{D0131E32-5769-4333-B8D6-800B757A4D6C}"/>
          </ac:spMkLst>
        </pc:spChg>
        <pc:spChg chg="mod">
          <ac:chgData name="Wanshi Chen" userId="3a7dbef4-3474-47c6-9897-007f5734efb0" providerId="ADAL" clId="{BA21AD92-7025-4385-B90A-4705CBCCF6CE}" dt="2021-11-29T23:01:41.074" v="2334" actId="6549"/>
          <ac:spMkLst>
            <pc:docMk/>
            <pc:sldMk cId="399343419" sldId="434"/>
            <ac:spMk id="4" creationId="{383B80EF-453E-44A1-A570-F84B9499B06E}"/>
          </ac:spMkLst>
        </pc:spChg>
      </pc:sldChg>
      <pc:sldChg chg="modSp del mod">
        <pc:chgData name="Wanshi Chen" userId="3a7dbef4-3474-47c6-9897-007f5734efb0" providerId="ADAL" clId="{BA21AD92-7025-4385-B90A-4705CBCCF6CE}" dt="2021-11-29T23:01:02.196" v="2270" actId="47"/>
        <pc:sldMkLst>
          <pc:docMk/>
          <pc:sldMk cId="1586269898" sldId="448"/>
        </pc:sldMkLst>
        <pc:spChg chg="mod">
          <ac:chgData name="Wanshi Chen" userId="3a7dbef4-3474-47c6-9897-007f5734efb0" providerId="ADAL" clId="{BA21AD92-7025-4385-B90A-4705CBCCF6CE}" dt="2021-11-22T01:56:08.763" v="295" actId="20577"/>
          <ac:spMkLst>
            <pc:docMk/>
            <pc:sldMk cId="1586269898" sldId="448"/>
            <ac:spMk id="3" creationId="{85903BC0-EB37-4C3E-8DD6-27F0E6CA817C}"/>
          </ac:spMkLst>
        </pc:spChg>
      </pc:sldChg>
      <pc:sldChg chg="modSp mod">
        <pc:chgData name="Wanshi Chen" userId="3a7dbef4-3474-47c6-9897-007f5734efb0" providerId="ADAL" clId="{BA21AD92-7025-4385-B90A-4705CBCCF6CE}" dt="2021-11-17T22:32:03.106" v="10" actId="13926"/>
        <pc:sldMkLst>
          <pc:docMk/>
          <pc:sldMk cId="407283722" sldId="1101"/>
        </pc:sldMkLst>
        <pc:spChg chg="mod">
          <ac:chgData name="Wanshi Chen" userId="3a7dbef4-3474-47c6-9897-007f5734efb0" providerId="ADAL" clId="{BA21AD92-7025-4385-B90A-4705CBCCF6CE}" dt="2021-11-17T22:32:03.106" v="10" actId="13926"/>
          <ac:spMkLst>
            <pc:docMk/>
            <pc:sldMk cId="407283722" sldId="1101"/>
            <ac:spMk id="3" creationId="{85903BC0-EB37-4C3E-8DD6-27F0E6CA817C}"/>
          </ac:spMkLst>
        </pc:spChg>
      </pc:sldChg>
      <pc:sldChg chg="modSp del mod">
        <pc:chgData name="Wanshi Chen" userId="3a7dbef4-3474-47c6-9897-007f5734efb0" providerId="ADAL" clId="{BA21AD92-7025-4385-B90A-4705CBCCF6CE}" dt="2021-11-29T23:01:03.895" v="2275" actId="47"/>
        <pc:sldMkLst>
          <pc:docMk/>
          <pc:sldMk cId="4214525790" sldId="1113"/>
        </pc:sldMkLst>
        <pc:spChg chg="mod">
          <ac:chgData name="Wanshi Chen" userId="3a7dbef4-3474-47c6-9897-007f5734efb0" providerId="ADAL" clId="{BA21AD92-7025-4385-B90A-4705CBCCF6CE}" dt="2021-11-23T13:43:35.885" v="2011" actId="20577"/>
          <ac:spMkLst>
            <pc:docMk/>
            <pc:sldMk cId="4214525790" sldId="1113"/>
            <ac:spMk id="3" creationId="{85903BC0-EB37-4C3E-8DD6-27F0E6CA817C}"/>
          </ac:spMkLst>
        </pc:spChg>
      </pc:sldChg>
      <pc:sldChg chg="del">
        <pc:chgData name="Wanshi Chen" userId="3a7dbef4-3474-47c6-9897-007f5734efb0" providerId="ADAL" clId="{BA21AD92-7025-4385-B90A-4705CBCCF6CE}" dt="2021-11-29T23:01:03.730" v="2274" actId="47"/>
        <pc:sldMkLst>
          <pc:docMk/>
          <pc:sldMk cId="1064337417" sldId="1120"/>
        </pc:sldMkLst>
      </pc:sldChg>
      <pc:sldChg chg="del">
        <pc:chgData name="Wanshi Chen" userId="3a7dbef4-3474-47c6-9897-007f5734efb0" providerId="ADAL" clId="{BA21AD92-7025-4385-B90A-4705CBCCF6CE}" dt="2021-11-29T23:01:04.106" v="2276" actId="47"/>
        <pc:sldMkLst>
          <pc:docMk/>
          <pc:sldMk cId="3461682404" sldId="1183"/>
        </pc:sldMkLst>
      </pc:sldChg>
      <pc:sldChg chg="addSp delSp modSp del mod">
        <pc:chgData name="Wanshi Chen" userId="3a7dbef4-3474-47c6-9897-007f5734efb0" providerId="ADAL" clId="{BA21AD92-7025-4385-B90A-4705CBCCF6CE}" dt="2021-11-29T23:01:04.464" v="2277" actId="47"/>
        <pc:sldMkLst>
          <pc:docMk/>
          <pc:sldMk cId="1680419926" sldId="1191"/>
        </pc:sldMkLst>
        <pc:spChg chg="mod">
          <ac:chgData name="Wanshi Chen" userId="3a7dbef4-3474-47c6-9897-007f5734efb0" providerId="ADAL" clId="{BA21AD92-7025-4385-B90A-4705CBCCF6CE}" dt="2021-11-22T02:41:52.070" v="745" actId="20577"/>
          <ac:spMkLst>
            <pc:docMk/>
            <pc:sldMk cId="1680419926" sldId="1191"/>
            <ac:spMk id="2" creationId="{12DD0395-6E2A-4D67-A1A6-3A5C1DB567C4}"/>
          </ac:spMkLst>
        </pc:spChg>
        <pc:spChg chg="add mod">
          <ac:chgData name="Wanshi Chen" userId="3a7dbef4-3474-47c6-9897-007f5734efb0" providerId="ADAL" clId="{BA21AD92-7025-4385-B90A-4705CBCCF6CE}" dt="2021-11-22T02:44:09.965" v="854" actId="1076"/>
          <ac:spMkLst>
            <pc:docMk/>
            <pc:sldMk cId="1680419926" sldId="1191"/>
            <ac:spMk id="4" creationId="{4DE0D74D-C2A9-43B3-81E7-25B227CD1EE2}"/>
          </ac:spMkLst>
        </pc:spChg>
        <pc:spChg chg="add del mod">
          <ac:chgData name="Wanshi Chen" userId="3a7dbef4-3474-47c6-9897-007f5734efb0" providerId="ADAL" clId="{BA21AD92-7025-4385-B90A-4705CBCCF6CE}" dt="2021-11-23T13:54:40.060" v="2075"/>
          <ac:spMkLst>
            <pc:docMk/>
            <pc:sldMk cId="1680419926" sldId="1191"/>
            <ac:spMk id="5" creationId="{8B04C5A5-7061-4500-B44F-AE5CF346DD40}"/>
          </ac:spMkLst>
        </pc:spChg>
        <pc:spChg chg="add mod">
          <ac:chgData name="Wanshi Chen" userId="3a7dbef4-3474-47c6-9897-007f5734efb0" providerId="ADAL" clId="{BA21AD92-7025-4385-B90A-4705CBCCF6CE}" dt="2021-11-23T13:58:17.965" v="2112" actId="20577"/>
          <ac:spMkLst>
            <pc:docMk/>
            <pc:sldMk cId="1680419926" sldId="1191"/>
            <ac:spMk id="6" creationId="{ED55D219-8A8B-4FD4-A648-F9EC68FD6437}"/>
          </ac:spMkLst>
        </pc:spChg>
        <pc:graphicFrameChg chg="add mod modGraphic">
          <ac:chgData name="Wanshi Chen" userId="3a7dbef4-3474-47c6-9897-007f5734efb0" providerId="ADAL" clId="{BA21AD92-7025-4385-B90A-4705CBCCF6CE}" dt="2021-11-23T13:47:32.766" v="2018" actId="20577"/>
          <ac:graphicFrameMkLst>
            <pc:docMk/>
            <pc:sldMk cId="1680419926" sldId="1191"/>
            <ac:graphicFrameMk id="3" creationId="{6A7038DB-E691-4990-87BD-59473D807006}"/>
          </ac:graphicFrameMkLst>
        </pc:graphicFrameChg>
      </pc:sldChg>
      <pc:sldChg chg="addSp modSp del mod">
        <pc:chgData name="Wanshi Chen" userId="3a7dbef4-3474-47c6-9897-007f5734efb0" providerId="ADAL" clId="{BA21AD92-7025-4385-B90A-4705CBCCF6CE}" dt="2021-11-29T23:01:04.879" v="2278" actId="47"/>
        <pc:sldMkLst>
          <pc:docMk/>
          <pc:sldMk cId="3293621291" sldId="1192"/>
        </pc:sldMkLst>
        <pc:spChg chg="mod">
          <ac:chgData name="Wanshi Chen" userId="3a7dbef4-3474-47c6-9897-007f5734efb0" providerId="ADAL" clId="{BA21AD92-7025-4385-B90A-4705CBCCF6CE}" dt="2021-11-22T02:41:14.694" v="728" actId="20577"/>
          <ac:spMkLst>
            <pc:docMk/>
            <pc:sldMk cId="3293621291" sldId="1192"/>
            <ac:spMk id="2" creationId="{12DD0395-6E2A-4D67-A1A6-3A5C1DB567C4}"/>
          </ac:spMkLst>
        </pc:spChg>
        <pc:spChg chg="add mod">
          <ac:chgData name="Wanshi Chen" userId="3a7dbef4-3474-47c6-9897-007f5734efb0" providerId="ADAL" clId="{BA21AD92-7025-4385-B90A-4705CBCCF6CE}" dt="2021-11-22T02:44:17.227" v="855"/>
          <ac:spMkLst>
            <pc:docMk/>
            <pc:sldMk cId="3293621291" sldId="1192"/>
            <ac:spMk id="4" creationId="{4515CA83-1E6E-433D-BEF9-7CFC4FED7263}"/>
          </ac:spMkLst>
        </pc:spChg>
        <pc:graphicFrameChg chg="add mod modGraphic">
          <ac:chgData name="Wanshi Chen" userId="3a7dbef4-3474-47c6-9897-007f5734efb0" providerId="ADAL" clId="{BA21AD92-7025-4385-B90A-4705CBCCF6CE}" dt="2021-11-23T13:55:24.847" v="2088" actId="20577"/>
          <ac:graphicFrameMkLst>
            <pc:docMk/>
            <pc:sldMk cId="3293621291" sldId="1192"/>
            <ac:graphicFrameMk id="3" creationId="{DFE1ADF1-357B-4FDC-B5DE-63E4C67A0715}"/>
          </ac:graphicFrameMkLst>
        </pc:graphicFrameChg>
      </pc:sldChg>
      <pc:sldChg chg="addSp delSp modSp del mod setBg">
        <pc:chgData name="Wanshi Chen" userId="3a7dbef4-3474-47c6-9897-007f5734efb0" providerId="ADAL" clId="{BA21AD92-7025-4385-B90A-4705CBCCF6CE}" dt="2021-11-29T23:01:05.239" v="2279" actId="47"/>
        <pc:sldMkLst>
          <pc:docMk/>
          <pc:sldMk cId="3120087387" sldId="1193"/>
        </pc:sldMkLst>
        <pc:spChg chg="mod">
          <ac:chgData name="Wanshi Chen" userId="3a7dbef4-3474-47c6-9897-007f5734efb0" providerId="ADAL" clId="{BA21AD92-7025-4385-B90A-4705CBCCF6CE}" dt="2021-11-22T02:41:07.033" v="719" actId="20577"/>
          <ac:spMkLst>
            <pc:docMk/>
            <pc:sldMk cId="3120087387" sldId="1193"/>
            <ac:spMk id="2" creationId="{12DD0395-6E2A-4D67-A1A6-3A5C1DB567C4}"/>
          </ac:spMkLst>
        </pc:spChg>
        <pc:spChg chg="add mod">
          <ac:chgData name="Wanshi Chen" userId="3a7dbef4-3474-47c6-9897-007f5734efb0" providerId="ADAL" clId="{BA21AD92-7025-4385-B90A-4705CBCCF6CE}" dt="2021-11-22T02:44:21.453" v="857" actId="1076"/>
          <ac:spMkLst>
            <pc:docMk/>
            <pc:sldMk cId="3120087387" sldId="1193"/>
            <ac:spMk id="5" creationId="{C5B0D6BF-3482-4628-AF8E-FE62898CE79D}"/>
          </ac:spMkLst>
        </pc:spChg>
        <pc:graphicFrameChg chg="add del mod">
          <ac:chgData name="Wanshi Chen" userId="3a7dbef4-3474-47c6-9897-007f5734efb0" providerId="ADAL" clId="{BA21AD92-7025-4385-B90A-4705CBCCF6CE}" dt="2021-11-22T02:37:56.180" v="591" actId="478"/>
          <ac:graphicFrameMkLst>
            <pc:docMk/>
            <pc:sldMk cId="3120087387" sldId="1193"/>
            <ac:graphicFrameMk id="3" creationId="{7B0DEF22-30FC-40F1-9848-84945CBCC633}"/>
          </ac:graphicFrameMkLst>
        </pc:graphicFrameChg>
        <pc:graphicFrameChg chg="add mod modGraphic">
          <ac:chgData name="Wanshi Chen" userId="3a7dbef4-3474-47c6-9897-007f5734efb0" providerId="ADAL" clId="{BA21AD92-7025-4385-B90A-4705CBCCF6CE}" dt="2021-11-23T14:26:28.671" v="2222" actId="20577"/>
          <ac:graphicFrameMkLst>
            <pc:docMk/>
            <pc:sldMk cId="3120087387" sldId="1193"/>
            <ac:graphicFrameMk id="4" creationId="{337756E7-6FC9-4C16-96D0-8F5B53F963A2}"/>
          </ac:graphicFrameMkLst>
        </pc:graphicFrameChg>
      </pc:sldChg>
      <pc:sldChg chg="del ord">
        <pc:chgData name="Wanshi Chen" userId="3a7dbef4-3474-47c6-9897-007f5734efb0" providerId="ADAL" clId="{BA21AD92-7025-4385-B90A-4705CBCCF6CE}" dt="2021-11-29T23:01:05.569" v="2280" actId="47"/>
        <pc:sldMkLst>
          <pc:docMk/>
          <pc:sldMk cId="342395661" sldId="1194"/>
        </pc:sldMkLst>
      </pc:sldChg>
      <pc:sldChg chg="del">
        <pc:chgData name="Wanshi Chen" userId="3a7dbef4-3474-47c6-9897-007f5734efb0" providerId="ADAL" clId="{BA21AD92-7025-4385-B90A-4705CBCCF6CE}" dt="2021-11-22T01:53:01.452" v="56" actId="47"/>
        <pc:sldMkLst>
          <pc:docMk/>
          <pc:sldMk cId="2908230146" sldId="1196"/>
        </pc:sldMkLst>
      </pc:sldChg>
      <pc:sldChg chg="del">
        <pc:chgData name="Wanshi Chen" userId="3a7dbef4-3474-47c6-9897-007f5734efb0" providerId="ADAL" clId="{BA21AD92-7025-4385-B90A-4705CBCCF6CE}" dt="2021-11-29T23:01:02.701" v="2271" actId="47"/>
        <pc:sldMkLst>
          <pc:docMk/>
          <pc:sldMk cId="858778684" sldId="1198"/>
        </pc:sldMkLst>
      </pc:sldChg>
      <pc:sldChg chg="del">
        <pc:chgData name="Wanshi Chen" userId="3a7dbef4-3474-47c6-9897-007f5734efb0" providerId="ADAL" clId="{BA21AD92-7025-4385-B90A-4705CBCCF6CE}" dt="2021-11-29T23:01:03.241" v="2272" actId="47"/>
        <pc:sldMkLst>
          <pc:docMk/>
          <pc:sldMk cId="1878587838" sldId="1199"/>
        </pc:sldMkLst>
      </pc:sldChg>
      <pc:sldChg chg="del">
        <pc:chgData name="Wanshi Chen" userId="3a7dbef4-3474-47c6-9897-007f5734efb0" providerId="ADAL" clId="{BA21AD92-7025-4385-B90A-4705CBCCF6CE}" dt="2021-11-29T23:01:03.521" v="2273" actId="47"/>
        <pc:sldMkLst>
          <pc:docMk/>
          <pc:sldMk cId="1032985269" sldId="1201"/>
        </pc:sldMkLst>
      </pc:sldChg>
      <pc:sldChg chg="modSp mod">
        <pc:chgData name="Wanshi Chen" userId="3a7dbef4-3474-47c6-9897-007f5734efb0" providerId="ADAL" clId="{BA21AD92-7025-4385-B90A-4705CBCCF6CE}" dt="2021-11-22T15:55:09.150" v="1965" actId="20577"/>
        <pc:sldMkLst>
          <pc:docMk/>
          <pc:sldMk cId="1232778452" sldId="1202"/>
        </pc:sldMkLst>
        <pc:spChg chg="mod">
          <ac:chgData name="Wanshi Chen" userId="3a7dbef4-3474-47c6-9897-007f5734efb0" providerId="ADAL" clId="{BA21AD92-7025-4385-B90A-4705CBCCF6CE}" dt="2021-11-22T15:55:09.150" v="1965" actId="20577"/>
          <ac:spMkLst>
            <pc:docMk/>
            <pc:sldMk cId="1232778452" sldId="1202"/>
            <ac:spMk id="3" creationId="{85903BC0-EB37-4C3E-8DD6-27F0E6CA817C}"/>
          </ac:spMkLst>
        </pc:spChg>
      </pc:sldChg>
      <pc:sldChg chg="modSp mod">
        <pc:chgData name="Wanshi Chen" userId="3a7dbef4-3474-47c6-9897-007f5734efb0" providerId="ADAL" clId="{BA21AD92-7025-4385-B90A-4705CBCCF6CE}" dt="2021-11-18T02:49:26.027" v="46" actId="207"/>
        <pc:sldMkLst>
          <pc:docMk/>
          <pc:sldMk cId="1303294962" sldId="1203"/>
        </pc:sldMkLst>
        <pc:spChg chg="mod">
          <ac:chgData name="Wanshi Chen" userId="3a7dbef4-3474-47c6-9897-007f5734efb0" providerId="ADAL" clId="{BA21AD92-7025-4385-B90A-4705CBCCF6CE}" dt="2021-11-18T02:49:26.027" v="46" actId="207"/>
          <ac:spMkLst>
            <pc:docMk/>
            <pc:sldMk cId="1303294962" sldId="1203"/>
            <ac:spMk id="3" creationId="{85903BC0-EB37-4C3E-8DD6-27F0E6CA817C}"/>
          </ac:spMkLst>
        </pc:spChg>
      </pc:sldChg>
      <pc:sldChg chg="modSp mod">
        <pc:chgData name="Wanshi Chen" userId="3a7dbef4-3474-47c6-9897-007f5734efb0" providerId="ADAL" clId="{BA21AD92-7025-4385-B90A-4705CBCCF6CE}" dt="2021-11-29T23:02:55.286" v="2379" actId="20577"/>
        <pc:sldMkLst>
          <pc:docMk/>
          <pc:sldMk cId="1163797364" sldId="1204"/>
        </pc:sldMkLst>
        <pc:spChg chg="mod">
          <ac:chgData name="Wanshi Chen" userId="3a7dbef4-3474-47c6-9897-007f5734efb0" providerId="ADAL" clId="{BA21AD92-7025-4385-B90A-4705CBCCF6CE}" dt="2021-11-29T23:02:55.286" v="2379" actId="20577"/>
          <ac:spMkLst>
            <pc:docMk/>
            <pc:sldMk cId="1163797364" sldId="1204"/>
            <ac:spMk id="3" creationId="{85903BC0-EB37-4C3E-8DD6-27F0E6CA817C}"/>
          </ac:spMkLst>
        </pc:spChg>
      </pc:sldChg>
      <pc:sldChg chg="modSp mod">
        <pc:chgData name="Wanshi Chen" userId="3a7dbef4-3474-47c6-9897-007f5734efb0" providerId="ADAL" clId="{BA21AD92-7025-4385-B90A-4705CBCCF6CE}" dt="2021-11-29T23:10:29.605" v="2605" actId="207"/>
        <pc:sldMkLst>
          <pc:docMk/>
          <pc:sldMk cId="2708868265" sldId="1207"/>
        </pc:sldMkLst>
        <pc:spChg chg="mod">
          <ac:chgData name="Wanshi Chen" userId="3a7dbef4-3474-47c6-9897-007f5734efb0" providerId="ADAL" clId="{BA21AD92-7025-4385-B90A-4705CBCCF6CE}" dt="2021-11-29T23:10:29.605" v="2605" actId="207"/>
          <ac:spMkLst>
            <pc:docMk/>
            <pc:sldMk cId="2708868265" sldId="1207"/>
            <ac:spMk id="5" creationId="{69A62212-E590-40E7-874C-6FB35645BE05}"/>
          </ac:spMkLst>
        </pc:spChg>
      </pc:sldChg>
      <pc:sldChg chg="modSp mod">
        <pc:chgData name="Wanshi Chen" userId="3a7dbef4-3474-47c6-9897-007f5734efb0" providerId="ADAL" clId="{BA21AD92-7025-4385-B90A-4705CBCCF6CE}" dt="2021-11-29T23:03:48.965" v="2395" actId="20577"/>
        <pc:sldMkLst>
          <pc:docMk/>
          <pc:sldMk cId="340310824" sldId="1208"/>
        </pc:sldMkLst>
        <pc:spChg chg="mod">
          <ac:chgData name="Wanshi Chen" userId="3a7dbef4-3474-47c6-9897-007f5734efb0" providerId="ADAL" clId="{BA21AD92-7025-4385-B90A-4705CBCCF6CE}" dt="2021-11-29T23:03:48.965" v="2395" actId="20577"/>
          <ac:spMkLst>
            <pc:docMk/>
            <pc:sldMk cId="340310824" sldId="1208"/>
            <ac:spMk id="3" creationId="{85903BC0-EB37-4C3E-8DD6-27F0E6CA817C}"/>
          </ac:spMkLst>
        </pc:spChg>
      </pc:sldChg>
      <pc:sldChg chg="modSp mod">
        <pc:chgData name="Wanshi Chen" userId="3a7dbef4-3474-47c6-9897-007f5734efb0" providerId="ADAL" clId="{BA21AD92-7025-4385-B90A-4705CBCCF6CE}" dt="2021-11-18T02:49:30.678" v="48" actId="404"/>
        <pc:sldMkLst>
          <pc:docMk/>
          <pc:sldMk cId="200849438" sldId="1209"/>
        </pc:sldMkLst>
        <pc:spChg chg="mod">
          <ac:chgData name="Wanshi Chen" userId="3a7dbef4-3474-47c6-9897-007f5734efb0" providerId="ADAL" clId="{BA21AD92-7025-4385-B90A-4705CBCCF6CE}" dt="2021-11-18T02:49:30.678" v="48" actId="404"/>
          <ac:spMkLst>
            <pc:docMk/>
            <pc:sldMk cId="200849438" sldId="1209"/>
            <ac:spMk id="3" creationId="{85903BC0-EB37-4C3E-8DD6-27F0E6CA817C}"/>
          </ac:spMkLst>
        </pc:spChg>
      </pc:sldChg>
      <pc:sldChg chg="modSp mod">
        <pc:chgData name="Wanshi Chen" userId="3a7dbef4-3474-47c6-9897-007f5734efb0" providerId="ADAL" clId="{BA21AD92-7025-4385-B90A-4705CBCCF6CE}" dt="2021-11-22T15:24:44.339" v="1867" actId="20577"/>
        <pc:sldMkLst>
          <pc:docMk/>
          <pc:sldMk cId="1271203549" sldId="1214"/>
        </pc:sldMkLst>
        <pc:spChg chg="mod">
          <ac:chgData name="Wanshi Chen" userId="3a7dbef4-3474-47c6-9897-007f5734efb0" providerId="ADAL" clId="{BA21AD92-7025-4385-B90A-4705CBCCF6CE}" dt="2021-11-22T15:24:44.339" v="1867" actId="20577"/>
          <ac:spMkLst>
            <pc:docMk/>
            <pc:sldMk cId="1271203549" sldId="1214"/>
            <ac:spMk id="3" creationId="{85903BC0-EB37-4C3E-8DD6-27F0E6CA817C}"/>
          </ac:spMkLst>
        </pc:spChg>
      </pc:sldChg>
      <pc:sldChg chg="modSp mod">
        <pc:chgData name="Wanshi Chen" userId="3a7dbef4-3474-47c6-9897-007f5734efb0" providerId="ADAL" clId="{BA21AD92-7025-4385-B90A-4705CBCCF6CE}" dt="2021-11-29T23:04:34.444" v="2397" actId="207"/>
        <pc:sldMkLst>
          <pc:docMk/>
          <pc:sldMk cId="2550568948" sldId="1215"/>
        </pc:sldMkLst>
        <pc:spChg chg="mod">
          <ac:chgData name="Wanshi Chen" userId="3a7dbef4-3474-47c6-9897-007f5734efb0" providerId="ADAL" clId="{BA21AD92-7025-4385-B90A-4705CBCCF6CE}" dt="2021-11-29T23:04:34.444" v="2397" actId="207"/>
          <ac:spMkLst>
            <pc:docMk/>
            <pc:sldMk cId="2550568948" sldId="1215"/>
            <ac:spMk id="3" creationId="{85903BC0-EB37-4C3E-8DD6-27F0E6CA817C}"/>
          </ac:spMkLst>
        </pc:spChg>
      </pc:sldChg>
      <pc:sldChg chg="modSp mod">
        <pc:chgData name="Wanshi Chen" userId="3a7dbef4-3474-47c6-9897-007f5734efb0" providerId="ADAL" clId="{BA21AD92-7025-4385-B90A-4705CBCCF6CE}" dt="2021-11-29T23:07:30.613" v="2484" actId="20577"/>
        <pc:sldMkLst>
          <pc:docMk/>
          <pc:sldMk cId="3269462040" sldId="1216"/>
        </pc:sldMkLst>
        <pc:spChg chg="mod">
          <ac:chgData name="Wanshi Chen" userId="3a7dbef4-3474-47c6-9897-007f5734efb0" providerId="ADAL" clId="{BA21AD92-7025-4385-B90A-4705CBCCF6CE}" dt="2021-11-29T23:07:30.613" v="2484" actId="20577"/>
          <ac:spMkLst>
            <pc:docMk/>
            <pc:sldMk cId="3269462040" sldId="1216"/>
            <ac:spMk id="3" creationId="{85903BC0-EB37-4C3E-8DD6-27F0E6CA817C}"/>
          </ac:spMkLst>
        </pc:spChg>
      </pc:sldChg>
      <pc:sldChg chg="modSp mod">
        <pc:chgData name="Wanshi Chen" userId="3a7dbef4-3474-47c6-9897-007f5734efb0" providerId="ADAL" clId="{BA21AD92-7025-4385-B90A-4705CBCCF6CE}" dt="2021-11-29T23:08:47.807" v="2570" actId="115"/>
        <pc:sldMkLst>
          <pc:docMk/>
          <pc:sldMk cId="1658799189" sldId="1219"/>
        </pc:sldMkLst>
        <pc:spChg chg="mod">
          <ac:chgData name="Wanshi Chen" userId="3a7dbef4-3474-47c6-9897-007f5734efb0" providerId="ADAL" clId="{BA21AD92-7025-4385-B90A-4705CBCCF6CE}" dt="2021-11-29T23:08:47.807" v="2570" actId="115"/>
          <ac:spMkLst>
            <pc:docMk/>
            <pc:sldMk cId="1658799189" sldId="1219"/>
            <ac:spMk id="3" creationId="{85903BC0-EB37-4C3E-8DD6-27F0E6CA817C}"/>
          </ac:spMkLst>
        </pc:spChg>
      </pc:sldChg>
      <pc:sldChg chg="modSp mod">
        <pc:chgData name="Wanshi Chen" userId="3a7dbef4-3474-47c6-9897-007f5734efb0" providerId="ADAL" clId="{BA21AD92-7025-4385-B90A-4705CBCCF6CE}" dt="2021-11-29T23:08:58.126" v="2572" actId="115"/>
        <pc:sldMkLst>
          <pc:docMk/>
          <pc:sldMk cId="3600974078" sldId="1220"/>
        </pc:sldMkLst>
        <pc:spChg chg="mod">
          <ac:chgData name="Wanshi Chen" userId="3a7dbef4-3474-47c6-9897-007f5734efb0" providerId="ADAL" clId="{BA21AD92-7025-4385-B90A-4705CBCCF6CE}" dt="2021-11-29T23:08:58.126" v="2572" actId="115"/>
          <ac:spMkLst>
            <pc:docMk/>
            <pc:sldMk cId="3600974078" sldId="1220"/>
            <ac:spMk id="3" creationId="{85903BC0-EB37-4C3E-8DD6-27F0E6CA817C}"/>
          </ac:spMkLst>
        </pc:spChg>
      </pc:sldChg>
      <pc:sldChg chg="modSp mod">
        <pc:chgData name="Wanshi Chen" userId="3a7dbef4-3474-47c6-9897-007f5734efb0" providerId="ADAL" clId="{BA21AD92-7025-4385-B90A-4705CBCCF6CE}" dt="2021-11-29T23:09:42.246" v="2600" actId="20577"/>
        <pc:sldMkLst>
          <pc:docMk/>
          <pc:sldMk cId="2379024556" sldId="1222"/>
        </pc:sldMkLst>
        <pc:spChg chg="mod">
          <ac:chgData name="Wanshi Chen" userId="3a7dbef4-3474-47c6-9897-007f5734efb0" providerId="ADAL" clId="{BA21AD92-7025-4385-B90A-4705CBCCF6CE}" dt="2021-11-29T23:09:42.246" v="2600" actId="20577"/>
          <ac:spMkLst>
            <pc:docMk/>
            <pc:sldMk cId="2379024556" sldId="1222"/>
            <ac:spMk id="3" creationId="{85903BC0-EB37-4C3E-8DD6-27F0E6CA817C}"/>
          </ac:spMkLst>
        </pc:spChg>
      </pc:sldChg>
      <pc:sldChg chg="modSp mod">
        <pc:chgData name="Wanshi Chen" userId="3a7dbef4-3474-47c6-9897-007f5734efb0" providerId="ADAL" clId="{BA21AD92-7025-4385-B90A-4705CBCCF6CE}" dt="2021-11-29T23:10:11.493" v="2604" actId="20577"/>
        <pc:sldMkLst>
          <pc:docMk/>
          <pc:sldMk cId="2505606178" sldId="1224"/>
        </pc:sldMkLst>
        <pc:spChg chg="mod">
          <ac:chgData name="Wanshi Chen" userId="3a7dbef4-3474-47c6-9897-007f5734efb0" providerId="ADAL" clId="{BA21AD92-7025-4385-B90A-4705CBCCF6CE}" dt="2021-11-29T23:10:11.493" v="2604" actId="20577"/>
          <ac:spMkLst>
            <pc:docMk/>
            <pc:sldMk cId="2505606178" sldId="1224"/>
            <ac:spMk id="3" creationId="{85903BC0-EB37-4C3E-8DD6-27F0E6CA817C}"/>
          </ac:spMkLst>
        </pc:spChg>
      </pc:sldChg>
      <pc:sldChg chg="delSp modSp del mod ord">
        <pc:chgData name="Wanshi Chen" userId="3a7dbef4-3474-47c6-9897-007f5734efb0" providerId="ADAL" clId="{BA21AD92-7025-4385-B90A-4705CBCCF6CE}" dt="2021-11-29T23:01:06.093" v="2281" actId="47"/>
        <pc:sldMkLst>
          <pc:docMk/>
          <pc:sldMk cId="2698532513" sldId="1231"/>
        </pc:sldMkLst>
        <pc:spChg chg="mod">
          <ac:chgData name="Wanshi Chen" userId="3a7dbef4-3474-47c6-9897-007f5734efb0" providerId="ADAL" clId="{BA21AD92-7025-4385-B90A-4705CBCCF6CE}" dt="2021-11-22T02:55:25.974" v="980" actId="1076"/>
          <ac:spMkLst>
            <pc:docMk/>
            <pc:sldMk cId="2698532513" sldId="1231"/>
            <ac:spMk id="2" creationId="{12DD0395-6E2A-4D67-A1A6-3A5C1DB567C4}"/>
          </ac:spMkLst>
        </pc:spChg>
        <pc:spChg chg="mod">
          <ac:chgData name="Wanshi Chen" userId="3a7dbef4-3474-47c6-9897-007f5734efb0" providerId="ADAL" clId="{BA21AD92-7025-4385-B90A-4705CBCCF6CE}" dt="2021-11-22T02:48:41.911" v="953" actId="5793"/>
          <ac:spMkLst>
            <pc:docMk/>
            <pc:sldMk cId="2698532513" sldId="1231"/>
            <ac:spMk id="3" creationId="{85903BC0-EB37-4C3E-8DD6-27F0E6CA817C}"/>
          </ac:spMkLst>
        </pc:spChg>
        <pc:graphicFrameChg chg="del mod">
          <ac:chgData name="Wanshi Chen" userId="3a7dbef4-3474-47c6-9897-007f5734efb0" providerId="ADAL" clId="{BA21AD92-7025-4385-B90A-4705CBCCF6CE}" dt="2021-11-22T02:49:16.853" v="956" actId="478"/>
          <ac:graphicFrameMkLst>
            <pc:docMk/>
            <pc:sldMk cId="2698532513" sldId="1231"/>
            <ac:graphicFrameMk id="4" creationId="{2356CA64-EF16-4698-BC00-F485448FFAF7}"/>
          </ac:graphicFrameMkLst>
        </pc:graphicFrameChg>
        <pc:picChg chg="del mod">
          <ac:chgData name="Wanshi Chen" userId="3a7dbef4-3474-47c6-9897-007f5734efb0" providerId="ADAL" clId="{BA21AD92-7025-4385-B90A-4705CBCCF6CE}" dt="2021-11-22T02:55:05.221" v="972" actId="478"/>
          <ac:picMkLst>
            <pc:docMk/>
            <pc:sldMk cId="2698532513" sldId="1231"/>
            <ac:picMk id="5" creationId="{843896F9-437D-411C-852B-8D62DBBD1838}"/>
          </ac:picMkLst>
        </pc:picChg>
        <pc:picChg chg="mod">
          <ac:chgData name="Wanshi Chen" userId="3a7dbef4-3474-47c6-9897-007f5734efb0" providerId="ADAL" clId="{BA21AD92-7025-4385-B90A-4705CBCCF6CE}" dt="2021-11-22T02:55:11.108" v="973" actId="1076"/>
          <ac:picMkLst>
            <pc:docMk/>
            <pc:sldMk cId="2698532513" sldId="1231"/>
            <ac:picMk id="6" creationId="{1A67B16E-4C96-411B-B5A8-9D1EE2EC768B}"/>
          </ac:picMkLst>
        </pc:picChg>
      </pc:sldChg>
      <pc:sldChg chg="modSp mod">
        <pc:chgData name="Wanshi Chen" userId="3a7dbef4-3474-47c6-9897-007f5734efb0" providerId="ADAL" clId="{BA21AD92-7025-4385-B90A-4705CBCCF6CE}" dt="2021-11-29T23:08:25.943" v="2568" actId="6549"/>
        <pc:sldMkLst>
          <pc:docMk/>
          <pc:sldMk cId="4247214882" sldId="1232"/>
        </pc:sldMkLst>
        <pc:spChg chg="mod">
          <ac:chgData name="Wanshi Chen" userId="3a7dbef4-3474-47c6-9897-007f5734efb0" providerId="ADAL" clId="{BA21AD92-7025-4385-B90A-4705CBCCF6CE}" dt="2021-11-29T23:08:25.943" v="2568" actId="6549"/>
          <ac:spMkLst>
            <pc:docMk/>
            <pc:sldMk cId="4247214882" sldId="1232"/>
            <ac:spMk id="3" creationId="{85903BC0-EB37-4C3E-8DD6-27F0E6CA817C}"/>
          </ac:spMkLst>
        </pc:spChg>
      </pc:sldChg>
      <pc:sldChg chg="modSp del mod">
        <pc:chgData name="Wanshi Chen" userId="3a7dbef4-3474-47c6-9897-007f5734efb0" providerId="ADAL" clId="{BA21AD92-7025-4385-B90A-4705CBCCF6CE}" dt="2021-11-29T23:01:08.052" v="2285" actId="47"/>
        <pc:sldMkLst>
          <pc:docMk/>
          <pc:sldMk cId="1532106690" sldId="1238"/>
        </pc:sldMkLst>
        <pc:spChg chg="mod">
          <ac:chgData name="Wanshi Chen" userId="3a7dbef4-3474-47c6-9897-007f5734efb0" providerId="ADAL" clId="{BA21AD92-7025-4385-B90A-4705CBCCF6CE}" dt="2021-11-23T13:16:01.305" v="2000" actId="404"/>
          <ac:spMkLst>
            <pc:docMk/>
            <pc:sldMk cId="1532106690" sldId="1238"/>
            <ac:spMk id="3" creationId="{ED097699-AEE1-40AC-85E4-6E4DE0A4133F}"/>
          </ac:spMkLst>
        </pc:spChg>
      </pc:sldChg>
      <pc:sldChg chg="modSp mod ord">
        <pc:chgData name="Wanshi Chen" userId="3a7dbef4-3474-47c6-9897-007f5734efb0" providerId="ADAL" clId="{BA21AD92-7025-4385-B90A-4705CBCCF6CE}" dt="2021-11-29T23:02:20.436" v="2367" actId="20577"/>
        <pc:sldMkLst>
          <pc:docMk/>
          <pc:sldMk cId="3752439674" sldId="1239"/>
        </pc:sldMkLst>
        <pc:spChg chg="mod">
          <ac:chgData name="Wanshi Chen" userId="3a7dbef4-3474-47c6-9897-007f5734efb0" providerId="ADAL" clId="{BA21AD92-7025-4385-B90A-4705CBCCF6CE}" dt="2021-11-29T23:02:07.685" v="2356" actId="20577"/>
          <ac:spMkLst>
            <pc:docMk/>
            <pc:sldMk cId="3752439674" sldId="1239"/>
            <ac:spMk id="2" creationId="{12DD0395-6E2A-4D67-A1A6-3A5C1DB567C4}"/>
          </ac:spMkLst>
        </pc:spChg>
        <pc:spChg chg="mod">
          <ac:chgData name="Wanshi Chen" userId="3a7dbef4-3474-47c6-9897-007f5734efb0" providerId="ADAL" clId="{BA21AD92-7025-4385-B90A-4705CBCCF6CE}" dt="2021-11-29T23:02:20.436" v="2367" actId="20577"/>
          <ac:spMkLst>
            <pc:docMk/>
            <pc:sldMk cId="3752439674" sldId="1239"/>
            <ac:spMk id="3" creationId="{ED097699-AEE1-40AC-85E4-6E4DE0A4133F}"/>
          </ac:spMkLst>
        </pc:spChg>
      </pc:sldChg>
      <pc:sldChg chg="del">
        <pc:chgData name="Wanshi Chen" userId="3a7dbef4-3474-47c6-9897-007f5734efb0" providerId="ADAL" clId="{BA21AD92-7025-4385-B90A-4705CBCCF6CE}" dt="2021-11-29T23:01:08.269" v="2286" actId="47"/>
        <pc:sldMkLst>
          <pc:docMk/>
          <pc:sldMk cId="3575927705" sldId="1240"/>
        </pc:sldMkLst>
      </pc:sldChg>
      <pc:sldChg chg="modSp mod">
        <pc:chgData name="Wanshi Chen" userId="3a7dbef4-3474-47c6-9897-007f5734efb0" providerId="ADAL" clId="{BA21AD92-7025-4385-B90A-4705CBCCF6CE}" dt="2021-11-18T03:27:30.116" v="50" actId="20577"/>
        <pc:sldMkLst>
          <pc:docMk/>
          <pc:sldMk cId="1011233380" sldId="1241"/>
        </pc:sldMkLst>
        <pc:spChg chg="mod">
          <ac:chgData name="Wanshi Chen" userId="3a7dbef4-3474-47c6-9897-007f5734efb0" providerId="ADAL" clId="{BA21AD92-7025-4385-B90A-4705CBCCF6CE}" dt="2021-11-18T03:27:30.116" v="50" actId="20577"/>
          <ac:spMkLst>
            <pc:docMk/>
            <pc:sldMk cId="1011233380" sldId="1241"/>
            <ac:spMk id="2" creationId="{12DD0395-6E2A-4D67-A1A6-3A5C1DB567C4}"/>
          </ac:spMkLst>
        </pc:spChg>
      </pc:sldChg>
      <pc:sldChg chg="modSp mod">
        <pc:chgData name="Wanshi Chen" userId="3a7dbef4-3474-47c6-9897-007f5734efb0" providerId="ADAL" clId="{BA21AD92-7025-4385-B90A-4705CBCCF6CE}" dt="2021-11-29T23:09:14.690" v="2574" actId="6549"/>
        <pc:sldMkLst>
          <pc:docMk/>
          <pc:sldMk cId="1100104464" sldId="1242"/>
        </pc:sldMkLst>
        <pc:spChg chg="mod">
          <ac:chgData name="Wanshi Chen" userId="3a7dbef4-3474-47c6-9897-007f5734efb0" providerId="ADAL" clId="{BA21AD92-7025-4385-B90A-4705CBCCF6CE}" dt="2021-11-29T23:09:14.690" v="2574" actId="6549"/>
          <ac:spMkLst>
            <pc:docMk/>
            <pc:sldMk cId="1100104464" sldId="1242"/>
            <ac:spMk id="3" creationId="{85903BC0-EB37-4C3E-8DD6-27F0E6CA817C}"/>
          </ac:spMkLst>
        </pc:spChg>
      </pc:sldChg>
      <pc:sldChg chg="add del">
        <pc:chgData name="Wanshi Chen" userId="3a7dbef4-3474-47c6-9897-007f5734efb0" providerId="ADAL" clId="{BA21AD92-7025-4385-B90A-4705CBCCF6CE}" dt="2021-11-22T02:29:27.404" v="297" actId="47"/>
        <pc:sldMkLst>
          <pc:docMk/>
          <pc:sldMk cId="2446239125" sldId="1243"/>
        </pc:sldMkLst>
      </pc:sldChg>
      <pc:sldChg chg="add del">
        <pc:chgData name="Wanshi Chen" userId="3a7dbef4-3474-47c6-9897-007f5734efb0" providerId="ADAL" clId="{BA21AD92-7025-4385-B90A-4705CBCCF6CE}" dt="2021-11-22T02:46:51.632" v="936" actId="47"/>
        <pc:sldMkLst>
          <pc:docMk/>
          <pc:sldMk cId="3639159899" sldId="1243"/>
        </pc:sldMkLst>
      </pc:sldChg>
      <pc:sldChg chg="addSp delSp modSp add del mod">
        <pc:chgData name="Wanshi Chen" userId="3a7dbef4-3474-47c6-9897-007f5734efb0" providerId="ADAL" clId="{BA21AD92-7025-4385-B90A-4705CBCCF6CE}" dt="2021-11-29T23:01:06.587" v="2282" actId="47"/>
        <pc:sldMkLst>
          <pc:docMk/>
          <pc:sldMk cId="3824570507" sldId="1243"/>
        </pc:sldMkLst>
        <pc:spChg chg="mod">
          <ac:chgData name="Wanshi Chen" userId="3a7dbef4-3474-47c6-9897-007f5734efb0" providerId="ADAL" clId="{BA21AD92-7025-4385-B90A-4705CBCCF6CE}" dt="2021-11-22T02:55:47.198" v="986" actId="1076"/>
          <ac:spMkLst>
            <pc:docMk/>
            <pc:sldMk cId="3824570507" sldId="1243"/>
            <ac:spMk id="2" creationId="{12DD0395-6E2A-4D67-A1A6-3A5C1DB567C4}"/>
          </ac:spMkLst>
        </pc:spChg>
        <pc:spChg chg="del">
          <ac:chgData name="Wanshi Chen" userId="3a7dbef4-3474-47c6-9897-007f5734efb0" providerId="ADAL" clId="{BA21AD92-7025-4385-B90A-4705CBCCF6CE}" dt="2021-11-22T02:55:37.876" v="982" actId="478"/>
          <ac:spMkLst>
            <pc:docMk/>
            <pc:sldMk cId="3824570507" sldId="1243"/>
            <ac:spMk id="3" creationId="{85903BC0-EB37-4C3E-8DD6-27F0E6CA817C}"/>
          </ac:spMkLst>
        </pc:spChg>
        <pc:spChg chg="add mod">
          <ac:chgData name="Wanshi Chen" userId="3a7dbef4-3474-47c6-9897-007f5734efb0" providerId="ADAL" clId="{BA21AD92-7025-4385-B90A-4705CBCCF6CE}" dt="2021-11-23T14:38:45.230" v="2259" actId="13926"/>
          <ac:spMkLst>
            <pc:docMk/>
            <pc:sldMk cId="3824570507" sldId="1243"/>
            <ac:spMk id="3" creationId="{C0430D94-011A-4E0A-89C9-03783D7E0296}"/>
          </ac:spMkLst>
        </pc:spChg>
        <pc:spChg chg="add del mod">
          <ac:chgData name="Wanshi Chen" userId="3a7dbef4-3474-47c6-9897-007f5734efb0" providerId="ADAL" clId="{BA21AD92-7025-4385-B90A-4705CBCCF6CE}" dt="2021-11-22T02:55:40.567" v="983" actId="478"/>
          <ac:spMkLst>
            <pc:docMk/>
            <pc:sldMk cId="3824570507" sldId="1243"/>
            <ac:spMk id="6" creationId="{68AC7656-36C5-4615-89F9-4283C6543DB4}"/>
          </ac:spMkLst>
        </pc:spChg>
        <pc:picChg chg="del mod">
          <ac:chgData name="Wanshi Chen" userId="3a7dbef4-3474-47c6-9897-007f5734efb0" providerId="ADAL" clId="{BA21AD92-7025-4385-B90A-4705CBCCF6CE}" dt="2021-11-22T02:55:31.349" v="981" actId="478"/>
          <ac:picMkLst>
            <pc:docMk/>
            <pc:sldMk cId="3824570507" sldId="1243"/>
            <ac:picMk id="4" creationId="{79F08F61-2DD3-4D54-B408-E006010B5A7E}"/>
          </ac:picMkLst>
        </pc:picChg>
        <pc:picChg chg="del">
          <ac:chgData name="Wanshi Chen" userId="3a7dbef4-3474-47c6-9897-007f5734efb0" providerId="ADAL" clId="{BA21AD92-7025-4385-B90A-4705CBCCF6CE}" dt="2021-11-22T02:53:18.868" v="966" actId="478"/>
          <ac:picMkLst>
            <pc:docMk/>
            <pc:sldMk cId="3824570507" sldId="1243"/>
            <ac:picMk id="5" creationId="{843896F9-437D-411C-852B-8D62DBBD1838}"/>
          </ac:picMkLst>
        </pc:picChg>
        <pc:picChg chg="mod">
          <ac:chgData name="Wanshi Chen" userId="3a7dbef4-3474-47c6-9897-007f5734efb0" providerId="ADAL" clId="{BA21AD92-7025-4385-B90A-4705CBCCF6CE}" dt="2021-11-22T02:56:24.443" v="987" actId="1076"/>
          <ac:picMkLst>
            <pc:docMk/>
            <pc:sldMk cId="3824570507" sldId="1243"/>
            <ac:picMk id="7" creationId="{4980815A-9C04-44B8-9E40-0580D903757F}"/>
          </ac:picMkLst>
        </pc:picChg>
      </pc:sldChg>
      <pc:sldChg chg="delSp modSp add del mod">
        <pc:chgData name="Wanshi Chen" userId="3a7dbef4-3474-47c6-9897-007f5734efb0" providerId="ADAL" clId="{BA21AD92-7025-4385-B90A-4705CBCCF6CE}" dt="2021-11-29T23:01:07.083" v="2283" actId="47"/>
        <pc:sldMkLst>
          <pc:docMk/>
          <pc:sldMk cId="1581912806" sldId="1244"/>
        </pc:sldMkLst>
        <pc:spChg chg="mod">
          <ac:chgData name="Wanshi Chen" userId="3a7dbef4-3474-47c6-9897-007f5734efb0" providerId="ADAL" clId="{BA21AD92-7025-4385-B90A-4705CBCCF6CE}" dt="2021-11-22T02:57:34.787" v="992" actId="1076"/>
          <ac:spMkLst>
            <pc:docMk/>
            <pc:sldMk cId="1581912806" sldId="1244"/>
            <ac:spMk id="2" creationId="{12DD0395-6E2A-4D67-A1A6-3A5C1DB567C4}"/>
          </ac:spMkLst>
        </pc:spChg>
        <pc:picChg chg="mod">
          <ac:chgData name="Wanshi Chen" userId="3a7dbef4-3474-47c6-9897-007f5734efb0" providerId="ADAL" clId="{BA21AD92-7025-4385-B90A-4705CBCCF6CE}" dt="2021-11-22T02:57:26.019" v="989" actId="1076"/>
          <ac:picMkLst>
            <pc:docMk/>
            <pc:sldMk cId="1581912806" sldId="1244"/>
            <ac:picMk id="4" creationId="{A9508976-9B77-498D-89B0-D5D1FD25D440}"/>
          </ac:picMkLst>
        </pc:picChg>
        <pc:picChg chg="del">
          <ac:chgData name="Wanshi Chen" userId="3a7dbef4-3474-47c6-9897-007f5734efb0" providerId="ADAL" clId="{BA21AD92-7025-4385-B90A-4705CBCCF6CE}" dt="2021-11-22T02:57:20.340" v="988" actId="478"/>
          <ac:picMkLst>
            <pc:docMk/>
            <pc:sldMk cId="1581912806" sldId="1244"/>
            <ac:picMk id="5" creationId="{843896F9-437D-411C-852B-8D62DBBD1838}"/>
          </ac:picMkLst>
        </pc:picChg>
      </pc:sldChg>
      <pc:sldChg chg="delSp modSp add del mod">
        <pc:chgData name="Wanshi Chen" userId="3a7dbef4-3474-47c6-9897-007f5734efb0" providerId="ADAL" clId="{BA21AD92-7025-4385-B90A-4705CBCCF6CE}" dt="2021-11-29T23:01:07.660" v="2284" actId="47"/>
        <pc:sldMkLst>
          <pc:docMk/>
          <pc:sldMk cId="1192877760" sldId="1245"/>
        </pc:sldMkLst>
        <pc:spChg chg="mod">
          <ac:chgData name="Wanshi Chen" userId="3a7dbef4-3474-47c6-9897-007f5734efb0" providerId="ADAL" clId="{BA21AD92-7025-4385-B90A-4705CBCCF6CE}" dt="2021-11-22T02:57:47.636" v="995" actId="20577"/>
          <ac:spMkLst>
            <pc:docMk/>
            <pc:sldMk cId="1192877760" sldId="1245"/>
            <ac:spMk id="2" creationId="{12DD0395-6E2A-4D67-A1A6-3A5C1DB567C4}"/>
          </ac:spMkLst>
        </pc:spChg>
        <pc:picChg chg="del">
          <ac:chgData name="Wanshi Chen" userId="3a7dbef4-3474-47c6-9897-007f5734efb0" providerId="ADAL" clId="{BA21AD92-7025-4385-B90A-4705CBCCF6CE}" dt="2021-11-22T02:57:49.315" v="996" actId="478"/>
          <ac:picMkLst>
            <pc:docMk/>
            <pc:sldMk cId="1192877760" sldId="1245"/>
            <ac:picMk id="4" creationId="{A9508976-9B77-498D-89B0-D5D1FD25D440}"/>
          </ac:picMkLst>
        </pc:picChg>
      </pc:sldChg>
    </pc:docChg>
  </pc:docChgLst>
  <pc:docChgLst>
    <pc:chgData name="Wanshi Chen" userId="3a7dbef4-3474-47c6-9897-007f5734efb0" providerId="ADAL" clId="{8232EF8B-F701-48C4-AA45-570882B38827}"/>
    <pc:docChg chg="modSld">
      <pc:chgData name="Wanshi Chen" userId="3a7dbef4-3474-47c6-9897-007f5734efb0" providerId="ADAL" clId="{8232EF8B-F701-48C4-AA45-570882B38827}" dt="2021-12-03T03:20:12.135" v="159" actId="20577"/>
      <pc:docMkLst>
        <pc:docMk/>
      </pc:docMkLst>
      <pc:sldChg chg="modSp mod">
        <pc:chgData name="Wanshi Chen" userId="3a7dbef4-3474-47c6-9897-007f5734efb0" providerId="ADAL" clId="{8232EF8B-F701-48C4-AA45-570882B38827}" dt="2021-12-03T03:04:01.576" v="146" actId="20577"/>
        <pc:sldMkLst>
          <pc:docMk/>
          <pc:sldMk cId="3269462040" sldId="1216"/>
        </pc:sldMkLst>
        <pc:spChg chg="mod">
          <ac:chgData name="Wanshi Chen" userId="3a7dbef4-3474-47c6-9897-007f5734efb0" providerId="ADAL" clId="{8232EF8B-F701-48C4-AA45-570882B38827}" dt="2021-12-03T03:04:01.576" v="146" actId="20577"/>
          <ac:spMkLst>
            <pc:docMk/>
            <pc:sldMk cId="3269462040" sldId="1216"/>
            <ac:spMk id="2" creationId="{12DD0395-6E2A-4D67-A1A6-3A5C1DB567C4}"/>
          </ac:spMkLst>
        </pc:spChg>
        <pc:spChg chg="mod">
          <ac:chgData name="Wanshi Chen" userId="3a7dbef4-3474-47c6-9897-007f5734efb0" providerId="ADAL" clId="{8232EF8B-F701-48C4-AA45-570882B38827}" dt="2021-12-02T19:56:23.689" v="138" actId="20577"/>
          <ac:spMkLst>
            <pc:docMk/>
            <pc:sldMk cId="3269462040" sldId="1216"/>
            <ac:spMk id="3" creationId="{85903BC0-EB37-4C3E-8DD6-27F0E6CA817C}"/>
          </ac:spMkLst>
        </pc:spChg>
      </pc:sldChg>
      <pc:sldChg chg="modSp mod">
        <pc:chgData name="Wanshi Chen" userId="3a7dbef4-3474-47c6-9897-007f5734efb0" providerId="ADAL" clId="{8232EF8B-F701-48C4-AA45-570882B38827}" dt="2021-12-03T03:20:12.135" v="159" actId="20577"/>
        <pc:sldMkLst>
          <pc:docMk/>
          <pc:sldMk cId="4247214882" sldId="1232"/>
        </pc:sldMkLst>
        <pc:spChg chg="mod">
          <ac:chgData name="Wanshi Chen" userId="3a7dbef4-3474-47c6-9897-007f5734efb0" providerId="ADAL" clId="{8232EF8B-F701-48C4-AA45-570882B38827}" dt="2021-12-03T03:20:12.135" v="159" actId="20577"/>
          <ac:spMkLst>
            <pc:docMk/>
            <pc:sldMk cId="4247214882" sldId="1232"/>
            <ac:spMk id="2" creationId="{12DD0395-6E2A-4D67-A1A6-3A5C1DB567C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12/2/2021</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1026" name="Picture 1">
            <a:extLst>
              <a:ext uri="{FF2B5EF4-FFF2-40B4-BE49-F238E27FC236}">
                <a16:creationId xmlns:a16="http://schemas.microsoft.com/office/drawing/2014/main" id="{4338F59A-BA49-4F59-9A25-4591FB314DB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002" y="0"/>
            <a:ext cx="2396398"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
        <p:nvSpPr>
          <p:cNvPr id="5" name="Slide Number Placeholder 5">
            <a:extLst>
              <a:ext uri="{FF2B5EF4-FFF2-40B4-BE49-F238E27FC236}">
                <a16:creationId xmlns:a16="http://schemas.microsoft.com/office/drawing/2014/main" id="{10107ACB-6C9C-4721-BBBF-F429AA9FB76B}"/>
              </a:ext>
            </a:extLst>
          </p:cNvPr>
          <p:cNvSpPr txBox="1">
            <a:spLocks/>
          </p:cNvSpPr>
          <p:nvPr userDrawn="1"/>
        </p:nvSpPr>
        <p:spPr>
          <a:xfrm>
            <a:off x="687301" y="6421261"/>
            <a:ext cx="650431" cy="164340"/>
          </a:xfrm>
          <a:prstGeom prst="rect">
            <a:avLst/>
          </a:prstGeom>
        </p:spPr>
        <p:txBody>
          <a:bodyPr wrap="square"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068" dirty="0">
                <a:solidFill>
                  <a:schemeClr val="tx2"/>
                </a:solidFill>
                <a:latin typeface="Arial" panose="020B0604020202020204" pitchFamily="34" charset="0"/>
                <a:ea typeface="Nokia Pure Text Light" panose="020B0304040602060303" pitchFamily="34" charset="0"/>
                <a:cs typeface="Arial" panose="020B0604020202020204" pitchFamily="34" charset="0"/>
              </a:rPr>
              <a:t>Slide </a:t>
            </a: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sldNum="0" hd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hyperlink" Target="http://www.3gpp.org/ftp/tsg_ran/TSG_RAN/TSGR_94e/Docs/RP-212708.zip" TargetMode="External"/><Relationship Id="rId2" Type="http://schemas.openxmlformats.org/officeDocument/2006/relationships/hyperlink" Target="http://www.3gpp.org/ftp/tsg_ran/TSG_RAN/TSGR_94e/Docs/RP-212668.zip" TargetMode="Externa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047535" y="2369287"/>
            <a:ext cx="12746197" cy="1470025"/>
          </a:xfrm>
        </p:spPr>
        <p:txBody>
          <a:bodyPr/>
          <a:lstStyle/>
          <a:p>
            <a:r>
              <a:rPr lang="en-US" sz="4800" dirty="0"/>
              <a:t>Detailed Scope for Potential RAN R18 Items</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2406913" y="4127179"/>
            <a:ext cx="10324867" cy="1752600"/>
          </a:xfrm>
        </p:spPr>
        <p:txBody>
          <a:bodyPr/>
          <a:lstStyle/>
          <a:p>
            <a:r>
              <a:rPr lang="en-US" u="sng" dirty="0"/>
              <a:t>Source:</a:t>
            </a:r>
            <a:r>
              <a:rPr lang="en-US" dirty="0"/>
              <a:t> RAN Chair</a:t>
            </a:r>
          </a:p>
        </p:txBody>
      </p:sp>
      <p:sp>
        <p:nvSpPr>
          <p:cNvPr id="4" name="TextBox 3">
            <a:extLst>
              <a:ext uri="{FF2B5EF4-FFF2-40B4-BE49-F238E27FC236}">
                <a16:creationId xmlns:a16="http://schemas.microsoft.com/office/drawing/2014/main" id="{383B80EF-453E-44A1-A570-F84B9499B06E}"/>
              </a:ext>
            </a:extLst>
          </p:cNvPr>
          <p:cNvSpPr txBox="1"/>
          <p:nvPr/>
        </p:nvSpPr>
        <p:spPr>
          <a:xfrm>
            <a:off x="11699192" y="367469"/>
            <a:ext cx="2643672" cy="646331"/>
          </a:xfrm>
          <a:prstGeom prst="rect">
            <a:avLst/>
          </a:prstGeom>
          <a:noFill/>
        </p:spPr>
        <p:txBody>
          <a:bodyPr wrap="none" rtlCol="0">
            <a:spAutoFit/>
          </a:bodyPr>
          <a:lstStyle/>
          <a:p>
            <a:r>
              <a:rPr lang="en-US" b="1" dirty="0"/>
              <a:t>3GPP RAN#94-e</a:t>
            </a:r>
          </a:p>
          <a:p>
            <a:r>
              <a:rPr lang="en-US" b="1" dirty="0"/>
              <a:t>December 6</a:t>
            </a:r>
            <a:r>
              <a:rPr lang="en-US" b="1" baseline="30000" dirty="0"/>
              <a:t>th</a:t>
            </a:r>
            <a:r>
              <a:rPr lang="en-US" b="1" dirty="0"/>
              <a:t> – 17</a:t>
            </a:r>
            <a:r>
              <a:rPr lang="en-US" b="1" baseline="30000" dirty="0"/>
              <a:t>th</a:t>
            </a:r>
            <a:r>
              <a:rPr lang="en-US" b="1" dirty="0"/>
              <a:t>, 2021</a:t>
            </a:r>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0" y="245536"/>
            <a:ext cx="13756311" cy="745776"/>
          </a:xfrm>
        </p:spPr>
        <p:txBody>
          <a:bodyPr/>
          <a:lstStyle/>
          <a:p>
            <a:r>
              <a:rPr lang="en-US" sz="3600" dirty="0"/>
              <a:t>RAN1-led: </a:t>
            </a:r>
            <a:r>
              <a:rPr lang="en-US" sz="3600" b="0" dirty="0" err="1">
                <a:effectLst/>
              </a:rPr>
              <a:t>RedCap</a:t>
            </a:r>
            <a:r>
              <a:rPr lang="en-US" sz="3600" b="0" dirty="0">
                <a:effectLst/>
              </a:rPr>
              <a:t> Evolution: the follow-up WI</a:t>
            </a:r>
            <a:endParaRPr lang="en-US" sz="3600"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19606" y="1013883"/>
            <a:ext cx="13756312" cy="4830233"/>
          </a:xfrm>
        </p:spPr>
        <p:txBody>
          <a:bodyPr/>
          <a:lstStyle/>
          <a:p>
            <a:pPr marL="266732" indent="-342900" algn="just"/>
            <a:r>
              <a:rPr lang="en-US" sz="2800" dirty="0"/>
              <a:t>Expected WID at RAN#97:</a:t>
            </a:r>
          </a:p>
          <a:p>
            <a:pPr marL="533368" lvl="1">
              <a:spcBef>
                <a:spcPts val="0"/>
              </a:spcBef>
              <a:spcAft>
                <a:spcPts val="900"/>
              </a:spcAft>
            </a:pPr>
            <a:r>
              <a:rPr lang="en-US" sz="1600" b="1" dirty="0">
                <a:effectLst/>
                <a:latin typeface="Times New Roman" panose="02020603050405020304" pitchFamily="18" charset="0"/>
                <a:ea typeface="SimSun" panose="02010600030101010101" pitchFamily="2" charset="-122"/>
              </a:rPr>
              <a:t>Power saving/energy efficiency enhancements   </a:t>
            </a:r>
            <a:endParaRPr lang="en-US" sz="1600" dirty="0">
              <a:effectLst/>
              <a:latin typeface="Times New Roman" panose="02020603050405020304" pitchFamily="18" charset="0"/>
              <a:ea typeface="SimSun" panose="02010600030101010101" pitchFamily="2" charset="-122"/>
            </a:endParaRPr>
          </a:p>
          <a:p>
            <a:pPr marL="876268" lvl="1" indent="-342900">
              <a:spcBef>
                <a:spcPts val="0"/>
              </a:spcBef>
              <a:spcAft>
                <a:spcPts val="900"/>
              </a:spcAft>
              <a:buFont typeface="Wingdings" panose="05000000000000000000" pitchFamily="2" charset="2"/>
              <a:buChar char="v"/>
            </a:pPr>
            <a:r>
              <a:rPr lang="en-US" sz="1600" dirty="0">
                <a:effectLst/>
                <a:latin typeface="Times New Roman" panose="02020603050405020304" pitchFamily="18" charset="0"/>
                <a:ea typeface="SimSun" panose="02010600030101010101" pitchFamily="2" charset="-122"/>
              </a:rPr>
              <a:t>Enhanced </a:t>
            </a:r>
            <a:r>
              <a:rPr lang="en-US" sz="1600" dirty="0" err="1">
                <a:effectLst/>
                <a:latin typeface="Times New Roman" panose="02020603050405020304" pitchFamily="18" charset="0"/>
                <a:ea typeface="SimSun" panose="02010600030101010101" pitchFamily="2" charset="-122"/>
              </a:rPr>
              <a:t>eDRX</a:t>
            </a:r>
            <a:r>
              <a:rPr lang="en-US" sz="1600" dirty="0">
                <a:effectLst/>
                <a:latin typeface="Times New Roman" panose="02020603050405020304" pitchFamily="18" charset="0"/>
                <a:ea typeface="SimSun" panose="02010600030101010101" pitchFamily="2" charset="-122"/>
              </a:rPr>
              <a:t> in RRC_INACTIVE (&gt;10.24s) [RAN2, RAN3, RAN4]</a:t>
            </a:r>
          </a:p>
          <a:p>
            <a:pPr marL="1276321" lvl="2" indent="-285750">
              <a:spcBef>
                <a:spcPts val="0"/>
              </a:spcBef>
              <a:spcAft>
                <a:spcPts val="900"/>
              </a:spcAft>
              <a:buFont typeface="Wingdings" panose="05000000000000000000" pitchFamily="2" charset="2"/>
              <a:buChar char="§"/>
            </a:pPr>
            <a:r>
              <a:rPr lang="en-US" sz="1600" i="1" dirty="0">
                <a:effectLst/>
                <a:latin typeface="Times New Roman" panose="02020603050405020304" pitchFamily="18" charset="0"/>
                <a:ea typeface="SimSun" panose="02010600030101010101" pitchFamily="2" charset="-122"/>
              </a:rPr>
              <a:t>Note that this objective requires SA2, CT1 involvement</a:t>
            </a:r>
            <a:endParaRPr lang="en-US" sz="1600" dirty="0">
              <a:effectLst/>
              <a:latin typeface="Times New Roman" panose="02020603050405020304" pitchFamily="18" charset="0"/>
              <a:ea typeface="SimSun" panose="02010600030101010101" pitchFamily="2" charset="-122"/>
            </a:endParaRPr>
          </a:p>
          <a:p>
            <a:pPr marL="533368" lvl="1">
              <a:spcBef>
                <a:spcPts val="0"/>
              </a:spcBef>
              <a:spcAft>
                <a:spcPts val="900"/>
              </a:spcAft>
            </a:pPr>
            <a:r>
              <a:rPr lang="en-US" sz="1600" b="1" dirty="0">
                <a:effectLst/>
                <a:latin typeface="Times New Roman" panose="02020603050405020304" pitchFamily="18" charset="0"/>
                <a:ea typeface="SimSun" panose="02010600030101010101" pitchFamily="2" charset="-122"/>
              </a:rPr>
              <a:t>Complexity/cost reduction   </a:t>
            </a:r>
            <a:endParaRPr lang="en-US" sz="1600" dirty="0">
              <a:effectLst/>
              <a:latin typeface="Times New Roman" panose="02020603050405020304" pitchFamily="18" charset="0"/>
              <a:ea typeface="SimSun" panose="02010600030101010101" pitchFamily="2" charset="-122"/>
            </a:endParaRPr>
          </a:p>
          <a:p>
            <a:pPr marL="876268" lvl="1" indent="-342900">
              <a:spcBef>
                <a:spcPts val="0"/>
              </a:spcBef>
              <a:spcAft>
                <a:spcPts val="900"/>
              </a:spcAft>
              <a:buFont typeface="Wingdings" panose="05000000000000000000" pitchFamily="2" charset="2"/>
              <a:buChar char="v"/>
            </a:pPr>
            <a:r>
              <a:rPr lang="en-US" sz="1600" i="1" dirty="0">
                <a:effectLst/>
                <a:latin typeface="Times New Roman" panose="02020603050405020304" pitchFamily="18" charset="0"/>
                <a:ea typeface="SimSun" panose="02010600030101010101" pitchFamily="2" charset="-122"/>
              </a:rPr>
              <a:t>TBD based on SI outcome: Further reduced UE cost / complexity [RAN1] </a:t>
            </a:r>
            <a:endParaRPr lang="en-US" sz="1600" i="1" dirty="0">
              <a:latin typeface="Times New Roman" panose="02020603050405020304" pitchFamily="18" charset="0"/>
              <a:ea typeface="SimSun" panose="02010600030101010101" pitchFamily="2" charset="-122"/>
            </a:endParaRPr>
          </a:p>
          <a:p>
            <a:pPr marL="876268" lvl="1" indent="-342900">
              <a:spcBef>
                <a:spcPts val="0"/>
              </a:spcBef>
              <a:spcAft>
                <a:spcPts val="900"/>
              </a:spcAft>
              <a:buFont typeface="Wingdings" panose="05000000000000000000" pitchFamily="2" charset="2"/>
              <a:buChar char="v"/>
            </a:pPr>
            <a:r>
              <a:rPr lang="en-US" sz="1600" dirty="0">
                <a:effectLst/>
                <a:latin typeface="Times New Roman" panose="02020603050405020304" pitchFamily="18" charset="0"/>
                <a:ea typeface="SimSun" panose="02010600030101010101" pitchFamily="2" charset="-122"/>
              </a:rPr>
              <a:t>Support for lower UE power class [RAN4] </a:t>
            </a:r>
          </a:p>
          <a:p>
            <a:pPr marL="1276321" lvl="2" indent="-285750">
              <a:spcBef>
                <a:spcPts val="0"/>
              </a:spcBef>
              <a:spcAft>
                <a:spcPts val="900"/>
              </a:spcAft>
              <a:buFont typeface="Wingdings" panose="05000000000000000000" pitchFamily="2" charset="2"/>
              <a:buChar char="v"/>
            </a:pPr>
            <a:r>
              <a:rPr lang="en-US" sz="1400" dirty="0">
                <a:effectLst/>
                <a:latin typeface="Times New Roman" panose="02020603050405020304" pitchFamily="18" charset="0"/>
                <a:ea typeface="SimSun" panose="02010600030101010101" pitchFamily="2" charset="-122"/>
              </a:rPr>
              <a:t>Focus on non-coverage-limited scenarios, e.g., indoor industrial </a:t>
            </a:r>
            <a:r>
              <a:rPr lang="en-US" sz="1400" u="sng" dirty="0">
                <a:solidFill>
                  <a:srgbClr val="FF0000"/>
                </a:solidFill>
                <a:effectLst/>
                <a:latin typeface="Times New Roman" panose="02020603050405020304" pitchFamily="18" charset="0"/>
                <a:ea typeface="SimSun" panose="02010600030101010101" pitchFamily="2" charset="-122"/>
              </a:rPr>
              <a:t>(i.e., no intention to specify any dedicated coverage recovery schemes)</a:t>
            </a:r>
          </a:p>
          <a:p>
            <a:pPr marL="533368" lvl="1">
              <a:spcBef>
                <a:spcPts val="0"/>
              </a:spcBef>
              <a:spcAft>
                <a:spcPts val="900"/>
              </a:spcAft>
            </a:pPr>
            <a:r>
              <a:rPr lang="en-US" sz="1600" dirty="0">
                <a:effectLst/>
                <a:latin typeface="Times New Roman" panose="02020603050405020304" pitchFamily="18" charset="0"/>
                <a:ea typeface="SimSun" panose="02010600030101010101" pitchFamily="2" charset="-122"/>
              </a:rPr>
              <a:t> Notes:</a:t>
            </a:r>
          </a:p>
          <a:p>
            <a:pPr marL="876268" lvl="1" indent="-342900">
              <a:spcBef>
                <a:spcPts val="0"/>
              </a:spcBef>
              <a:spcAft>
                <a:spcPts val="900"/>
              </a:spcAft>
              <a:buFont typeface="Wingdings" panose="05000000000000000000" pitchFamily="2" charset="2"/>
              <a:buChar char="v"/>
            </a:pPr>
            <a:r>
              <a:rPr lang="en-US" sz="1600" dirty="0">
                <a:effectLst/>
                <a:latin typeface="Times New Roman" panose="02020603050405020304" pitchFamily="18" charset="0"/>
                <a:ea typeface="SimSun" panose="02010600030101010101" pitchFamily="2" charset="-122"/>
              </a:rPr>
              <a:t>The work defined as part of this WI is not to overlap with LPWA use cases.</a:t>
            </a:r>
          </a:p>
          <a:p>
            <a:pPr marL="876268" lvl="1" indent="-342900">
              <a:spcBef>
                <a:spcPts val="0"/>
              </a:spcBef>
              <a:spcAft>
                <a:spcPts val="900"/>
              </a:spcAft>
              <a:buFont typeface="Wingdings" panose="05000000000000000000" pitchFamily="2" charset="2"/>
              <a:buChar char="v"/>
            </a:pPr>
            <a:r>
              <a:rPr lang="en-US" sz="1600" dirty="0">
                <a:effectLst/>
                <a:latin typeface="Times New Roman" panose="02020603050405020304" pitchFamily="18" charset="0"/>
                <a:ea typeface="SimSun" panose="02010600030101010101" pitchFamily="2" charset="-122"/>
              </a:rPr>
              <a:t>Coexistence with non-</a:t>
            </a:r>
            <a:r>
              <a:rPr lang="en-US" sz="1600" dirty="0" err="1">
                <a:effectLst/>
                <a:latin typeface="Times New Roman" panose="02020603050405020304" pitchFamily="18" charset="0"/>
                <a:ea typeface="SimSun" panose="02010600030101010101" pitchFamily="2" charset="-122"/>
              </a:rPr>
              <a:t>RedCap</a:t>
            </a:r>
            <a:r>
              <a:rPr lang="en-US" sz="1600" dirty="0">
                <a:effectLst/>
                <a:latin typeface="Times New Roman" panose="02020603050405020304" pitchFamily="18" charset="0"/>
                <a:ea typeface="SimSun" panose="02010600030101010101" pitchFamily="2" charset="-122"/>
              </a:rPr>
              <a:t> UEs and Rel-17 </a:t>
            </a:r>
            <a:r>
              <a:rPr lang="en-US" sz="1600" dirty="0" err="1">
                <a:effectLst/>
                <a:latin typeface="Times New Roman" panose="02020603050405020304" pitchFamily="18" charset="0"/>
                <a:ea typeface="SimSun" panose="02010600030101010101" pitchFamily="2" charset="-122"/>
              </a:rPr>
              <a:t>RedCap</a:t>
            </a:r>
            <a:r>
              <a:rPr lang="en-US" sz="1600" dirty="0">
                <a:effectLst/>
                <a:latin typeface="Times New Roman" panose="02020603050405020304" pitchFamily="18" charset="0"/>
                <a:ea typeface="SimSun" panose="02010600030101010101" pitchFamily="2" charset="-122"/>
              </a:rPr>
              <a:t> UEs should be ensured.</a:t>
            </a:r>
          </a:p>
          <a:p>
            <a:pPr marL="876268" lvl="1" indent="-342900">
              <a:spcBef>
                <a:spcPts val="0"/>
              </a:spcBef>
              <a:spcAft>
                <a:spcPts val="900"/>
              </a:spcAft>
              <a:buFont typeface="Wingdings" panose="05000000000000000000" pitchFamily="2" charset="2"/>
              <a:buChar char="v"/>
            </a:pPr>
            <a:r>
              <a:rPr lang="en-US" sz="1600" dirty="0">
                <a:effectLst/>
                <a:latin typeface="Times New Roman" panose="02020603050405020304" pitchFamily="18" charset="0"/>
                <a:ea typeface="SimSun" panose="02010600030101010101" pitchFamily="2" charset="-122"/>
              </a:rPr>
              <a:t>This WI focuses on SA mode and single connectivity with operation in a single band at a time.</a:t>
            </a:r>
          </a:p>
          <a:p>
            <a:pPr marL="876268" lvl="1" indent="-342900">
              <a:spcBef>
                <a:spcPts val="0"/>
              </a:spcBef>
              <a:spcAft>
                <a:spcPts val="900"/>
              </a:spcAft>
              <a:buFont typeface="Wingdings" panose="05000000000000000000" pitchFamily="2" charset="2"/>
              <a:buChar char="v"/>
            </a:pPr>
            <a:r>
              <a:rPr lang="en-US" sz="1600" dirty="0">
                <a:effectLst/>
                <a:latin typeface="Times New Roman" panose="02020603050405020304" pitchFamily="18" charset="0"/>
                <a:ea typeface="SimSun" panose="02010600030101010101" pitchFamily="2" charset="-122"/>
              </a:rPr>
              <a:t>This WI considers all frequency ranges and all applicable duplex modes unless otherwise specified.</a:t>
            </a:r>
          </a:p>
          <a:p>
            <a:pPr marL="800100" lvl="1" indent="-342900" algn="just"/>
            <a:endParaRPr lang="en-US" sz="2800" dirty="0"/>
          </a:p>
        </p:txBody>
      </p:sp>
      <p:sp>
        <p:nvSpPr>
          <p:cNvPr id="5" name="Rectangle 2">
            <a:extLst>
              <a:ext uri="{FF2B5EF4-FFF2-40B4-BE49-F238E27FC236}">
                <a16:creationId xmlns:a16="http://schemas.microsoft.com/office/drawing/2014/main" id="{69A62212-E590-40E7-874C-6FB35645BE05}"/>
              </a:ext>
            </a:extLst>
          </p:cNvPr>
          <p:cNvSpPr>
            <a:spLocks noChangeArrowheads="1"/>
          </p:cNvSpPr>
          <p:nvPr/>
        </p:nvSpPr>
        <p:spPr bwMode="auto">
          <a:xfrm>
            <a:off x="1097041" y="3345568"/>
            <a:ext cx="12980466"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ja-JP" sz="4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23333405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844392" cy="745776"/>
          </a:xfrm>
        </p:spPr>
        <p:txBody>
          <a:bodyPr/>
          <a:lstStyle/>
          <a:p>
            <a:r>
              <a:rPr lang="en-US" sz="3600" dirty="0"/>
              <a:t>RAN1-led: </a:t>
            </a:r>
            <a:r>
              <a:rPr lang="en-US" sz="3600" b="0" dirty="0">
                <a:effectLst/>
              </a:rPr>
              <a:t>Low-Power WUS SI</a:t>
            </a:r>
            <a:endParaRPr lang="en-US" sz="3600"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19606" y="1013883"/>
            <a:ext cx="13756312" cy="4830233"/>
          </a:xfrm>
        </p:spPr>
        <p:txBody>
          <a:bodyPr/>
          <a:lstStyle/>
          <a:p>
            <a:pPr marL="0">
              <a:spcBef>
                <a:spcPts val="0"/>
              </a:spcBef>
              <a:spcAft>
                <a:spcPts val="900"/>
              </a:spcAft>
            </a:pPr>
            <a:r>
              <a:rPr lang="en-US" sz="2000" dirty="0">
                <a:effectLst/>
                <a:latin typeface="Times New Roman" panose="02020603050405020304" pitchFamily="18" charset="0"/>
                <a:ea typeface="SimSun" panose="02010600030101010101" pitchFamily="2" charset="-122"/>
              </a:rPr>
              <a:t>The study should primarily target low-power WUS/WUR required by IoT use cases, i.e., power-sensitive, small form-factor devices such as industrial sensors or controllers. Other use cases are not precluded. </a:t>
            </a:r>
          </a:p>
          <a:p>
            <a:pPr marL="0">
              <a:spcBef>
                <a:spcPts val="0"/>
              </a:spcBef>
              <a:spcAft>
                <a:spcPts val="900"/>
              </a:spcAft>
            </a:pPr>
            <a:r>
              <a:rPr lang="en-US" sz="2000" dirty="0">
                <a:effectLst/>
                <a:latin typeface="Times New Roman" panose="02020603050405020304" pitchFamily="18" charset="0"/>
                <a:ea typeface="SimSun" panose="02010600030101010101" pitchFamily="2" charset="-122"/>
              </a:rPr>
              <a:t>As opposed to the work on UE power savings in previous releases, this study will not require existing signals to be used as WUS. All WUS solutions identified </a:t>
            </a:r>
            <a:r>
              <a:rPr lang="en-US" sz="2000" u="sng" dirty="0">
                <a:solidFill>
                  <a:srgbClr val="FF0000"/>
                </a:solidFill>
                <a:effectLst/>
                <a:latin typeface="Times New Roman" panose="02020603050405020304" pitchFamily="18" charset="0"/>
                <a:ea typeface="SimSun" panose="02010600030101010101" pitchFamily="2" charset="-122"/>
              </a:rPr>
              <a:t>shall be able to operate in a cell supporting legacy UEs </a:t>
            </a:r>
            <a:r>
              <a:rPr lang="en-US" sz="2000" strike="sngStrike" dirty="0">
                <a:solidFill>
                  <a:srgbClr val="FF0000"/>
                </a:solidFill>
                <a:effectLst/>
                <a:latin typeface="Times New Roman" panose="02020603050405020304" pitchFamily="18" charset="0"/>
                <a:ea typeface="SimSun" panose="02010600030101010101" pitchFamily="2" charset="-122"/>
              </a:rPr>
              <a:t>fully backward compatible</a:t>
            </a:r>
            <a:r>
              <a:rPr lang="en-US" sz="2000" dirty="0">
                <a:effectLst/>
                <a:latin typeface="Times New Roman" panose="02020603050405020304" pitchFamily="18" charset="0"/>
                <a:ea typeface="SimSun" panose="02010600030101010101" pitchFamily="2" charset="-122"/>
              </a:rPr>
              <a:t>. Solutions should give justifiable gains compared to the existing Rel-15/16/17 UE power saving mechanisms. Aspects such as UE power consumption, detection performance, coverage, UE complexity, should be covered by the evaluation.</a:t>
            </a:r>
          </a:p>
          <a:p>
            <a:pPr marL="0">
              <a:spcBef>
                <a:spcPts val="0"/>
              </a:spcBef>
              <a:spcAft>
                <a:spcPts val="900"/>
              </a:spcAft>
            </a:pPr>
            <a:r>
              <a:rPr lang="en-US" sz="2000" b="1" dirty="0">
                <a:effectLst/>
                <a:latin typeface="Times New Roman" panose="02020603050405020304" pitchFamily="18" charset="0"/>
                <a:ea typeface="SimSun" panose="02010600030101010101" pitchFamily="2" charset="-122"/>
              </a:rPr>
              <a:t>The study item includes the following objectives:</a:t>
            </a:r>
            <a:endParaRPr lang="en-US" sz="2000" dirty="0">
              <a:effectLst/>
              <a:latin typeface="Times New Roman" panose="02020603050405020304" pitchFamily="18" charset="0"/>
              <a:ea typeface="SimSun" panose="02010600030101010101" pitchFamily="2" charset="-122"/>
            </a:endParaRPr>
          </a:p>
          <a:p>
            <a:pPr marL="876268" lvl="1" indent="-342900">
              <a:spcBef>
                <a:spcPts val="0"/>
              </a:spcBef>
              <a:spcAft>
                <a:spcPts val="900"/>
              </a:spcAft>
              <a:buFont typeface="Symbol" panose="05050102010706020507" pitchFamily="18" charset="2"/>
              <a:buChar char=""/>
            </a:pPr>
            <a:r>
              <a:rPr lang="en-US" sz="2000" dirty="0">
                <a:effectLst/>
                <a:latin typeface="Times New Roman" panose="02020603050405020304" pitchFamily="18" charset="0"/>
                <a:ea typeface="SimSun" panose="02010600030101010101" pitchFamily="2" charset="-122"/>
              </a:rPr>
              <a:t>Identify use cases, evaluation methodology &amp; KPIs [RAN1]</a:t>
            </a:r>
          </a:p>
          <a:p>
            <a:pPr marL="876268" lvl="1" indent="-342900">
              <a:spcBef>
                <a:spcPts val="0"/>
              </a:spcBef>
              <a:spcAft>
                <a:spcPts val="900"/>
              </a:spcAft>
              <a:buFont typeface="Symbol" panose="05050102010706020507" pitchFamily="18" charset="2"/>
              <a:buChar char=""/>
            </a:pPr>
            <a:r>
              <a:rPr lang="en-US" sz="2000" dirty="0">
                <a:effectLst/>
                <a:latin typeface="Times New Roman" panose="02020603050405020304" pitchFamily="18" charset="0"/>
                <a:ea typeface="SimSun" panose="02010600030101010101" pitchFamily="2" charset="-122"/>
              </a:rPr>
              <a:t>Study and evaluate low-power wake-up receiver architectures [RAN1, RAN4] </a:t>
            </a:r>
          </a:p>
          <a:p>
            <a:pPr marL="876268" lvl="1" indent="-342900">
              <a:spcBef>
                <a:spcPts val="0"/>
              </a:spcBef>
              <a:spcAft>
                <a:spcPts val="900"/>
              </a:spcAft>
              <a:buFont typeface="Symbol" panose="05050102010706020507" pitchFamily="18" charset="2"/>
              <a:buChar char=""/>
            </a:pPr>
            <a:r>
              <a:rPr lang="en-US" sz="2000" dirty="0">
                <a:effectLst/>
                <a:latin typeface="Times New Roman" panose="02020603050405020304" pitchFamily="18" charset="0"/>
                <a:ea typeface="SimSun" panose="02010600030101010101" pitchFamily="2" charset="-122"/>
              </a:rPr>
              <a:t>Study and evaluate wake-up signal designs to support wake-up receivers [RAN1, RAN4] </a:t>
            </a:r>
          </a:p>
          <a:p>
            <a:pPr marL="876268" lvl="1" indent="-342900">
              <a:spcBef>
                <a:spcPts val="0"/>
              </a:spcBef>
              <a:spcAft>
                <a:spcPts val="900"/>
              </a:spcAft>
              <a:buFont typeface="Symbol" panose="05050102010706020507" pitchFamily="18" charset="2"/>
              <a:buChar char=""/>
            </a:pPr>
            <a:r>
              <a:rPr lang="en-US" sz="2000" dirty="0">
                <a:effectLst/>
                <a:latin typeface="Times New Roman" panose="02020603050405020304" pitchFamily="18" charset="0"/>
                <a:ea typeface="SimSun" panose="02010600030101010101" pitchFamily="2" charset="-122"/>
              </a:rPr>
              <a:t>Study and evaluate L1 procedures and higher layer protocol changes needed to support the detection of wake-up signals  [RAN2, RAN1] </a:t>
            </a:r>
          </a:p>
          <a:p>
            <a:pPr marL="876268" lvl="1" indent="-342900">
              <a:spcBef>
                <a:spcPts val="0"/>
              </a:spcBef>
              <a:spcAft>
                <a:spcPts val="900"/>
              </a:spcAft>
              <a:buFont typeface="Symbol" panose="05050102010706020507" pitchFamily="18" charset="2"/>
              <a:buChar char=""/>
            </a:pPr>
            <a:r>
              <a:rPr lang="en-US" sz="2000" dirty="0">
                <a:effectLst/>
                <a:latin typeface="Times New Roman" panose="02020603050405020304" pitchFamily="18" charset="0"/>
                <a:ea typeface="SimSun" panose="02010600030101010101" pitchFamily="2" charset="-122"/>
              </a:rPr>
              <a:t>Study potential system impact, such as network power consumption, coexistence with non-low-power-WUR UEs, network coverage/capacity, latency, and gains compared to the existing Rel-15/16/17 UE power saving mechanisms [RAN1, RAN2]</a:t>
            </a:r>
          </a:p>
          <a:p>
            <a:pPr marL="800100" lvl="1" indent="-342900" algn="just"/>
            <a:endParaRPr lang="en-US" sz="1600" dirty="0"/>
          </a:p>
        </p:txBody>
      </p:sp>
    </p:spTree>
    <p:extLst>
      <p:ext uri="{BB962C8B-B14F-4D97-AF65-F5344CB8AC3E}">
        <p14:creationId xmlns:p14="http://schemas.microsoft.com/office/powerpoint/2010/main" val="272259584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427870" cy="745776"/>
          </a:xfrm>
        </p:spPr>
        <p:txBody>
          <a:bodyPr/>
          <a:lstStyle/>
          <a:p>
            <a:r>
              <a:rPr lang="en-US" sz="3600" dirty="0"/>
              <a:t>RAN1-led: </a:t>
            </a:r>
            <a:r>
              <a:rPr lang="en-US" sz="3600" b="0" dirty="0">
                <a:effectLst/>
              </a:rPr>
              <a:t>Expanded and improved Positioning 1/1</a:t>
            </a:r>
            <a:endParaRPr lang="en-US" sz="3600"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28285" y="991312"/>
            <a:ext cx="13756312" cy="4830233"/>
          </a:xfrm>
        </p:spPr>
        <p:txBody>
          <a:bodyPr/>
          <a:lstStyle/>
          <a:p>
            <a:pPr marL="342900" marR="0" lvl="0" indent="-342900" hangingPunct="0">
              <a:spcBef>
                <a:spcPts val="0"/>
              </a:spcBef>
              <a:spcAft>
                <a:spcPts val="0"/>
              </a:spcAft>
              <a:buFont typeface="Symbol" panose="05050102010706020507" pitchFamily="18" charset="2"/>
              <a:buChar char=""/>
            </a:pPr>
            <a:r>
              <a:rPr lang="en-GB" sz="2000" u="sng" dirty="0">
                <a:solidFill>
                  <a:srgbClr val="FF0000"/>
                </a:solidFill>
                <a:effectLst/>
                <a:latin typeface="Times New Roman" panose="02020603050405020304" pitchFamily="18" charset="0"/>
                <a:ea typeface="Times New Roman" panose="02020603050405020304" pitchFamily="18" charset="0"/>
              </a:rPr>
              <a:t>9 month SI + 9 month WI</a:t>
            </a:r>
          </a:p>
          <a:p>
            <a:pPr marL="342900" marR="0" lvl="0" indent="-342900" hangingPunct="0">
              <a:spcBef>
                <a:spcPts val="0"/>
              </a:spcBef>
              <a:spcAft>
                <a:spcPts val="0"/>
              </a:spcAft>
              <a:buFont typeface="Symbol" panose="05050102010706020507" pitchFamily="18" charset="2"/>
              <a:buChar char=""/>
            </a:pPr>
            <a:r>
              <a:rPr lang="en-GB" sz="2000" dirty="0">
                <a:effectLst/>
                <a:latin typeface="Times New Roman" panose="02020603050405020304" pitchFamily="18" charset="0"/>
                <a:ea typeface="Times New Roman" panose="02020603050405020304" pitchFamily="18" charset="0"/>
              </a:rPr>
              <a:t>Study (for study phase of 9 months) solutions for </a:t>
            </a:r>
            <a:r>
              <a:rPr lang="en-GB" sz="2000" dirty="0" err="1">
                <a:effectLst/>
                <a:latin typeface="Times New Roman" panose="02020603050405020304" pitchFamily="18" charset="0"/>
                <a:ea typeface="Times New Roman" panose="02020603050405020304" pitchFamily="18" charset="0"/>
              </a:rPr>
              <a:t>sidelink</a:t>
            </a:r>
            <a:r>
              <a:rPr lang="en-GB" sz="2000" dirty="0">
                <a:effectLst/>
                <a:latin typeface="Times New Roman" panose="02020603050405020304" pitchFamily="18" charset="0"/>
                <a:ea typeface="Times New Roman" panose="02020603050405020304" pitchFamily="18" charset="0"/>
              </a:rPr>
              <a:t> positioning considering the following: [RAN1, RAN2] </a:t>
            </a:r>
            <a:endParaRPr lang="en-US" sz="2000" dirty="0">
              <a:effectLst/>
              <a:latin typeface="Times New Roman" panose="02020603050405020304" pitchFamily="18" charset="0"/>
              <a:ea typeface="Times New Roman" panose="02020603050405020304" pitchFamily="18" charset="0"/>
            </a:endParaRPr>
          </a:p>
          <a:p>
            <a:pPr marL="876268" lvl="1" indent="-342900">
              <a:spcBef>
                <a:spcPts val="0"/>
              </a:spcBef>
              <a:spcAft>
                <a:spcPts val="0"/>
              </a:spcAft>
              <a:buFont typeface="Symbol" panose="05050102010706020507" pitchFamily="18" charset="2"/>
              <a:buChar char=""/>
            </a:pPr>
            <a:r>
              <a:rPr lang="en-GB" sz="1600" dirty="0">
                <a:effectLst/>
                <a:latin typeface="Times New Roman" panose="02020603050405020304" pitchFamily="18" charset="0"/>
                <a:ea typeface="Times New Roman" panose="02020603050405020304" pitchFamily="18" charset="0"/>
              </a:rPr>
              <a:t>Scenario/requirements [Moderator comment: These could be moved to the justification section in the final WID]:</a:t>
            </a:r>
            <a:endParaRPr lang="en-US" sz="1600" dirty="0">
              <a:effectLst/>
              <a:latin typeface="Times New Roman" panose="02020603050405020304" pitchFamily="18" charset="0"/>
              <a:ea typeface="Times New Roman" panose="02020603050405020304" pitchFamily="18" charset="0"/>
            </a:endParaRPr>
          </a:p>
          <a:p>
            <a:pPr marL="1276321" lvl="2" indent="-285750">
              <a:spcBef>
                <a:spcPts val="0"/>
              </a:spcBef>
              <a:spcAft>
                <a:spcPts val="0"/>
              </a:spcAft>
              <a:buFont typeface="Courier New" panose="02070309020205020404" pitchFamily="49" charset="0"/>
              <a:buChar char="o"/>
            </a:pPr>
            <a:r>
              <a:rPr lang="en-GB" sz="1600" dirty="0">
                <a:effectLst/>
                <a:latin typeface="Times New Roman" panose="02020603050405020304" pitchFamily="18" charset="0"/>
                <a:ea typeface="Times New Roman" panose="02020603050405020304" pitchFamily="18" charset="0"/>
              </a:rPr>
              <a:t>Coverage scenarios to cover: in-coverage, partial-coverage and out-of-coverage</a:t>
            </a:r>
            <a:endParaRPr lang="en-US" sz="1600" dirty="0">
              <a:effectLst/>
              <a:latin typeface="Times New Roman" panose="02020603050405020304" pitchFamily="18" charset="0"/>
              <a:ea typeface="Times New Roman" panose="02020603050405020304" pitchFamily="18" charset="0"/>
            </a:endParaRPr>
          </a:p>
          <a:p>
            <a:pPr marL="1276321" lvl="2" indent="-285750">
              <a:spcBef>
                <a:spcPts val="0"/>
              </a:spcBef>
              <a:spcAft>
                <a:spcPts val="0"/>
              </a:spcAft>
              <a:buFont typeface="Courier New" panose="02070309020205020404" pitchFamily="49" charset="0"/>
              <a:buChar char="o"/>
            </a:pPr>
            <a:r>
              <a:rPr lang="en-GB" sz="1600" dirty="0">
                <a:effectLst/>
                <a:latin typeface="Times New Roman" panose="02020603050405020304" pitchFamily="18" charset="0"/>
                <a:ea typeface="Times New Roman" panose="02020603050405020304" pitchFamily="18" charset="0"/>
              </a:rPr>
              <a:t>Requirements: Based on requirements identified in TR38.845 and TS22.261 and TS22.104</a:t>
            </a:r>
            <a:endParaRPr lang="en-US" sz="1600" dirty="0">
              <a:effectLst/>
              <a:latin typeface="Times New Roman" panose="02020603050405020304" pitchFamily="18" charset="0"/>
              <a:ea typeface="Times New Roman" panose="02020603050405020304" pitchFamily="18" charset="0"/>
            </a:endParaRPr>
          </a:p>
          <a:p>
            <a:pPr marL="1276321" lvl="2" indent="-285750">
              <a:spcBef>
                <a:spcPts val="0"/>
              </a:spcBef>
              <a:spcAft>
                <a:spcPts val="0"/>
              </a:spcAft>
              <a:buFont typeface="Courier New" panose="02070309020205020404" pitchFamily="49" charset="0"/>
              <a:buChar char="o"/>
            </a:pPr>
            <a:r>
              <a:rPr lang="en-GB" sz="1600" dirty="0">
                <a:effectLst/>
                <a:latin typeface="Times New Roman" panose="02020603050405020304" pitchFamily="18" charset="0"/>
                <a:ea typeface="Times New Roman" panose="02020603050405020304" pitchFamily="18" charset="0"/>
              </a:rPr>
              <a:t>Use cases: V2X (TR38.845), public safety (TR38.845), commercial (TS22.261), IIOT (TS22.104)</a:t>
            </a:r>
            <a:endParaRPr lang="en-US" sz="1600" dirty="0">
              <a:effectLst/>
              <a:latin typeface="Times New Roman" panose="02020603050405020304" pitchFamily="18" charset="0"/>
              <a:ea typeface="Times New Roman" panose="02020603050405020304" pitchFamily="18" charset="0"/>
            </a:endParaRPr>
          </a:p>
          <a:p>
            <a:pPr marL="1276321" lvl="2" indent="-285750">
              <a:spcBef>
                <a:spcPts val="0"/>
              </a:spcBef>
              <a:spcAft>
                <a:spcPts val="0"/>
              </a:spcAft>
              <a:buFont typeface="Courier New" panose="02070309020205020404" pitchFamily="49" charset="0"/>
              <a:buChar char="o"/>
            </a:pPr>
            <a:r>
              <a:rPr lang="en-GB" sz="1600" dirty="0">
                <a:effectLst/>
                <a:latin typeface="Times New Roman" panose="02020603050405020304" pitchFamily="18" charset="0"/>
                <a:ea typeface="Times New Roman" panose="02020603050405020304" pitchFamily="18" charset="0"/>
              </a:rPr>
              <a:t>Spectrum: ITS, licensed, </a:t>
            </a:r>
            <a:r>
              <a:rPr lang="en-GB" sz="1600" u="sng" dirty="0">
                <a:solidFill>
                  <a:srgbClr val="FF0000"/>
                </a:solidFill>
                <a:effectLst/>
                <a:highlight>
                  <a:srgbClr val="FFFF00"/>
                </a:highlight>
                <a:latin typeface="Times New Roman" panose="02020603050405020304" pitchFamily="18" charset="0"/>
                <a:ea typeface="Times New Roman" panose="02020603050405020304" pitchFamily="18" charset="0"/>
              </a:rPr>
              <a:t>[unlicensed]</a:t>
            </a:r>
            <a:endParaRPr lang="en-US" sz="1600" u="sng" dirty="0">
              <a:solidFill>
                <a:srgbClr val="FF0000"/>
              </a:solidFill>
              <a:effectLst/>
              <a:highlight>
                <a:srgbClr val="FFFF00"/>
              </a:highlight>
              <a:latin typeface="Times New Roman" panose="02020603050405020304" pitchFamily="18" charset="0"/>
              <a:ea typeface="Times New Roman" panose="02020603050405020304" pitchFamily="18" charset="0"/>
            </a:endParaRPr>
          </a:p>
          <a:p>
            <a:pPr marL="876268" lvl="1" indent="-342900">
              <a:spcBef>
                <a:spcPts val="0"/>
              </a:spcBef>
              <a:spcAft>
                <a:spcPts val="0"/>
              </a:spcAft>
              <a:buFont typeface="Symbol" panose="05050102010706020507" pitchFamily="18" charset="2"/>
              <a:buChar char=""/>
            </a:pPr>
            <a:r>
              <a:rPr lang="en-GB" sz="1600" dirty="0">
                <a:effectLst/>
                <a:latin typeface="Times New Roman" panose="02020603050405020304" pitchFamily="18" charset="0"/>
                <a:ea typeface="Times New Roman" panose="02020603050405020304" pitchFamily="18" charset="0"/>
              </a:rPr>
              <a:t>Identify specific target performance requirements to be considered for the evaluation [RAN1]</a:t>
            </a:r>
            <a:endParaRPr lang="en-US" sz="1600" dirty="0">
              <a:effectLst/>
              <a:latin typeface="Times New Roman" panose="02020603050405020304" pitchFamily="18" charset="0"/>
              <a:ea typeface="Times New Roman" panose="02020603050405020304" pitchFamily="18" charset="0"/>
            </a:endParaRPr>
          </a:p>
          <a:p>
            <a:pPr marL="876268" lvl="1" indent="-342900">
              <a:spcBef>
                <a:spcPts val="0"/>
              </a:spcBef>
              <a:spcAft>
                <a:spcPts val="0"/>
              </a:spcAft>
              <a:buFont typeface="Symbol" panose="05050102010706020507" pitchFamily="18" charset="2"/>
              <a:buChar char=""/>
            </a:pPr>
            <a:r>
              <a:rPr lang="en-GB" sz="1600" dirty="0">
                <a:effectLst/>
                <a:latin typeface="Times New Roman" panose="02020603050405020304" pitchFamily="18" charset="0"/>
                <a:ea typeface="Times New Roman" panose="02020603050405020304" pitchFamily="18" charset="0"/>
              </a:rPr>
              <a:t>Define evaluation methodology with which to evaluate SL positioning for the identified uses cases and coverage scenarios, reusing existing methodologies from </a:t>
            </a:r>
            <a:r>
              <a:rPr lang="en-GB" sz="1600" dirty="0" err="1">
                <a:effectLst/>
                <a:latin typeface="Times New Roman" panose="02020603050405020304" pitchFamily="18" charset="0"/>
                <a:ea typeface="Times New Roman" panose="02020603050405020304" pitchFamily="18" charset="0"/>
              </a:rPr>
              <a:t>sidelink</a:t>
            </a:r>
            <a:r>
              <a:rPr lang="en-GB" sz="1600" dirty="0">
                <a:effectLst/>
                <a:latin typeface="Times New Roman" panose="02020603050405020304" pitchFamily="18" charset="0"/>
                <a:ea typeface="Times New Roman" panose="02020603050405020304" pitchFamily="18" charset="0"/>
              </a:rPr>
              <a:t> communication and from positioning as much as possible [RAN1]. </a:t>
            </a:r>
            <a:endParaRPr lang="en-US" sz="1600" dirty="0">
              <a:effectLst/>
              <a:latin typeface="Times New Roman" panose="02020603050405020304" pitchFamily="18" charset="0"/>
              <a:ea typeface="Times New Roman" panose="02020603050405020304" pitchFamily="18" charset="0"/>
            </a:endParaRPr>
          </a:p>
          <a:p>
            <a:pPr marL="876268" lvl="1" indent="-342900">
              <a:spcBef>
                <a:spcPts val="0"/>
              </a:spcBef>
              <a:spcAft>
                <a:spcPts val="0"/>
              </a:spcAft>
              <a:buFont typeface="Symbol" panose="05050102010706020507" pitchFamily="18" charset="2"/>
              <a:buChar char=""/>
            </a:pPr>
            <a:r>
              <a:rPr lang="en-GB" sz="1600" dirty="0">
                <a:effectLst/>
                <a:latin typeface="Times New Roman" panose="02020603050405020304" pitchFamily="18" charset="0"/>
                <a:ea typeface="Times New Roman" panose="02020603050405020304" pitchFamily="18" charset="0"/>
              </a:rPr>
              <a:t>Study and evaluate performance and feasibility of potential solutions for SL positioning, considering: [RAN1, RAN2]</a:t>
            </a:r>
            <a:endParaRPr lang="en-US" sz="1600" dirty="0">
              <a:effectLst/>
              <a:latin typeface="Times New Roman" panose="02020603050405020304" pitchFamily="18" charset="0"/>
              <a:ea typeface="Times New Roman" panose="02020603050405020304" pitchFamily="18" charset="0"/>
            </a:endParaRPr>
          </a:p>
          <a:p>
            <a:pPr marL="1276321" lvl="2" indent="-285750">
              <a:spcBef>
                <a:spcPts val="0"/>
              </a:spcBef>
              <a:spcAft>
                <a:spcPts val="0"/>
              </a:spcAft>
              <a:buFont typeface="Courier New" panose="02070309020205020404" pitchFamily="49" charset="0"/>
              <a:buChar char="o"/>
            </a:pPr>
            <a:r>
              <a:rPr lang="en-GB" sz="1600" dirty="0">
                <a:effectLst/>
                <a:latin typeface="Times New Roman" panose="02020603050405020304" pitchFamily="18" charset="0"/>
                <a:ea typeface="Times New Roman" panose="02020603050405020304" pitchFamily="18" charset="0"/>
              </a:rPr>
              <a:t>Relative positioning, ranging and absolute positioning</a:t>
            </a:r>
            <a:endParaRPr lang="en-US" sz="1600" dirty="0">
              <a:effectLst/>
              <a:latin typeface="Times New Roman" panose="02020603050405020304" pitchFamily="18" charset="0"/>
              <a:ea typeface="Times New Roman" panose="02020603050405020304" pitchFamily="18" charset="0"/>
            </a:endParaRPr>
          </a:p>
          <a:p>
            <a:pPr marL="1276321" lvl="2" indent="-285750">
              <a:spcBef>
                <a:spcPts val="0"/>
              </a:spcBef>
              <a:spcAft>
                <a:spcPts val="0"/>
              </a:spcAft>
              <a:buFont typeface="Courier New" panose="02070309020205020404" pitchFamily="49" charset="0"/>
              <a:buChar char="o"/>
            </a:pPr>
            <a:r>
              <a:rPr lang="en-GB" sz="1600" dirty="0">
                <a:effectLst/>
                <a:latin typeface="Times New Roman" panose="02020603050405020304" pitchFamily="18" charset="0"/>
                <a:ea typeface="Times New Roman" panose="02020603050405020304" pitchFamily="18" charset="0"/>
              </a:rPr>
              <a:t>Study of positioning methods (e.g. TDOA, RTT, AOA/D, etc) including combination of SL positioning measurements with other RAT dependent positioning measurements (e.g. </a:t>
            </a:r>
            <a:r>
              <a:rPr lang="en-GB" sz="1600" dirty="0" err="1">
                <a:effectLst/>
                <a:latin typeface="Times New Roman" panose="02020603050405020304" pitchFamily="18" charset="0"/>
                <a:ea typeface="Times New Roman" panose="02020603050405020304" pitchFamily="18" charset="0"/>
              </a:rPr>
              <a:t>Uu</a:t>
            </a:r>
            <a:r>
              <a:rPr lang="en-GB" sz="1600" dirty="0">
                <a:effectLst/>
                <a:latin typeface="Times New Roman" panose="02020603050405020304" pitchFamily="18" charset="0"/>
                <a:ea typeface="Times New Roman" panose="02020603050405020304" pitchFamily="18" charset="0"/>
              </a:rPr>
              <a:t> based measurements) [RAN1]</a:t>
            </a:r>
            <a:endParaRPr lang="en-US" sz="1600" dirty="0">
              <a:effectLst/>
              <a:latin typeface="Times New Roman" panose="02020603050405020304" pitchFamily="18" charset="0"/>
              <a:ea typeface="Times New Roman" panose="02020603050405020304" pitchFamily="18" charset="0"/>
            </a:endParaRPr>
          </a:p>
          <a:p>
            <a:pPr marL="1276321" lvl="2" indent="-285750">
              <a:spcBef>
                <a:spcPts val="0"/>
              </a:spcBef>
              <a:spcAft>
                <a:spcPts val="0"/>
              </a:spcAft>
              <a:buFont typeface="Courier New" panose="02070309020205020404" pitchFamily="49" charset="0"/>
              <a:buChar char="o"/>
            </a:pPr>
            <a:r>
              <a:rPr lang="en-GB" sz="1600" dirty="0">
                <a:effectLst/>
                <a:latin typeface="Times New Roman" panose="02020603050405020304" pitchFamily="18" charset="0"/>
                <a:ea typeface="Times New Roman" panose="02020603050405020304" pitchFamily="18" charset="0"/>
              </a:rPr>
              <a:t>Study of </a:t>
            </a:r>
            <a:r>
              <a:rPr lang="en-GB" sz="1600" dirty="0" err="1">
                <a:effectLst/>
                <a:latin typeface="Times New Roman" panose="02020603050405020304" pitchFamily="18" charset="0"/>
                <a:ea typeface="Times New Roman" panose="02020603050405020304" pitchFamily="18" charset="0"/>
              </a:rPr>
              <a:t>sidelink</a:t>
            </a:r>
            <a:r>
              <a:rPr lang="en-GB" sz="1600" dirty="0">
                <a:effectLst/>
                <a:latin typeface="Times New Roman" panose="02020603050405020304" pitchFamily="18" charset="0"/>
                <a:ea typeface="Times New Roman" panose="02020603050405020304" pitchFamily="18" charset="0"/>
              </a:rPr>
              <a:t> reference signals for positioning purposes, including signal design, </a:t>
            </a:r>
            <a:r>
              <a:rPr lang="en-GB" sz="1600" dirty="0" err="1">
                <a:effectLst/>
                <a:latin typeface="Times New Roman" panose="02020603050405020304" pitchFamily="18" charset="0"/>
                <a:ea typeface="Times New Roman" panose="02020603050405020304" pitchFamily="18" charset="0"/>
              </a:rPr>
              <a:t>phy</a:t>
            </a:r>
            <a:r>
              <a:rPr lang="en-GB" sz="1600" dirty="0">
                <a:effectLst/>
                <a:latin typeface="Times New Roman" panose="02020603050405020304" pitchFamily="18" charset="0"/>
                <a:ea typeface="Times New Roman" panose="02020603050405020304" pitchFamily="18" charset="0"/>
              </a:rPr>
              <a:t> layer control signalling, resource allocation, physical layer measurements, associated physical layer procedures, etc [RAN1]</a:t>
            </a:r>
            <a:endParaRPr lang="en-US" sz="1600" dirty="0">
              <a:effectLst/>
              <a:latin typeface="Times New Roman" panose="02020603050405020304" pitchFamily="18" charset="0"/>
              <a:ea typeface="Times New Roman" panose="02020603050405020304" pitchFamily="18" charset="0"/>
            </a:endParaRPr>
          </a:p>
          <a:p>
            <a:pPr marL="1276321" lvl="2" indent="-285750">
              <a:spcBef>
                <a:spcPts val="0"/>
              </a:spcBef>
              <a:spcAft>
                <a:spcPts val="0"/>
              </a:spcAft>
              <a:buFont typeface="Courier New" panose="02070309020205020404" pitchFamily="49" charset="0"/>
              <a:buChar char="o"/>
            </a:pPr>
            <a:r>
              <a:rPr lang="en-GB" sz="1600" dirty="0">
                <a:effectLst/>
                <a:latin typeface="Times New Roman" panose="02020603050405020304" pitchFamily="18" charset="0"/>
                <a:ea typeface="Times New Roman" panose="02020603050405020304" pitchFamily="18" charset="0"/>
              </a:rPr>
              <a:t>Study of positioning architecture and signalling procedures (e.g. configuration, measurement reporting, etc) to enable </a:t>
            </a:r>
            <a:r>
              <a:rPr lang="en-GB" sz="1600" dirty="0" err="1">
                <a:effectLst/>
                <a:latin typeface="Times New Roman" panose="02020603050405020304" pitchFamily="18" charset="0"/>
                <a:ea typeface="Times New Roman" panose="02020603050405020304" pitchFamily="18" charset="0"/>
              </a:rPr>
              <a:t>sidelink</a:t>
            </a:r>
            <a:r>
              <a:rPr lang="en-GB" sz="1600" dirty="0">
                <a:effectLst/>
                <a:latin typeface="Times New Roman" panose="02020603050405020304" pitchFamily="18" charset="0"/>
                <a:ea typeface="Times New Roman" panose="02020603050405020304" pitchFamily="18" charset="0"/>
              </a:rPr>
              <a:t> positioning covering both UE based and network based positioning [RAN2, including coordination and alignment with SA2 as required]</a:t>
            </a:r>
            <a:endParaRPr lang="en-US" sz="1600" dirty="0">
              <a:effectLst/>
              <a:latin typeface="Times New Roman" panose="02020603050405020304" pitchFamily="18" charset="0"/>
              <a:ea typeface="Times New Roman" panose="02020603050405020304" pitchFamily="18" charset="0"/>
            </a:endParaRPr>
          </a:p>
          <a:p>
            <a:pPr marL="1276321" lvl="2" indent="-285750">
              <a:spcBef>
                <a:spcPts val="0"/>
              </a:spcBef>
              <a:spcAft>
                <a:spcPts val="0"/>
              </a:spcAft>
              <a:buFont typeface="Courier New" panose="02070309020205020404" pitchFamily="49" charset="0"/>
              <a:buChar char="o"/>
            </a:pPr>
            <a:r>
              <a:rPr lang="en-GB" sz="1600" dirty="0">
                <a:effectLst/>
                <a:latin typeface="Times New Roman" panose="02020603050405020304" pitchFamily="18" charset="0"/>
                <a:ea typeface="Times New Roman" panose="02020603050405020304" pitchFamily="18" charset="0"/>
              </a:rPr>
              <a:t>Recommend solutions, if any, to be specified in the normative phase [RAN1, RAN2]</a:t>
            </a:r>
            <a:endParaRPr lang="en-US" sz="1600" dirty="0">
              <a:effectLst/>
              <a:latin typeface="Times New Roman" panose="02020603050405020304" pitchFamily="18" charset="0"/>
              <a:ea typeface="Times New Roman" panose="02020603050405020304" pitchFamily="18" charset="0"/>
            </a:endParaRPr>
          </a:p>
          <a:p>
            <a:pPr marL="0" marR="0" hangingPunct="0">
              <a:spcBef>
                <a:spcPts val="0"/>
              </a:spcBef>
              <a:spcAft>
                <a:spcPts val="0"/>
              </a:spcAft>
            </a:pPr>
            <a:endParaRPr lang="en-US"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031082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427870" cy="745776"/>
          </a:xfrm>
        </p:spPr>
        <p:txBody>
          <a:bodyPr/>
          <a:lstStyle/>
          <a:p>
            <a:r>
              <a:rPr lang="en-US" sz="3600" dirty="0"/>
              <a:t>RAN1-led: </a:t>
            </a:r>
            <a:r>
              <a:rPr lang="en-US" sz="3600" b="0" dirty="0">
                <a:effectLst/>
              </a:rPr>
              <a:t>Expanded and improved Positioning  2/2</a:t>
            </a:r>
            <a:endParaRPr lang="en-US" sz="3600"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28285" y="991312"/>
            <a:ext cx="13756312" cy="4830233"/>
          </a:xfrm>
        </p:spPr>
        <p:txBody>
          <a:bodyPr/>
          <a:lstStyle/>
          <a:p>
            <a:pPr marL="342900" marR="0" lvl="0" indent="-342900" hangingPunct="0">
              <a:spcBef>
                <a:spcPts val="0"/>
              </a:spcBef>
              <a:spcAft>
                <a:spcPts val="0"/>
              </a:spcAft>
              <a:buFont typeface="Symbol" panose="05050102010706020507" pitchFamily="18" charset="2"/>
              <a:buChar char=""/>
            </a:pPr>
            <a:r>
              <a:rPr lang="en-GB" sz="1600" dirty="0">
                <a:effectLst/>
                <a:latin typeface="Times New Roman" panose="02020603050405020304" pitchFamily="18" charset="0"/>
                <a:ea typeface="Times New Roman" panose="02020603050405020304" pitchFamily="18" charset="0"/>
              </a:rPr>
              <a:t>Improved accuracy, integrity, and power efficiency:</a:t>
            </a:r>
            <a:endParaRPr lang="en-US" sz="16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600" dirty="0">
                <a:effectLst/>
                <a:latin typeface="Times New Roman" panose="02020603050405020304" pitchFamily="18" charset="0"/>
                <a:ea typeface="Times New Roman" panose="02020603050405020304" pitchFamily="18" charset="0"/>
              </a:rPr>
              <a:t>Study (for study phase of 9 months) solutions for Integrity for RAT dependent positioning techniques [RAN2, RAN1]:</a:t>
            </a:r>
            <a:endParaRPr lang="en-US" sz="1600" dirty="0">
              <a:effectLst/>
              <a:latin typeface="Times New Roman" panose="02020603050405020304" pitchFamily="18" charset="0"/>
              <a:ea typeface="Times New Roman" panose="02020603050405020304" pitchFamily="18" charset="0"/>
            </a:endParaRPr>
          </a:p>
          <a:p>
            <a:pPr marL="1143000" marR="0" lvl="2" indent="-228600" hangingPunct="0">
              <a:spcBef>
                <a:spcPts val="0"/>
              </a:spcBef>
              <a:spcAft>
                <a:spcPts val="0"/>
              </a:spcAft>
              <a:buFont typeface="Wingdings" panose="05000000000000000000" pitchFamily="2" charset="2"/>
              <a:buChar char=""/>
            </a:pPr>
            <a:r>
              <a:rPr lang="en-GB" sz="1600" dirty="0">
                <a:effectLst/>
                <a:latin typeface="Times New Roman" panose="02020603050405020304" pitchFamily="18" charset="0"/>
                <a:ea typeface="Times New Roman" panose="02020603050405020304" pitchFamily="18" charset="0"/>
              </a:rPr>
              <a:t>Identify the error sources, failure modes, [RAN1, RAN2].</a:t>
            </a:r>
            <a:endParaRPr lang="en-US" sz="1600" dirty="0">
              <a:effectLst/>
              <a:latin typeface="Times New Roman" panose="02020603050405020304" pitchFamily="18" charset="0"/>
              <a:ea typeface="Times New Roman" panose="02020603050405020304" pitchFamily="18" charset="0"/>
            </a:endParaRPr>
          </a:p>
          <a:p>
            <a:pPr marL="1143000" marR="0" lvl="2" indent="-228600" hangingPunct="0">
              <a:spcBef>
                <a:spcPts val="0"/>
              </a:spcBef>
              <a:spcAft>
                <a:spcPts val="0"/>
              </a:spcAft>
              <a:buFont typeface="Wingdings" panose="05000000000000000000" pitchFamily="2" charset="2"/>
              <a:buChar char=""/>
            </a:pPr>
            <a:r>
              <a:rPr lang="en-GB" sz="1600" dirty="0">
                <a:effectLst/>
                <a:latin typeface="Times New Roman" panose="02020603050405020304" pitchFamily="18" charset="0"/>
                <a:ea typeface="Times New Roman" panose="02020603050405020304" pitchFamily="18" charset="0"/>
              </a:rPr>
              <a:t>Study methodologies, procedures, signalling, etc for determination of positioning integrity for both UE-based and UE-assisted positioning [RAN2, RAN1]</a:t>
            </a:r>
            <a:endParaRPr lang="en-US" sz="16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600" dirty="0">
                <a:effectLst/>
                <a:latin typeface="Times New Roman" panose="02020603050405020304" pitchFamily="18" charset="0"/>
                <a:ea typeface="Times New Roman" panose="02020603050405020304" pitchFamily="18" charset="0"/>
              </a:rPr>
              <a:t>Study (for study phase of 9 months) and, if found beneficial, specify solutions for accuracy improvement based on PRS/SRS bandwidth aggregation for intra-band carriers[RAN1, RAN4, RAN2, RAN3]:</a:t>
            </a:r>
            <a:endParaRPr lang="en-US" sz="1600" dirty="0">
              <a:effectLst/>
              <a:latin typeface="Times New Roman" panose="02020603050405020304" pitchFamily="18" charset="0"/>
              <a:ea typeface="Times New Roman" panose="02020603050405020304" pitchFamily="18" charset="0"/>
            </a:endParaRPr>
          </a:p>
          <a:p>
            <a:pPr marL="1143000" marR="0" lvl="2" indent="-228600" hangingPunct="0">
              <a:spcBef>
                <a:spcPts val="0"/>
              </a:spcBef>
              <a:spcAft>
                <a:spcPts val="0"/>
              </a:spcAft>
              <a:buFont typeface="Wingdings" panose="05000000000000000000" pitchFamily="2" charset="2"/>
              <a:buChar char=""/>
            </a:pPr>
            <a:r>
              <a:rPr lang="en-GB" sz="1600" dirty="0">
                <a:effectLst/>
                <a:latin typeface="Times New Roman" panose="02020603050405020304" pitchFamily="18" charset="0"/>
                <a:ea typeface="Times New Roman" panose="02020603050405020304" pitchFamily="18" charset="0"/>
              </a:rPr>
              <a:t>RAN4 to consider implications of PRS/SRS bandwidth aggregation (e.g. timing errors, phase coherency, frequency errors, power imbalance, etc).</a:t>
            </a:r>
            <a:endParaRPr lang="en-US" sz="16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600" dirty="0">
                <a:effectLst/>
                <a:latin typeface="Times New Roman" panose="02020603050405020304" pitchFamily="18" charset="0"/>
                <a:ea typeface="Times New Roman" panose="02020603050405020304" pitchFamily="18" charset="0"/>
              </a:rPr>
              <a:t>Study (for study phase of 9 months and, if found beneficial, specify solutions for accuracy improvement based on NR carrier phase measurements [RAN1, RAN4, RAN2, RAN3]</a:t>
            </a:r>
            <a:endParaRPr lang="en-US" sz="1600" dirty="0">
              <a:effectLst/>
              <a:latin typeface="Times New Roman" panose="02020603050405020304" pitchFamily="18" charset="0"/>
              <a:ea typeface="Times New Roman" panose="02020603050405020304" pitchFamily="18" charset="0"/>
            </a:endParaRPr>
          </a:p>
          <a:p>
            <a:pPr marL="1143000" marR="0" lvl="2" indent="-228600" hangingPunct="0">
              <a:spcBef>
                <a:spcPts val="0"/>
              </a:spcBef>
              <a:spcAft>
                <a:spcPts val="0"/>
              </a:spcAft>
              <a:buFont typeface="Wingdings" panose="05000000000000000000" pitchFamily="2" charset="2"/>
              <a:buChar char=""/>
            </a:pPr>
            <a:r>
              <a:rPr lang="en-GB" sz="1600" dirty="0">
                <a:effectLst/>
                <a:latin typeface="Times New Roman" panose="02020603050405020304" pitchFamily="18" charset="0"/>
                <a:ea typeface="Times New Roman" panose="02020603050405020304" pitchFamily="18" charset="0"/>
              </a:rPr>
              <a:t>Reference signals, physical layer measurements, physical layer procedures to enable positioning based on NR carrier phase measurements for both UE-based and UE-assisted positioning [RAN1]</a:t>
            </a:r>
            <a:endParaRPr lang="en-US" sz="1600" dirty="0">
              <a:effectLst/>
              <a:latin typeface="Times New Roman" panose="02020603050405020304" pitchFamily="18" charset="0"/>
              <a:ea typeface="Times New Roman" panose="02020603050405020304" pitchFamily="18" charset="0"/>
            </a:endParaRPr>
          </a:p>
          <a:p>
            <a:pPr marL="1143000" marR="0" lvl="2" indent="-228600" hangingPunct="0">
              <a:spcBef>
                <a:spcPts val="0"/>
              </a:spcBef>
              <a:spcAft>
                <a:spcPts val="0"/>
              </a:spcAft>
              <a:buFont typeface="Wingdings" panose="05000000000000000000" pitchFamily="2" charset="2"/>
              <a:buChar char=""/>
            </a:pPr>
            <a:r>
              <a:rPr lang="en-GB" sz="1600" dirty="0">
                <a:effectLst/>
                <a:latin typeface="Times New Roman" panose="02020603050405020304" pitchFamily="18" charset="0"/>
                <a:ea typeface="Times New Roman" panose="02020603050405020304" pitchFamily="18" charset="0"/>
              </a:rPr>
              <a:t>Focus on reuse of existing PRS and SRS, with new reference signals only considered if found necessary</a:t>
            </a:r>
            <a:endParaRPr lang="en-US" sz="1600" dirty="0">
              <a:effectLst/>
              <a:latin typeface="Times New Roman" panose="02020603050405020304" pitchFamily="18" charset="0"/>
              <a:ea typeface="Times New Roman" panose="02020603050405020304" pitchFamily="18" charset="0"/>
            </a:endParaRPr>
          </a:p>
          <a:p>
            <a:pPr marL="1143000" marR="0" lvl="2" indent="-228600" hangingPunct="0">
              <a:spcBef>
                <a:spcPts val="0"/>
              </a:spcBef>
              <a:spcAft>
                <a:spcPts val="0"/>
              </a:spcAft>
              <a:buFont typeface="Wingdings" panose="05000000000000000000" pitchFamily="2" charset="2"/>
              <a:buChar char=""/>
            </a:pPr>
            <a:r>
              <a:rPr lang="en-GB" sz="1600" dirty="0">
                <a:effectLst/>
                <a:latin typeface="Times New Roman" panose="02020603050405020304" pitchFamily="18" charset="0"/>
                <a:ea typeface="Times New Roman" panose="02020603050405020304" pitchFamily="18" charset="0"/>
              </a:rPr>
              <a:t>Signalling for configuration and measurement reporting [RAN2, RAN3]</a:t>
            </a:r>
            <a:endParaRPr lang="en-US" sz="1600" dirty="0">
              <a:effectLst/>
              <a:latin typeface="Times New Roman" panose="02020603050405020304" pitchFamily="18" charset="0"/>
              <a:ea typeface="Times New Roman" panose="02020603050405020304" pitchFamily="18" charset="0"/>
            </a:endParaRPr>
          </a:p>
          <a:p>
            <a:pPr marL="742950" lvl="1" indent="-285750">
              <a:spcBef>
                <a:spcPts val="0"/>
              </a:spcBef>
              <a:spcAft>
                <a:spcPts val="0"/>
              </a:spcAft>
              <a:buFont typeface="Courier New" panose="02070309020205020404" pitchFamily="49" charset="0"/>
              <a:buChar char="o"/>
            </a:pPr>
            <a:r>
              <a:rPr lang="en-GB" sz="1600" dirty="0">
                <a:effectLst/>
                <a:latin typeface="Times New Roman" panose="02020603050405020304" pitchFamily="18" charset="0"/>
                <a:ea typeface="Times New Roman" panose="02020603050405020304" pitchFamily="18" charset="0"/>
              </a:rPr>
              <a:t>Study (for study phase of 9 months) the requirements on LPHAP as developed by SA1 and evaluate whether existing RAN functionality can support these power consumption and positioning requirements. Based on the evaluation, </a:t>
            </a:r>
            <a:r>
              <a:rPr lang="en-GB" sz="1600" u="sng" dirty="0">
                <a:solidFill>
                  <a:srgbClr val="FF0000"/>
                </a:solidFill>
                <a:latin typeface="Times New Roman" panose="02020603050405020304" pitchFamily="18" charset="0"/>
                <a:ea typeface="Times New Roman" panose="02020603050405020304" pitchFamily="18" charset="0"/>
              </a:rPr>
              <a:t>and, if found beneficial, specify </a:t>
            </a:r>
            <a:r>
              <a:rPr lang="en-GB" sz="1600" strike="sngStrike" dirty="0">
                <a:solidFill>
                  <a:srgbClr val="FF0000"/>
                </a:solidFill>
                <a:effectLst/>
                <a:latin typeface="Times New Roman" panose="02020603050405020304" pitchFamily="18" charset="0"/>
                <a:ea typeface="Times New Roman" panose="02020603050405020304" pitchFamily="18" charset="0"/>
              </a:rPr>
              <a:t>identify</a:t>
            </a:r>
            <a:r>
              <a:rPr lang="en-GB" sz="1600" dirty="0">
                <a:effectLst/>
                <a:latin typeface="Times New Roman" panose="02020603050405020304" pitchFamily="18" charset="0"/>
                <a:ea typeface="Times New Roman" panose="02020603050405020304" pitchFamily="18" charset="0"/>
              </a:rPr>
              <a:t> potential enhancements to help address any limitations [RAN2, RAN1]</a:t>
            </a:r>
            <a:endParaRPr lang="en-US" sz="1600" dirty="0">
              <a:effectLst/>
              <a:latin typeface="Times New Roman" panose="02020603050405020304" pitchFamily="18" charset="0"/>
              <a:ea typeface="Times New Roman" panose="02020603050405020304" pitchFamily="18" charset="0"/>
            </a:endParaRPr>
          </a:p>
          <a:p>
            <a:pPr marL="0" marR="0" hangingPunct="0">
              <a:spcBef>
                <a:spcPts val="0"/>
              </a:spcBef>
              <a:spcAft>
                <a:spcPts val="0"/>
              </a:spcAft>
              <a:buFont typeface="Arial" panose="020B0604020202020204" pitchFamily="34" charset="0"/>
              <a:buChar char="•"/>
            </a:pPr>
            <a:r>
              <a:rPr lang="en-GB" sz="1600" dirty="0">
                <a:effectLst/>
                <a:latin typeface="Times New Roman" panose="02020603050405020304" pitchFamily="18" charset="0"/>
                <a:ea typeface="Times New Roman" panose="02020603050405020304" pitchFamily="18" charset="0"/>
              </a:rPr>
              <a:t> Positioning support for </a:t>
            </a:r>
            <a:r>
              <a:rPr lang="en-GB" sz="1600" dirty="0" err="1">
                <a:effectLst/>
                <a:latin typeface="Times New Roman" panose="02020603050405020304" pitchFamily="18" charset="0"/>
                <a:ea typeface="Times New Roman" panose="02020603050405020304" pitchFamily="18" charset="0"/>
              </a:rPr>
              <a:t>RedCap</a:t>
            </a:r>
            <a:r>
              <a:rPr lang="en-GB" sz="1600" dirty="0">
                <a:effectLst/>
                <a:latin typeface="Times New Roman" panose="02020603050405020304" pitchFamily="18" charset="0"/>
                <a:ea typeface="Times New Roman" panose="02020603050405020304" pitchFamily="18" charset="0"/>
              </a:rPr>
              <a:t> UEs, considering the following:</a:t>
            </a:r>
            <a:endParaRPr lang="en-US" sz="16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600" dirty="0">
                <a:effectLst/>
                <a:latin typeface="Times New Roman" panose="02020603050405020304" pitchFamily="18" charset="0"/>
                <a:ea typeface="Times New Roman" panose="02020603050405020304" pitchFamily="18" charset="0"/>
              </a:rPr>
              <a:t>Evaluate positioning performance of existing positioning procedures and measurements with </a:t>
            </a:r>
            <a:r>
              <a:rPr lang="en-GB" sz="1600" dirty="0" err="1">
                <a:effectLst/>
                <a:latin typeface="Times New Roman" panose="02020603050405020304" pitchFamily="18" charset="0"/>
                <a:ea typeface="Times New Roman" panose="02020603050405020304" pitchFamily="18" charset="0"/>
              </a:rPr>
              <a:t>RedCap</a:t>
            </a:r>
            <a:r>
              <a:rPr lang="en-GB" sz="1600" dirty="0">
                <a:effectLst/>
                <a:latin typeface="Times New Roman" panose="02020603050405020304" pitchFamily="18" charset="0"/>
                <a:ea typeface="Times New Roman" panose="02020603050405020304" pitchFamily="18" charset="0"/>
              </a:rPr>
              <a:t> UEs[RAN1, RAN4]</a:t>
            </a:r>
            <a:endParaRPr lang="en-US" sz="16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600" dirty="0">
                <a:effectLst/>
                <a:latin typeface="Times New Roman" panose="02020603050405020304" pitchFamily="18" charset="0"/>
                <a:ea typeface="Times New Roman" panose="02020603050405020304" pitchFamily="18" charset="0"/>
              </a:rPr>
              <a:t>Based on the evaluation, assess the necessity of enhancements and, if needed, identify enhancements to help address limitations associated with for </a:t>
            </a:r>
            <a:r>
              <a:rPr lang="en-GB" sz="1600" dirty="0" err="1">
                <a:effectLst/>
                <a:latin typeface="Times New Roman" panose="02020603050405020304" pitchFamily="18" charset="0"/>
                <a:ea typeface="Times New Roman" panose="02020603050405020304" pitchFamily="18" charset="0"/>
              </a:rPr>
              <a:t>RedCap</a:t>
            </a:r>
            <a:r>
              <a:rPr lang="en-GB" sz="1600" dirty="0">
                <a:effectLst/>
                <a:latin typeface="Times New Roman" panose="02020603050405020304" pitchFamily="18" charset="0"/>
                <a:ea typeface="Times New Roman" panose="02020603050405020304" pitchFamily="18" charset="0"/>
              </a:rPr>
              <a:t> UEs [RAN1, RAN2]</a:t>
            </a:r>
            <a:endParaRPr lang="en-US" sz="16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600" dirty="0">
                <a:effectLst/>
                <a:latin typeface="Times New Roman" panose="02020603050405020304" pitchFamily="18" charset="0"/>
                <a:ea typeface="Times New Roman" panose="02020603050405020304" pitchFamily="18" charset="0"/>
              </a:rPr>
              <a:t>Define core and performance requirements for positioning measurements performed by </a:t>
            </a:r>
            <a:r>
              <a:rPr lang="en-GB" sz="1600" dirty="0" err="1">
                <a:effectLst/>
                <a:latin typeface="Times New Roman" panose="02020603050405020304" pitchFamily="18" charset="0"/>
                <a:ea typeface="Times New Roman" panose="02020603050405020304" pitchFamily="18" charset="0"/>
              </a:rPr>
              <a:t>RedCap</a:t>
            </a:r>
            <a:r>
              <a:rPr lang="en-GB" sz="1600" dirty="0">
                <a:effectLst/>
                <a:latin typeface="Times New Roman" panose="02020603050405020304" pitchFamily="18" charset="0"/>
                <a:ea typeface="Times New Roman" panose="02020603050405020304" pitchFamily="18" charset="0"/>
              </a:rPr>
              <a:t> UEs [RAN4]</a:t>
            </a:r>
            <a:endParaRPr lang="en-US"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33979285"/>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427870" cy="745776"/>
          </a:xfrm>
        </p:spPr>
        <p:txBody>
          <a:bodyPr/>
          <a:lstStyle/>
          <a:p>
            <a:r>
              <a:rPr lang="en-US" sz="3600" dirty="0"/>
              <a:t>RAN1-led: </a:t>
            </a:r>
            <a:r>
              <a:rPr lang="en-US" sz="3600" b="0" dirty="0">
                <a:effectLst/>
              </a:rPr>
              <a:t>Evolution of Duplex Operation SI</a:t>
            </a:r>
            <a:endParaRPr lang="en-US" sz="3600"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28285" y="991312"/>
            <a:ext cx="13756312" cy="4830233"/>
          </a:xfrm>
        </p:spPr>
        <p:txBody>
          <a:bodyPr/>
          <a:lstStyle/>
          <a:p>
            <a:pPr algn="l"/>
            <a:r>
              <a:rPr lang="en-US" sz="1800" b="0" i="0" u="none" strike="noStrike" baseline="0" dirty="0">
                <a:latin typeface="TimesNewRomanPSMT"/>
              </a:rPr>
              <a:t>The objective of this study is to identify and evaluate the potential enhancements to support duplex evolution for NR TDD in unpaired spectrum. In this study, the followings are assumed:</a:t>
            </a:r>
          </a:p>
          <a:p>
            <a:pPr lvl="1"/>
            <a:r>
              <a:rPr lang="en-US" sz="1269" b="0" i="0" u="none" strike="noStrike" baseline="0" dirty="0">
                <a:latin typeface="TimesNewRomanPSMT"/>
              </a:rPr>
              <a:t>Duplex enhancement at the </a:t>
            </a:r>
            <a:r>
              <a:rPr lang="en-US" sz="1269" b="0" i="0" u="none" strike="noStrike" baseline="0" dirty="0" err="1">
                <a:latin typeface="TimesNewRomanPSMT"/>
              </a:rPr>
              <a:t>gNB</a:t>
            </a:r>
            <a:r>
              <a:rPr lang="en-US" sz="1269" b="0" i="0" u="none" strike="noStrike" baseline="0" dirty="0">
                <a:latin typeface="TimesNewRomanPSMT"/>
              </a:rPr>
              <a:t> side</a:t>
            </a:r>
          </a:p>
          <a:p>
            <a:pPr lvl="1"/>
            <a:r>
              <a:rPr lang="en-US" sz="1269" b="0" i="0" u="none" strike="noStrike" baseline="0" dirty="0">
                <a:latin typeface="TimesNewRomanPSMT"/>
              </a:rPr>
              <a:t>Half duplex operation at the UE side</a:t>
            </a:r>
          </a:p>
          <a:p>
            <a:pPr lvl="1"/>
            <a:r>
              <a:rPr lang="en-US" sz="1269" b="0" i="0" u="none" strike="noStrike" baseline="0" dirty="0">
                <a:latin typeface="TimesNewRomanPSMT"/>
              </a:rPr>
              <a:t>No restriction on frequency ranges</a:t>
            </a:r>
          </a:p>
          <a:p>
            <a:r>
              <a:rPr lang="en-US" sz="1600" dirty="0"/>
              <a:t>The detailed objectives are as follows:</a:t>
            </a:r>
          </a:p>
          <a:p>
            <a:pPr lvl="1"/>
            <a:r>
              <a:rPr lang="en-US" sz="1600" dirty="0"/>
              <a:t>Identify applicable and relevant deployment scenarios and use cases (RAN1).</a:t>
            </a:r>
          </a:p>
          <a:p>
            <a:pPr lvl="1"/>
            <a:r>
              <a:rPr lang="en-US" sz="1600" dirty="0"/>
              <a:t>Develop evaluation methodology for duplex enhancement (RAN1).</a:t>
            </a:r>
          </a:p>
          <a:p>
            <a:pPr lvl="1"/>
            <a:r>
              <a:rPr lang="en-US" sz="1600" dirty="0"/>
              <a:t>Study the </a:t>
            </a:r>
            <a:r>
              <a:rPr lang="en-US" sz="1600" dirty="0" err="1"/>
              <a:t>subband</a:t>
            </a:r>
            <a:r>
              <a:rPr lang="en-US" sz="1600" dirty="0"/>
              <a:t> non-overlapping full duplex and potential enhancements on dynamic/flexible TDD (</a:t>
            </a:r>
            <a:r>
              <a:rPr lang="en-US" sz="1600" u="sng" dirty="0">
                <a:solidFill>
                  <a:srgbClr val="FF0000"/>
                </a:solidFill>
              </a:rPr>
              <a:t>RAN1, RAN4</a:t>
            </a:r>
            <a:r>
              <a:rPr lang="en-US" sz="1600" dirty="0"/>
              <a:t>)</a:t>
            </a:r>
          </a:p>
          <a:p>
            <a:pPr lvl="2"/>
            <a:r>
              <a:rPr lang="en-US" sz="1200" dirty="0"/>
              <a:t>Identify possible schemes and evaluate their feasibility and performances (RAN1).</a:t>
            </a:r>
          </a:p>
          <a:p>
            <a:pPr lvl="2"/>
            <a:r>
              <a:rPr lang="en-US" sz="1200" dirty="0"/>
              <a:t>Study inter-</a:t>
            </a:r>
            <a:r>
              <a:rPr lang="en-US" sz="1200" dirty="0" err="1"/>
              <a:t>gNB</a:t>
            </a:r>
            <a:r>
              <a:rPr lang="en-US" sz="1200" dirty="0"/>
              <a:t> and inter-UE CLI handling and identify solutions to manage them (RAN1).</a:t>
            </a:r>
          </a:p>
          <a:p>
            <a:pPr lvl="3"/>
            <a:r>
              <a:rPr lang="en-US" sz="1200" strike="sngStrike" dirty="0">
                <a:solidFill>
                  <a:srgbClr val="FF0000"/>
                </a:solidFill>
              </a:rPr>
              <a:t>Study their impacts on inter-</a:t>
            </a:r>
            <a:r>
              <a:rPr lang="en-US" sz="1200" strike="sngStrike" dirty="0" err="1">
                <a:solidFill>
                  <a:srgbClr val="FF0000"/>
                </a:solidFill>
              </a:rPr>
              <a:t>gNB</a:t>
            </a:r>
            <a:r>
              <a:rPr lang="en-US" sz="1200" strike="sngStrike" dirty="0">
                <a:solidFill>
                  <a:srgbClr val="FF0000"/>
                </a:solidFill>
              </a:rPr>
              <a:t> interfaces if needed (RAN3).</a:t>
            </a:r>
          </a:p>
          <a:p>
            <a:pPr lvl="3"/>
            <a:r>
              <a:rPr lang="en-US" sz="1200" dirty="0"/>
              <a:t>Consider intra-</a:t>
            </a:r>
            <a:r>
              <a:rPr lang="en-US" sz="1200" dirty="0" err="1"/>
              <a:t>subband</a:t>
            </a:r>
            <a:r>
              <a:rPr lang="en-US" sz="1200" dirty="0"/>
              <a:t> CLI and inter-</a:t>
            </a:r>
            <a:r>
              <a:rPr lang="en-US" sz="1200" dirty="0" err="1"/>
              <a:t>subband</a:t>
            </a:r>
            <a:r>
              <a:rPr lang="en-US" sz="1200" dirty="0"/>
              <a:t> CLI in case of the </a:t>
            </a:r>
            <a:r>
              <a:rPr lang="en-US" sz="1200" dirty="0" err="1"/>
              <a:t>subband</a:t>
            </a:r>
            <a:r>
              <a:rPr lang="en-US" sz="1200" dirty="0"/>
              <a:t> non-overlapping full duplex.</a:t>
            </a:r>
          </a:p>
          <a:p>
            <a:pPr lvl="2"/>
            <a:r>
              <a:rPr lang="en-US" sz="1200" dirty="0"/>
              <a:t>Study the performance of the identified schemes as well as the impact on legacy operation assuming their co-existence in co-channel and adjacent channels (RAN1).</a:t>
            </a:r>
          </a:p>
          <a:p>
            <a:pPr lvl="3"/>
            <a:r>
              <a:rPr lang="en-US" sz="1200" u="sng" dirty="0">
                <a:solidFill>
                  <a:srgbClr val="FF0000"/>
                </a:solidFill>
              </a:rPr>
              <a:t>Study the impact on RF requirements considering adjacent-channel co-existence with the legacy operation (RAN4).</a:t>
            </a:r>
          </a:p>
          <a:p>
            <a:pPr lvl="2"/>
            <a:r>
              <a:rPr lang="en-US" sz="1200" dirty="0"/>
              <a:t>Study the impact on RF requirements considering the self-interference, the inter-</a:t>
            </a:r>
            <a:r>
              <a:rPr lang="en-US" sz="1200" dirty="0" err="1"/>
              <a:t>subband</a:t>
            </a:r>
            <a:r>
              <a:rPr lang="en-US" sz="1200" dirty="0"/>
              <a:t> CLI, and the inter-operator CLI at </a:t>
            </a:r>
            <a:r>
              <a:rPr lang="en-US" sz="1200" dirty="0" err="1"/>
              <a:t>gNB</a:t>
            </a:r>
            <a:r>
              <a:rPr lang="en-US" sz="1200" dirty="0"/>
              <a:t> and the inter-</a:t>
            </a:r>
            <a:r>
              <a:rPr lang="en-US" sz="1200" dirty="0" err="1"/>
              <a:t>subband</a:t>
            </a:r>
            <a:r>
              <a:rPr lang="en-US" sz="1200" dirty="0"/>
              <a:t> CLI and inter-operator CLI at UE (RAN4).</a:t>
            </a:r>
          </a:p>
          <a:p>
            <a:pPr lvl="2"/>
            <a:r>
              <a:rPr lang="en-US" sz="1200" dirty="0"/>
              <a:t>RAN4 should be involved early to provide necessary information to RAN1 as needed and to study the feasibility aspects due to high impact in antenna/RF and algorithm design, which include antenna isolation, TX IM suppression in the RX part, filtering and digital interference suppression.</a:t>
            </a:r>
          </a:p>
          <a:p>
            <a:pPr lvl="2"/>
            <a:r>
              <a:rPr lang="en-US" sz="1200" dirty="0"/>
              <a:t>Summarize the regulatory aspects that have to be considered for deploying the identified duplex enhancements in TDD unpaired spectrum (RAN4).</a:t>
            </a:r>
          </a:p>
          <a:p>
            <a:r>
              <a:rPr lang="en-US" sz="1600" dirty="0"/>
              <a:t>Note: For potential enhancements on dynamic/flexible TDD, utilize the outcome of discussion in Rel-15 and Rel-16 while avoiding the repetition of the same discussion.</a:t>
            </a:r>
          </a:p>
        </p:txBody>
      </p:sp>
    </p:spTree>
    <p:extLst>
      <p:ext uri="{BB962C8B-B14F-4D97-AF65-F5344CB8AC3E}">
        <p14:creationId xmlns:p14="http://schemas.microsoft.com/office/powerpoint/2010/main" val="200849438"/>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427870" cy="745776"/>
          </a:xfrm>
        </p:spPr>
        <p:txBody>
          <a:bodyPr/>
          <a:lstStyle/>
          <a:p>
            <a:r>
              <a:rPr lang="en-US" sz="3600" dirty="0"/>
              <a:t>RAN1-led: AI (Artificial Intelligence)/ML (Machine Learning) for Air interface SI</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32420" y="1392964"/>
            <a:ext cx="13756312" cy="4830233"/>
          </a:xfrm>
        </p:spPr>
        <p:txBody>
          <a:bodyPr/>
          <a:lstStyle/>
          <a:p>
            <a:r>
              <a:rPr lang="en-US" sz="2800" dirty="0"/>
              <a:t>Focus on a limited set of use cases</a:t>
            </a:r>
          </a:p>
          <a:p>
            <a:pPr lvl="1"/>
            <a:r>
              <a:rPr lang="en-US" sz="2400" dirty="0"/>
              <a:t>CSI feedback enhancement, e.g., overhead reduction, improved accuracy, prediction [RAN1]</a:t>
            </a:r>
          </a:p>
          <a:p>
            <a:pPr lvl="1"/>
            <a:r>
              <a:rPr lang="en-US" sz="2400" dirty="0"/>
              <a:t>Beam management, e.g., beam prediction in time, and/or spatial domain for overhead and latency reduction, beam selection accuracy improvement [RAN1]</a:t>
            </a:r>
          </a:p>
          <a:p>
            <a:pPr lvl="1"/>
            <a:r>
              <a:rPr lang="en-US" sz="2400" dirty="0"/>
              <a:t>Positioning accuracy enhancements for different scenarios including, e.g., those with heavy NLOS conditions [RAN1]</a:t>
            </a:r>
          </a:p>
          <a:p>
            <a:pPr lvl="1"/>
            <a:r>
              <a:rPr lang="en-US" sz="2400" strike="sngStrike" dirty="0">
                <a:solidFill>
                  <a:srgbClr val="FF0000"/>
                </a:solidFill>
              </a:rPr>
              <a:t>RS overhead reduction [RAN1]</a:t>
            </a:r>
          </a:p>
          <a:p>
            <a:pPr lvl="1"/>
            <a:r>
              <a:rPr lang="en-US" sz="2400" strike="sngStrike" dirty="0">
                <a:solidFill>
                  <a:srgbClr val="FF0000"/>
                </a:solidFill>
              </a:rPr>
              <a:t>RRM Mobility, e.g., prediction in time or frequency for robustness, interruption and overhead reduction [RAN2</a:t>
            </a:r>
            <a:r>
              <a:rPr lang="en-US" sz="2000" strike="sngStrike" dirty="0">
                <a:solidFill>
                  <a:srgbClr val="FF0000"/>
                </a:solidFill>
              </a:rPr>
              <a:t>]</a:t>
            </a:r>
          </a:p>
          <a:p>
            <a:r>
              <a:rPr lang="en-US" sz="2531" dirty="0"/>
              <a:t>Other details can be found in </a:t>
            </a:r>
            <a:r>
              <a:rPr lang="en-US" sz="1800" b="1" i="0" u="sng" strike="noStrike" dirty="0">
                <a:solidFill>
                  <a:srgbClr val="0563C1"/>
                </a:solidFill>
                <a:effectLst/>
                <a:latin typeface="Calibri" panose="020F0502020204030204" pitchFamily="34" charset="0"/>
                <a:hlinkClick r:id="rId2"/>
              </a:rPr>
              <a:t>RP-212668</a:t>
            </a:r>
            <a:r>
              <a:rPr lang="en-US" sz="1200" dirty="0"/>
              <a:t> </a:t>
            </a:r>
            <a:r>
              <a:rPr lang="en-US" sz="1800" b="1" i="0" u="sng" strike="noStrike" dirty="0">
                <a:solidFill>
                  <a:srgbClr val="0563C1"/>
                </a:solidFill>
                <a:effectLst/>
                <a:latin typeface="Calibri" panose="020F0502020204030204" pitchFamily="34" charset="0"/>
                <a:hlinkClick r:id="rId3"/>
              </a:rPr>
              <a:t>RP-212708</a:t>
            </a:r>
            <a:r>
              <a:rPr lang="en-US" sz="1200" dirty="0"/>
              <a:t> </a:t>
            </a:r>
            <a:endParaRPr lang="en-US" sz="2531" dirty="0"/>
          </a:p>
        </p:txBody>
      </p:sp>
    </p:spTree>
    <p:extLst>
      <p:ext uri="{BB962C8B-B14F-4D97-AF65-F5344CB8AC3E}">
        <p14:creationId xmlns:p14="http://schemas.microsoft.com/office/powerpoint/2010/main" val="129026750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427870" cy="745776"/>
          </a:xfrm>
        </p:spPr>
        <p:txBody>
          <a:bodyPr/>
          <a:lstStyle/>
          <a:p>
            <a:r>
              <a:rPr lang="en-US" sz="3600" dirty="0"/>
              <a:t>RAN1-led: Network Energy Savings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32420" y="1013883"/>
            <a:ext cx="13756312" cy="4830233"/>
          </a:xfrm>
        </p:spPr>
        <p:txBody>
          <a:bodyPr/>
          <a:lstStyle/>
          <a:p>
            <a:pPr marL="0" marR="0" hangingPunct="0">
              <a:spcBef>
                <a:spcPts val="0"/>
              </a:spcBef>
              <a:spcAft>
                <a:spcPts val="0"/>
              </a:spcAft>
            </a:pPr>
            <a:r>
              <a:rPr lang="en-GB" sz="2400" dirty="0">
                <a:effectLst/>
                <a:latin typeface="Times New Roman" panose="02020603050405020304" pitchFamily="18" charset="0"/>
                <a:ea typeface="SimSun" panose="02010600030101010101" pitchFamily="2" charset="-122"/>
              </a:rPr>
              <a:t>The objectives of the study are the following</a:t>
            </a:r>
            <a:r>
              <a:rPr lang="en-GB" sz="1800" dirty="0">
                <a:effectLst/>
                <a:latin typeface="Times New Roman" panose="02020603050405020304" pitchFamily="18" charset="0"/>
                <a:ea typeface="SimSun" panose="02010600030101010101" pitchFamily="2" charset="-122"/>
              </a:rPr>
              <a:t>:</a:t>
            </a:r>
            <a:endParaRPr lang="en-US" sz="1800" dirty="0">
              <a:effectLst/>
              <a:latin typeface="Times New Roman" panose="02020603050405020304" pitchFamily="18" charset="0"/>
              <a:ea typeface="SimSun" panose="02010600030101010101" pitchFamily="2" charset="-122"/>
            </a:endParaRPr>
          </a:p>
          <a:p>
            <a:pPr marL="876268" lvl="1" indent="-342900">
              <a:spcBef>
                <a:spcPts val="0"/>
              </a:spcBef>
              <a:spcAft>
                <a:spcPts val="0"/>
              </a:spcAft>
            </a:pPr>
            <a:r>
              <a:rPr lang="en-GB" sz="1800" dirty="0">
                <a:effectLst/>
                <a:latin typeface="Times New Roman" panose="02020603050405020304" pitchFamily="18" charset="0"/>
                <a:ea typeface="SimSun" panose="02010600030101010101" pitchFamily="2" charset="-122"/>
              </a:rPr>
              <a:t>Definition of a </a:t>
            </a:r>
            <a:r>
              <a:rPr lang="en-GB" sz="1800" u="sng" strike="sngStrike" dirty="0">
                <a:solidFill>
                  <a:srgbClr val="FF0000"/>
                </a:solidFill>
                <a:effectLst/>
                <a:latin typeface="Times New Roman" panose="02020603050405020304" pitchFamily="18" charset="0"/>
                <a:ea typeface="SimSun" panose="02010600030101010101" pitchFamily="2" charset="-122"/>
              </a:rPr>
              <a:t>network</a:t>
            </a:r>
            <a:r>
              <a:rPr lang="en-GB" sz="1800" u="sng" dirty="0">
                <a:solidFill>
                  <a:srgbClr val="FF0000"/>
                </a:solidFill>
                <a:effectLst/>
                <a:latin typeface="Times New Roman" panose="02020603050405020304" pitchFamily="18" charset="0"/>
                <a:ea typeface="SimSun" panose="02010600030101010101" pitchFamily="2" charset="-122"/>
              </a:rPr>
              <a:t> base station </a:t>
            </a:r>
            <a:r>
              <a:rPr lang="en-GB" sz="1800" dirty="0">
                <a:effectLst/>
                <a:latin typeface="Times New Roman" panose="02020603050405020304" pitchFamily="18" charset="0"/>
                <a:ea typeface="SimSun" panose="02010600030101010101" pitchFamily="2" charset="-122"/>
              </a:rPr>
              <a:t>energy consumption model [RAN1]</a:t>
            </a:r>
            <a:endParaRPr lang="en-US" sz="1800" dirty="0">
              <a:effectLst/>
              <a:latin typeface="Times New Roman" panose="02020603050405020304" pitchFamily="18" charset="0"/>
              <a:ea typeface="SimSun" panose="02010600030101010101" pitchFamily="2" charset="-122"/>
            </a:endParaRPr>
          </a:p>
          <a:p>
            <a:pPr marL="1409639" lvl="2" indent="-342900" algn="just">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SimSun" panose="02010600030101010101" pitchFamily="2" charset="-122"/>
              </a:rPr>
              <a:t>Adapt the framework of the power consumption modelling and evaluation methodology of TR38.840 to the </a:t>
            </a:r>
            <a:r>
              <a:rPr lang="en-GB" sz="1200" u="sng" strike="sngStrike">
                <a:solidFill>
                  <a:srgbClr val="FF0000"/>
                </a:solidFill>
                <a:effectLst/>
                <a:latin typeface="Times New Roman" panose="02020603050405020304" pitchFamily="18" charset="0"/>
                <a:ea typeface="SimSun" panose="02010600030101010101" pitchFamily="2" charset="-122"/>
              </a:rPr>
              <a:t>network</a:t>
            </a:r>
            <a:r>
              <a:rPr lang="en-GB" sz="1200" u="sng">
                <a:solidFill>
                  <a:srgbClr val="FF0000"/>
                </a:solidFill>
                <a:effectLst/>
                <a:latin typeface="Times New Roman" panose="02020603050405020304" pitchFamily="18" charset="0"/>
                <a:ea typeface="SimSun" panose="02010600030101010101" pitchFamily="2" charset="-122"/>
              </a:rPr>
              <a:t> base station</a:t>
            </a:r>
            <a:r>
              <a:rPr lang="en-US" sz="1200">
                <a:effectLst/>
                <a:latin typeface="Times New Roman" panose="02020603050405020304" pitchFamily="18" charset="0"/>
                <a:ea typeface="SimSun" panose="02010600030101010101" pitchFamily="2" charset="-122"/>
              </a:rPr>
              <a:t> </a:t>
            </a:r>
            <a:r>
              <a:rPr lang="en-US" sz="1200" dirty="0">
                <a:effectLst/>
                <a:latin typeface="Times New Roman" panose="02020603050405020304" pitchFamily="18" charset="0"/>
                <a:ea typeface="SimSun" panose="02010600030101010101" pitchFamily="2" charset="-122"/>
              </a:rPr>
              <a:t>side, including relative energy consumption for DL and UL (considering factors like PA efficiency, number of </a:t>
            </a:r>
            <a:r>
              <a:rPr lang="en-US" sz="1200" dirty="0" err="1">
                <a:effectLst/>
                <a:latin typeface="Times New Roman" panose="02020603050405020304" pitchFamily="18" charset="0"/>
                <a:ea typeface="SimSun" panose="02010600030101010101" pitchFamily="2" charset="-122"/>
              </a:rPr>
              <a:t>TxRU</a:t>
            </a:r>
            <a:r>
              <a:rPr lang="en-US" sz="1200" dirty="0">
                <a:effectLst/>
                <a:latin typeface="Times New Roman" panose="02020603050405020304" pitchFamily="18" charset="0"/>
                <a:ea typeface="SimSun" panose="02010600030101010101" pitchFamily="2" charset="-122"/>
              </a:rPr>
              <a:t>, network load, </a:t>
            </a:r>
            <a:r>
              <a:rPr lang="en-US" sz="1200" dirty="0" err="1">
                <a:effectLst/>
                <a:latin typeface="Times New Roman" panose="02020603050405020304" pitchFamily="18" charset="0"/>
                <a:ea typeface="SimSun" panose="02010600030101010101" pitchFamily="2" charset="-122"/>
              </a:rPr>
              <a:t>etc</a:t>
            </a:r>
            <a:r>
              <a:rPr lang="en-US" sz="1200" dirty="0">
                <a:effectLst/>
                <a:latin typeface="Times New Roman" panose="02020603050405020304" pitchFamily="18" charset="0"/>
                <a:ea typeface="SimSun" panose="02010600030101010101" pitchFamily="2" charset="-122"/>
              </a:rPr>
              <a:t>), sleep states and the associated transition times, and one or more reference parameters/configurations.</a:t>
            </a:r>
          </a:p>
          <a:p>
            <a:pPr marL="876268" lvl="1" indent="-342900">
              <a:spcBef>
                <a:spcPts val="0"/>
              </a:spcBef>
              <a:spcAft>
                <a:spcPts val="0"/>
              </a:spcAft>
            </a:pPr>
            <a:r>
              <a:rPr lang="en-GB" sz="1800" dirty="0">
                <a:effectLst/>
                <a:latin typeface="Times New Roman" panose="02020603050405020304" pitchFamily="18" charset="0"/>
                <a:ea typeface="SimSun" panose="02010600030101010101" pitchFamily="2" charset="-122"/>
              </a:rPr>
              <a:t>Definition of an evaluation methodology and KPIs [RAN1]</a:t>
            </a:r>
            <a:endParaRPr lang="en-US" sz="1800" dirty="0">
              <a:effectLst/>
              <a:latin typeface="Times New Roman" panose="02020603050405020304" pitchFamily="18" charset="0"/>
              <a:ea typeface="SimSun" panose="02010600030101010101" pitchFamily="2" charset="-122"/>
            </a:endParaRPr>
          </a:p>
          <a:p>
            <a:pPr marL="1409639" lvl="2" indent="-342900" algn="just">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SimSun" panose="02010600030101010101" pitchFamily="2" charset="-122"/>
              </a:rPr>
              <a:t>The evaluation methodology should target for evaluating system-level network energy consumption and energy savings gains, as well as assessing/balancing impact to network and user performance (e.g. spectral efficiency, capacity, UPT, </a:t>
            </a:r>
            <a:r>
              <a:rPr lang="en-US" sz="1400" dirty="0">
                <a:effectLst/>
                <a:latin typeface="Times New Roman" panose="02020603050405020304" pitchFamily="18" charset="0"/>
                <a:ea typeface="SimSun" panose="02010600030101010101" pitchFamily="2" charset="-122"/>
              </a:rPr>
              <a:t>latency), energy efficiency, and UE power consumption/complexity. The evaluation methodology should not focus on a single KPI, and should reuse existing KPIs whenever applicable; where existing KPIs are found to be insufficient new KPIs may be developed as needed.</a:t>
            </a:r>
            <a:endParaRPr lang="en-US" sz="4400" dirty="0">
              <a:effectLst/>
              <a:latin typeface="Times New Roman" panose="02020603050405020304" pitchFamily="18" charset="0"/>
              <a:ea typeface="SimSun" panose="02010600030101010101" pitchFamily="2" charset="-122"/>
            </a:endParaRPr>
          </a:p>
          <a:p>
            <a:pPr marL="876268" lvl="1" indent="-342900">
              <a:spcBef>
                <a:spcPts val="0"/>
              </a:spcBef>
              <a:spcAft>
                <a:spcPts val="0"/>
              </a:spcAft>
            </a:pPr>
            <a:r>
              <a:rPr lang="en-GB" sz="1600" dirty="0">
                <a:effectLst/>
                <a:latin typeface="Times New Roman" panose="02020603050405020304" pitchFamily="18" charset="0"/>
                <a:ea typeface="SimSun" panose="02010600030101010101" pitchFamily="2" charset="-122"/>
              </a:rPr>
              <a:t>Study and identify techniques on the </a:t>
            </a:r>
            <a:r>
              <a:rPr lang="en-GB" sz="1600" dirty="0" err="1">
                <a:effectLst/>
                <a:latin typeface="Times New Roman" panose="02020603050405020304" pitchFamily="18" charset="0"/>
                <a:ea typeface="SimSun" panose="02010600030101010101" pitchFamily="2" charset="-122"/>
              </a:rPr>
              <a:t>gNB</a:t>
            </a:r>
            <a:r>
              <a:rPr lang="en-GB" sz="1600" dirty="0">
                <a:effectLst/>
                <a:latin typeface="Times New Roman" panose="02020603050405020304" pitchFamily="18" charset="0"/>
                <a:ea typeface="SimSun" panose="02010600030101010101" pitchFamily="2" charset="-122"/>
              </a:rPr>
              <a:t> and UE side to improve network energy savings in terms of both BS transmission and reception [RAN1, RAN2, RAN3, [RAN4]]</a:t>
            </a:r>
            <a:endParaRPr lang="en-US" sz="1600" dirty="0">
              <a:effectLst/>
              <a:latin typeface="Times New Roman" panose="02020603050405020304" pitchFamily="18" charset="0"/>
              <a:ea typeface="SimSun" panose="02010600030101010101" pitchFamily="2" charset="-122"/>
            </a:endParaRPr>
          </a:p>
          <a:p>
            <a:pPr marL="0">
              <a:spcBef>
                <a:spcPts val="0"/>
              </a:spcBef>
              <a:spcAft>
                <a:spcPts val="0"/>
              </a:spcAft>
            </a:pPr>
            <a:r>
              <a:rPr lang="en-US" sz="2000" dirty="0">
                <a:effectLst/>
                <a:latin typeface="Times New Roman" panose="02020603050405020304" pitchFamily="18" charset="0"/>
                <a:ea typeface="SimSun" panose="02010600030101010101" pitchFamily="2" charset="-122"/>
              </a:rPr>
              <a:t>The study should prioritize idle/empty and low/medium load scenarios (the exact definition of such loads is left to the study), and different loads among carriers and neighbor cells are allowed. (moving </a:t>
            </a:r>
            <a:r>
              <a:rPr lang="en-US" sz="2000" dirty="0">
                <a:effectLst/>
                <a:highlight>
                  <a:srgbClr val="00FFFF"/>
                </a:highlight>
                <a:latin typeface="Times New Roman" panose="02020603050405020304" pitchFamily="18" charset="0"/>
                <a:ea typeface="SimSun" panose="02010600030101010101" pitchFamily="2" charset="-122"/>
              </a:rPr>
              <a:t>below</a:t>
            </a:r>
            <a:r>
              <a:rPr lang="en-US" sz="2000" dirty="0">
                <a:effectLst/>
                <a:latin typeface="Times New Roman" panose="02020603050405020304" pitchFamily="18" charset="0"/>
                <a:ea typeface="SimSun" panose="02010600030101010101" pitchFamily="2" charset="-122"/>
              </a:rPr>
              <a:t> to justification)</a:t>
            </a:r>
            <a:r>
              <a:rPr lang="en-US" sz="2000" dirty="0">
                <a:effectLst/>
                <a:highlight>
                  <a:srgbClr val="00FFFF"/>
                </a:highlight>
                <a:latin typeface="Times New Roman" panose="02020603050405020304" pitchFamily="18" charset="0"/>
                <a:ea typeface="SimSun" panose="02010600030101010101" pitchFamily="2" charset="-122"/>
              </a:rPr>
              <a:t>The following example scenarios (mapping between scenarios and network loads is left to the study) including single-carrier and multi-carrier deployments are used as the starting point for discussion on prioritized scenarios for the study. </a:t>
            </a:r>
          </a:p>
          <a:p>
            <a:pPr marL="876268" lvl="1" indent="-342900">
              <a:spcBef>
                <a:spcPts val="0"/>
              </a:spcBef>
              <a:spcAft>
                <a:spcPts val="0"/>
              </a:spcAft>
              <a:buFont typeface="Symbol" panose="05050102010706020507" pitchFamily="18" charset="2"/>
              <a:buChar char=""/>
            </a:pPr>
            <a:r>
              <a:rPr lang="en-US" sz="1600" dirty="0">
                <a:effectLst/>
                <a:highlight>
                  <a:srgbClr val="00FFFF"/>
                </a:highlight>
                <a:latin typeface="Times New Roman" panose="02020603050405020304" pitchFamily="18" charset="0"/>
                <a:ea typeface="SimSun" panose="02010600030101010101" pitchFamily="2" charset="-122"/>
              </a:rPr>
              <a:t>Urban micro in FR1, including TDD massive MIMO (note: this scenario can also model small cells)</a:t>
            </a:r>
          </a:p>
          <a:p>
            <a:pPr marL="876268" lvl="1" indent="-342900">
              <a:spcBef>
                <a:spcPts val="0"/>
              </a:spcBef>
              <a:spcAft>
                <a:spcPts val="0"/>
              </a:spcAft>
              <a:buFont typeface="Symbol" panose="05050102010706020507" pitchFamily="18" charset="2"/>
              <a:buChar char=""/>
            </a:pPr>
            <a:r>
              <a:rPr lang="en-US" sz="1600" dirty="0">
                <a:effectLst/>
                <a:highlight>
                  <a:srgbClr val="00FFFF"/>
                </a:highlight>
                <a:latin typeface="Times New Roman" panose="02020603050405020304" pitchFamily="18" charset="0"/>
                <a:ea typeface="SimSun" panose="02010600030101010101" pitchFamily="2" charset="-122"/>
              </a:rPr>
              <a:t>FR2 beam-based scenarios (note: this scenario can also model small cells)</a:t>
            </a:r>
          </a:p>
          <a:p>
            <a:pPr marL="876268" lvl="1" indent="-342900">
              <a:spcBef>
                <a:spcPts val="0"/>
              </a:spcBef>
              <a:spcAft>
                <a:spcPts val="0"/>
              </a:spcAft>
              <a:buFont typeface="Symbol" panose="05050102010706020507" pitchFamily="18" charset="2"/>
              <a:buChar char=""/>
            </a:pPr>
            <a:r>
              <a:rPr lang="en-US" sz="1600" dirty="0">
                <a:effectLst/>
                <a:highlight>
                  <a:srgbClr val="00FFFF"/>
                </a:highlight>
                <a:latin typeface="Times New Roman" panose="02020603050405020304" pitchFamily="18" charset="0"/>
                <a:ea typeface="SimSun" panose="02010600030101010101" pitchFamily="2" charset="-122"/>
              </a:rPr>
              <a:t>Urban/Rural macro in FR1 with/without DSS (no impact to LTE expected in case of DSS)</a:t>
            </a:r>
          </a:p>
          <a:p>
            <a:pPr marL="876268" lvl="1" indent="-342900">
              <a:spcBef>
                <a:spcPts val="0"/>
              </a:spcBef>
              <a:spcAft>
                <a:spcPts val="0"/>
              </a:spcAft>
              <a:buFont typeface="Symbol" panose="05050102010706020507" pitchFamily="18" charset="2"/>
              <a:buChar char=""/>
            </a:pPr>
            <a:r>
              <a:rPr lang="en-US" sz="1600" dirty="0">
                <a:effectLst/>
                <a:highlight>
                  <a:srgbClr val="00FFFF"/>
                </a:highlight>
                <a:latin typeface="Times New Roman" panose="02020603050405020304" pitchFamily="18" charset="0"/>
                <a:ea typeface="SimSun" panose="02010600030101010101" pitchFamily="2" charset="-122"/>
              </a:rPr>
              <a:t>EN-DC/NR-DC macro with FDD </a:t>
            </a:r>
            <a:r>
              <a:rPr lang="en-US" sz="1600" dirty="0" err="1">
                <a:effectLst/>
                <a:highlight>
                  <a:srgbClr val="00FFFF"/>
                </a:highlight>
                <a:latin typeface="Times New Roman" panose="02020603050405020304" pitchFamily="18" charset="0"/>
                <a:ea typeface="SimSun" panose="02010600030101010101" pitchFamily="2" charset="-122"/>
              </a:rPr>
              <a:t>PCell</a:t>
            </a:r>
            <a:r>
              <a:rPr lang="en-US" sz="1600" dirty="0">
                <a:effectLst/>
                <a:highlight>
                  <a:srgbClr val="00FFFF"/>
                </a:highlight>
                <a:latin typeface="Times New Roman" panose="02020603050405020304" pitchFamily="18" charset="0"/>
                <a:ea typeface="SimSun" panose="02010600030101010101" pitchFamily="2" charset="-122"/>
              </a:rPr>
              <a:t> and TDD/Massive MIMO on higher FR1/[FR2] frequency</a:t>
            </a:r>
            <a:endParaRPr lang="en-US" sz="2400" dirty="0">
              <a:effectLst/>
              <a:highlight>
                <a:srgbClr val="00FFFF"/>
              </a:highlight>
              <a:latin typeface="Times New Roman" panose="02020603050405020304" pitchFamily="18" charset="0"/>
              <a:ea typeface="SimSun" panose="02010600030101010101" pitchFamily="2" charset="-122"/>
            </a:endParaRPr>
          </a:p>
          <a:p>
            <a:pPr marL="0">
              <a:spcBef>
                <a:spcPts val="0"/>
              </a:spcBef>
              <a:spcAft>
                <a:spcPts val="0"/>
              </a:spcAft>
            </a:pPr>
            <a:r>
              <a:rPr lang="en-US" sz="1800" dirty="0">
                <a:effectLst/>
                <a:latin typeface="Times New Roman" panose="02020603050405020304" pitchFamily="18" charset="0"/>
                <a:ea typeface="SimSun" panose="02010600030101010101" pitchFamily="2" charset="-122"/>
              </a:rPr>
              <a:t>Note 1: legacy UEs should be able to continue accessing a network implementing Rel-18 network energy savings techniques, with the possible exception of techniques developed specifically for greenfield deployments.</a:t>
            </a:r>
          </a:p>
          <a:p>
            <a:pPr marL="0">
              <a:spcBef>
                <a:spcPts val="0"/>
              </a:spcBef>
              <a:spcAft>
                <a:spcPts val="0"/>
              </a:spcAft>
            </a:pPr>
            <a:r>
              <a:rPr lang="en-US" sz="1800" dirty="0">
                <a:effectLst/>
                <a:latin typeface="Times New Roman" panose="02020603050405020304" pitchFamily="18" charset="0"/>
                <a:ea typeface="SimSun" panose="02010600030101010101" pitchFamily="2" charset="-122"/>
              </a:rPr>
              <a:t> </a:t>
            </a:r>
            <a:r>
              <a:rPr lang="en-GB" sz="1800" dirty="0">
                <a:effectLst/>
                <a:latin typeface="Times New Roman" panose="02020603050405020304" pitchFamily="18" charset="0"/>
                <a:ea typeface="SimSun" panose="02010600030101010101" pitchFamily="2" charset="-122"/>
              </a:rPr>
              <a:t>The study should coordinate with SA5 and RAN4 as needed.</a:t>
            </a:r>
            <a:endParaRPr lang="en-US" sz="1800" dirty="0">
              <a:effectLst/>
              <a:latin typeface="Times New Roman" panose="02020603050405020304" pitchFamily="18" charset="0"/>
              <a:ea typeface="SimSun" panose="02010600030101010101" pitchFamily="2" charset="-122"/>
            </a:endParaRPr>
          </a:p>
          <a:p>
            <a:pPr lvl="1"/>
            <a:endParaRPr lang="en-US" sz="1800" dirty="0"/>
          </a:p>
        </p:txBody>
      </p:sp>
    </p:spTree>
    <p:extLst>
      <p:ext uri="{BB962C8B-B14F-4D97-AF65-F5344CB8AC3E}">
        <p14:creationId xmlns:p14="http://schemas.microsoft.com/office/powerpoint/2010/main" val="317525019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427870" cy="745776"/>
          </a:xfrm>
        </p:spPr>
        <p:txBody>
          <a:bodyPr/>
          <a:lstStyle/>
          <a:p>
            <a:r>
              <a:rPr lang="en-US" sz="3600" dirty="0"/>
              <a:t>RAN1-led: DSS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32420" y="1013883"/>
            <a:ext cx="13756312" cy="4830233"/>
          </a:xfrm>
        </p:spPr>
        <p:txBody>
          <a:bodyPr/>
          <a:lstStyle/>
          <a:p>
            <a:pPr marL="457200" indent="-457200">
              <a:spcBef>
                <a:spcPts val="0"/>
              </a:spcBef>
              <a:spcAft>
                <a:spcPts val="900"/>
              </a:spcAft>
            </a:pPr>
            <a:r>
              <a:rPr lang="en-US" sz="2931" dirty="0"/>
              <a:t>Study and if needed specify NR PDCCH reception in symbols with LTE CRS </a:t>
            </a:r>
            <a:r>
              <a:rPr lang="en-US" sz="2931" dirty="0" err="1"/>
              <a:t>REs.</a:t>
            </a:r>
            <a:endParaRPr lang="en-US" sz="2931" dirty="0"/>
          </a:p>
          <a:p>
            <a:pPr marL="914400" lvl="1" indent="-457200">
              <a:spcBef>
                <a:spcPts val="0"/>
              </a:spcBef>
              <a:spcAft>
                <a:spcPts val="900"/>
              </a:spcAft>
            </a:pPr>
            <a:r>
              <a:rPr lang="en-GB" sz="2335" dirty="0"/>
              <a:t>Investigate </a:t>
            </a:r>
            <a:r>
              <a:rPr lang="en-GB" sz="2335" strike="sngStrike" dirty="0">
                <a:solidFill>
                  <a:srgbClr val="FF0000"/>
                </a:solidFill>
              </a:rPr>
              <a:t>the performance, and</a:t>
            </a:r>
            <a:r>
              <a:rPr lang="en-GB" sz="2335" u="sng" strike="sngStrike" dirty="0">
                <a:solidFill>
                  <a:srgbClr val="FF0000"/>
                </a:solidFill>
              </a:rPr>
              <a:t> </a:t>
            </a:r>
            <a:r>
              <a:rPr lang="en-GB" sz="2335" u="sng" dirty="0">
                <a:solidFill>
                  <a:srgbClr val="FF0000"/>
                </a:solidFill>
              </a:rPr>
              <a:t>enabling </a:t>
            </a:r>
            <a:r>
              <a:rPr lang="en-GB" sz="2335" dirty="0"/>
              <a:t>LTE CRS to puncture NR PDCCH and </a:t>
            </a:r>
            <a:r>
              <a:rPr lang="en-GB" sz="2335" u="sng" dirty="0">
                <a:solidFill>
                  <a:srgbClr val="FF0000"/>
                </a:solidFill>
              </a:rPr>
              <a:t>how to interact with </a:t>
            </a:r>
            <a:r>
              <a:rPr lang="en-GB" sz="2335" dirty="0"/>
              <a:t>DMRS if there is the performance gain from the additional PDCCH resources. </a:t>
            </a:r>
          </a:p>
          <a:p>
            <a:pPr marL="914400" lvl="1" indent="-457200">
              <a:spcBef>
                <a:spcPts val="0"/>
              </a:spcBef>
              <a:spcAft>
                <a:spcPts val="900"/>
              </a:spcAft>
            </a:pPr>
            <a:r>
              <a:rPr lang="en-US" sz="2335" dirty="0"/>
              <a:t>Specify necessary</a:t>
            </a:r>
            <a:r>
              <a:rPr lang="en-US" sz="2335" u="sng" dirty="0">
                <a:solidFill>
                  <a:srgbClr val="FF0000"/>
                </a:solidFill>
              </a:rPr>
              <a:t>, if any, </a:t>
            </a:r>
            <a:r>
              <a:rPr lang="en-US" sz="2335" dirty="0"/>
              <a:t>UE performance requirements for improvement of NR spectrum efficiency for LTE-NR co-existence</a:t>
            </a:r>
          </a:p>
          <a:p>
            <a:pPr marL="1447771" lvl="2" indent="-457200">
              <a:spcBef>
                <a:spcPts val="0"/>
              </a:spcBef>
              <a:spcAft>
                <a:spcPts val="900"/>
              </a:spcAft>
            </a:pPr>
            <a:r>
              <a:rPr lang="en-US" sz="2400" dirty="0"/>
              <a:t>Specify necessary UE demodulation performance requirements (RAN4)</a:t>
            </a:r>
          </a:p>
          <a:p>
            <a:endParaRPr lang="en-US" sz="2331" dirty="0"/>
          </a:p>
        </p:txBody>
      </p:sp>
    </p:spTree>
    <p:extLst>
      <p:ext uri="{BB962C8B-B14F-4D97-AF65-F5344CB8AC3E}">
        <p14:creationId xmlns:p14="http://schemas.microsoft.com/office/powerpoint/2010/main" val="95204014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843349" y="239182"/>
            <a:ext cx="13766026" cy="1143000"/>
          </a:xfrm>
        </p:spPr>
        <p:txBody>
          <a:bodyPr/>
          <a:lstStyle/>
          <a:p>
            <a:r>
              <a:rPr lang="en-US" sz="3600" dirty="0"/>
              <a:t>RAN1-led: CA enhancements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43349" y="1217085"/>
            <a:ext cx="13308826" cy="4830233"/>
          </a:xfrm>
        </p:spPr>
        <p:txBody>
          <a:bodyPr/>
          <a:lstStyle/>
          <a:p>
            <a:pPr marL="0">
              <a:spcBef>
                <a:spcPts val="0"/>
              </a:spcBef>
              <a:spcAft>
                <a:spcPts val="900"/>
              </a:spcAft>
            </a:pPr>
            <a:r>
              <a:rPr lang="en-GB" sz="2000" i="0" dirty="0">
                <a:effectLst/>
                <a:latin typeface="Times New Roman" panose="02020603050405020304" pitchFamily="18" charset="0"/>
                <a:ea typeface="Times New Roman" panose="02020603050405020304" pitchFamily="18" charset="0"/>
              </a:rPr>
              <a:t>Specify a solution for multi-cell PUSCH/PDSCH scheduling (one PDSCH/PUSCH per cell) with a single DCI [RAN1]</a:t>
            </a:r>
            <a:endParaRPr lang="en-US" sz="2000" dirty="0">
              <a:effectLst/>
              <a:latin typeface="Times New Roman" panose="02020603050405020304" pitchFamily="18" charset="0"/>
              <a:ea typeface="Times New Roman" panose="02020603050405020304" pitchFamily="18" charset="0"/>
            </a:endParaRPr>
          </a:p>
          <a:p>
            <a:pPr marL="876268" lvl="1" indent="-342900">
              <a:spcBef>
                <a:spcPts val="0"/>
              </a:spcBef>
              <a:spcAft>
                <a:spcPts val="900"/>
              </a:spcAft>
              <a:buFont typeface="Symbol" panose="05050102010706020507" pitchFamily="18" charset="2"/>
              <a:buChar char=""/>
            </a:pPr>
            <a:r>
              <a:rPr lang="en-GB" sz="1800" i="0" dirty="0">
                <a:effectLst/>
                <a:latin typeface="Times New Roman" panose="02020603050405020304" pitchFamily="18" charset="0"/>
                <a:ea typeface="Times New Roman" panose="02020603050405020304" pitchFamily="18" charset="0"/>
              </a:rPr>
              <a:t>Identify the maximum number of cells that can be scheduled simultaneously</a:t>
            </a:r>
            <a:endParaRPr lang="en-US" sz="1800" dirty="0">
              <a:effectLst/>
              <a:latin typeface="Times New Roman" panose="02020603050405020304" pitchFamily="18" charset="0"/>
              <a:ea typeface="Times New Roman" panose="02020603050405020304" pitchFamily="18" charset="0"/>
            </a:endParaRPr>
          </a:p>
          <a:p>
            <a:pPr marL="876268" lvl="1" indent="-342900">
              <a:spcBef>
                <a:spcPts val="0"/>
              </a:spcBef>
              <a:spcAft>
                <a:spcPts val="900"/>
              </a:spcAft>
              <a:buFont typeface="Symbol" panose="05050102010706020507" pitchFamily="18" charset="2"/>
              <a:buChar char=""/>
            </a:pPr>
            <a:r>
              <a:rPr lang="en-GB" sz="1800" i="0" dirty="0">
                <a:effectLst/>
                <a:latin typeface="Times New Roman" panose="02020603050405020304" pitchFamily="18" charset="0"/>
                <a:ea typeface="Times New Roman" panose="02020603050405020304" pitchFamily="18" charset="0"/>
              </a:rPr>
              <a:t>Consider both intra-band and inter-band CA operation</a:t>
            </a:r>
            <a:endParaRPr lang="en-US" sz="1800" dirty="0">
              <a:effectLst/>
              <a:latin typeface="Times New Roman" panose="02020603050405020304" pitchFamily="18" charset="0"/>
              <a:ea typeface="Times New Roman" panose="02020603050405020304" pitchFamily="18" charset="0"/>
            </a:endParaRPr>
          </a:p>
          <a:p>
            <a:pPr marL="876268" lvl="1" indent="-342900">
              <a:spcBef>
                <a:spcPts val="0"/>
              </a:spcBef>
              <a:spcAft>
                <a:spcPts val="900"/>
              </a:spcAft>
              <a:buFont typeface="Symbol" panose="05050102010706020507" pitchFamily="18" charset="2"/>
              <a:buChar char=""/>
            </a:pPr>
            <a:r>
              <a:rPr lang="en-GB" sz="1800" i="0" dirty="0">
                <a:effectLst/>
                <a:latin typeface="Times New Roman" panose="02020603050405020304" pitchFamily="18" charset="0"/>
                <a:ea typeface="Times New Roman" panose="02020603050405020304" pitchFamily="18" charset="0"/>
              </a:rPr>
              <a:t>Consider both FR1 and FR2</a:t>
            </a:r>
          </a:p>
          <a:p>
            <a:pPr marL="876268" lvl="1" indent="-342900">
              <a:spcBef>
                <a:spcPts val="0"/>
              </a:spcBef>
              <a:spcAft>
                <a:spcPts val="900"/>
              </a:spcAft>
              <a:buFont typeface="Symbol" panose="05050102010706020507" pitchFamily="18" charset="2"/>
              <a:buChar char=""/>
            </a:pPr>
            <a:r>
              <a:rPr lang="en-GB" sz="1800" u="sng" dirty="0">
                <a:solidFill>
                  <a:srgbClr val="FF0000"/>
                </a:solidFill>
                <a:effectLst/>
                <a:latin typeface="Times New Roman" panose="02020603050405020304" pitchFamily="18" charset="0"/>
                <a:ea typeface="Times New Roman" panose="02020603050405020304" pitchFamily="18" charset="0"/>
              </a:rPr>
              <a:t>The single DCI </a:t>
            </a:r>
            <a:r>
              <a:rPr lang="en-GB" sz="1800" u="sng" dirty="0">
                <a:solidFill>
                  <a:srgbClr val="FF0000"/>
                </a:solidFill>
                <a:latin typeface="Times New Roman" panose="02020603050405020304" pitchFamily="18" charset="0"/>
                <a:ea typeface="Times New Roman" panose="02020603050405020304" pitchFamily="18" charset="0"/>
              </a:rPr>
              <a:t>shall be optimized for 3 or more cells for the multi-cell PUSCH/PDSCH scheduling</a:t>
            </a:r>
            <a:endParaRPr lang="en-US" sz="1800" u="sng" dirty="0">
              <a:solidFill>
                <a:srgbClr val="FF0000"/>
              </a:solidFill>
              <a:effectLst/>
              <a:latin typeface="Times New Roman" panose="02020603050405020304" pitchFamily="18" charset="0"/>
              <a:ea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Study and if necessary specify following enhancements for multi-carrier UL operation</a:t>
            </a:r>
          </a:p>
          <a:p>
            <a:pPr lvl="1"/>
            <a:r>
              <a:rPr lang="en-US" sz="1800" dirty="0">
                <a:latin typeface="Times New Roman" panose="02020603050405020304" pitchFamily="18" charset="0"/>
                <a:cs typeface="Times New Roman" panose="02020603050405020304" pitchFamily="18" charset="0"/>
              </a:rPr>
              <a:t>UL Tx switching schemes across </a:t>
            </a:r>
            <a:r>
              <a:rPr lang="en-US" sz="1800" dirty="0">
                <a:highlight>
                  <a:srgbClr val="FFFF00"/>
                </a:highlight>
                <a:latin typeface="Times New Roman" panose="02020603050405020304" pitchFamily="18" charset="0"/>
                <a:cs typeface="Times New Roman" panose="02020603050405020304" pitchFamily="18" charset="0"/>
              </a:rPr>
              <a:t>[3 or 4] </a:t>
            </a:r>
            <a:r>
              <a:rPr lang="en-US" sz="1800" dirty="0">
                <a:latin typeface="Times New Roman" panose="02020603050405020304" pitchFamily="18" charset="0"/>
                <a:cs typeface="Times New Roman" panose="02020603050405020304" pitchFamily="18" charset="0"/>
              </a:rPr>
              <a:t>bands with restriction of 2 Tx simultaneous transmission for FR1 UEs, including mechanisms to enable more configured UL bands than its simultaneous transmission capability and to support dynamic Tx carrier switching across the configured bands (RAN1)</a:t>
            </a:r>
          </a:p>
          <a:p>
            <a:pPr lvl="1"/>
            <a:r>
              <a:rPr lang="en-US" sz="1800" dirty="0">
                <a:latin typeface="Times New Roman" panose="02020603050405020304" pitchFamily="18" charset="0"/>
                <a:cs typeface="Times New Roman" panose="02020603050405020304" pitchFamily="18" charset="0"/>
              </a:rPr>
              <a:t>Switching time and other RF aspects for above UL Tx switching schemes across </a:t>
            </a:r>
            <a:r>
              <a:rPr lang="en-US" sz="1800" dirty="0">
                <a:highlight>
                  <a:srgbClr val="FFFF00"/>
                </a:highlight>
                <a:latin typeface="Times New Roman" panose="02020603050405020304" pitchFamily="18" charset="0"/>
                <a:cs typeface="Times New Roman" panose="02020603050405020304" pitchFamily="18" charset="0"/>
              </a:rPr>
              <a:t>[3 or 4] </a:t>
            </a:r>
            <a:r>
              <a:rPr lang="en-US" sz="1800" dirty="0">
                <a:latin typeface="Times New Roman" panose="02020603050405020304" pitchFamily="18" charset="0"/>
                <a:cs typeface="Times New Roman" panose="02020603050405020304" pitchFamily="18" charset="0"/>
              </a:rPr>
              <a:t>bands (RAN4)</a:t>
            </a:r>
            <a:endParaRPr lang="en-US" sz="1800" strike="sngStrike" dirty="0">
              <a:latin typeface="Times New Roman" panose="02020603050405020304" pitchFamily="18" charset="0"/>
              <a:cs typeface="Times New Roman" panose="02020603050405020304" pitchFamily="18" charset="0"/>
            </a:endParaRPr>
          </a:p>
          <a:p>
            <a:pPr marL="0" marR="0" hangingPunct="0">
              <a:spcBef>
                <a:spcPts val="0"/>
              </a:spcBef>
              <a:spcAft>
                <a:spcPts val="900"/>
              </a:spcAft>
            </a:pPr>
            <a:r>
              <a:rPr lang="en-GB" sz="1800" i="0" strike="sngStrike" dirty="0">
                <a:solidFill>
                  <a:srgbClr val="FF0000"/>
                </a:solidFill>
                <a:effectLst/>
                <a:latin typeface="Times New Roman" panose="02020603050405020304" pitchFamily="18" charset="0"/>
                <a:ea typeface="Times New Roman" panose="02020603050405020304" pitchFamily="18" charset="0"/>
              </a:rPr>
              <a:t>Introduce support for </a:t>
            </a:r>
            <a:r>
              <a:rPr lang="en-GB" sz="1800" i="0" strike="sngStrike" dirty="0" err="1">
                <a:solidFill>
                  <a:srgbClr val="FF0000"/>
                </a:solidFill>
                <a:effectLst/>
                <a:latin typeface="Times New Roman" panose="02020603050405020304" pitchFamily="18" charset="0"/>
                <a:ea typeface="Times New Roman" panose="02020603050405020304" pitchFamily="18" charset="0"/>
              </a:rPr>
              <a:t>Scells</a:t>
            </a:r>
            <a:r>
              <a:rPr lang="en-GB" sz="1800" i="0" strike="sngStrike" dirty="0">
                <a:solidFill>
                  <a:srgbClr val="FF0000"/>
                </a:solidFill>
                <a:effectLst/>
                <a:latin typeface="Times New Roman" panose="02020603050405020304" pitchFamily="18" charset="0"/>
                <a:ea typeface="Times New Roman" panose="02020603050405020304" pitchFamily="18" charset="0"/>
              </a:rPr>
              <a:t> without SSB in inter-band CA (so that an SSB in one band can provide DL timing/ frequency synchronization for an </a:t>
            </a:r>
            <a:r>
              <a:rPr lang="en-GB" sz="1800" i="0" strike="sngStrike" dirty="0" err="1">
                <a:solidFill>
                  <a:srgbClr val="FF0000"/>
                </a:solidFill>
                <a:effectLst/>
                <a:latin typeface="Times New Roman" panose="02020603050405020304" pitchFamily="18" charset="0"/>
                <a:ea typeface="Times New Roman" panose="02020603050405020304" pitchFamily="18" charset="0"/>
              </a:rPr>
              <a:t>Scell</a:t>
            </a:r>
            <a:r>
              <a:rPr lang="en-GB" sz="1800" i="0" strike="sngStrike" dirty="0">
                <a:solidFill>
                  <a:srgbClr val="FF0000"/>
                </a:solidFill>
                <a:effectLst/>
                <a:latin typeface="Times New Roman" panose="02020603050405020304" pitchFamily="18" charset="0"/>
                <a:ea typeface="Times New Roman" panose="02020603050405020304" pitchFamily="18" charset="0"/>
              </a:rPr>
              <a:t> in a different band), via the following steps:</a:t>
            </a:r>
            <a:endParaRPr lang="en-US" sz="1800" strike="sngStrike" dirty="0">
              <a:solidFill>
                <a:srgbClr val="FF0000"/>
              </a:solidFill>
              <a:effectLst/>
              <a:latin typeface="Times New Roman" panose="02020603050405020304" pitchFamily="18" charset="0"/>
              <a:ea typeface="Times New Roman" panose="02020603050405020304" pitchFamily="18" charset="0"/>
            </a:endParaRPr>
          </a:p>
          <a:p>
            <a:pPr marL="876268" lvl="1" indent="-342900">
              <a:spcBef>
                <a:spcPts val="0"/>
              </a:spcBef>
              <a:spcAft>
                <a:spcPts val="900"/>
              </a:spcAft>
              <a:buFont typeface="Symbol" panose="05050102010706020507" pitchFamily="18" charset="2"/>
              <a:buChar char=""/>
            </a:pPr>
            <a:r>
              <a:rPr lang="en-GB" sz="1400" i="0" strike="sngStrike" dirty="0">
                <a:solidFill>
                  <a:srgbClr val="FF0000"/>
                </a:solidFill>
                <a:effectLst/>
                <a:latin typeface="Times New Roman" panose="02020603050405020304" pitchFamily="18" charset="0"/>
                <a:ea typeface="Times New Roman" panose="02020603050405020304" pitchFamily="18" charset="0"/>
              </a:rPr>
              <a:t>identify for which bands this is feasible and the related UE requirements [RAN4]</a:t>
            </a:r>
            <a:endParaRPr lang="en-US" sz="1400" strike="sngStrike" dirty="0">
              <a:solidFill>
                <a:srgbClr val="FF0000"/>
              </a:solidFill>
              <a:effectLst/>
              <a:latin typeface="Times New Roman" panose="02020603050405020304" pitchFamily="18" charset="0"/>
              <a:ea typeface="Times New Roman" panose="02020603050405020304" pitchFamily="18" charset="0"/>
            </a:endParaRPr>
          </a:p>
          <a:p>
            <a:pPr marL="876268" lvl="1" indent="-342900">
              <a:spcBef>
                <a:spcPts val="0"/>
              </a:spcBef>
              <a:spcAft>
                <a:spcPts val="900"/>
              </a:spcAft>
              <a:buFont typeface="Symbol" panose="05050102010706020507" pitchFamily="18" charset="2"/>
              <a:buChar char=""/>
            </a:pPr>
            <a:r>
              <a:rPr lang="en-GB" sz="1400" i="0" strike="sngStrike" dirty="0">
                <a:solidFill>
                  <a:srgbClr val="FF0000"/>
                </a:solidFill>
                <a:effectLst/>
                <a:latin typeface="Times New Roman" panose="02020603050405020304" pitchFamily="18" charset="0"/>
                <a:ea typeface="Times New Roman" panose="02020603050405020304" pitchFamily="18" charset="0"/>
              </a:rPr>
              <a:t>introduce the related UE capability and signalling support [RAN2]</a:t>
            </a:r>
            <a:endParaRPr lang="en-US" sz="1400" strike="sngStrike" dirty="0">
              <a:solidFill>
                <a:srgbClr val="FF0000"/>
              </a:solidFill>
              <a:effectLst/>
              <a:latin typeface="Times New Roman" panose="02020603050405020304" pitchFamily="18" charset="0"/>
              <a:ea typeface="Times New Roman" panose="02020603050405020304" pitchFamily="18" charset="0"/>
            </a:endParaRPr>
          </a:p>
          <a:p>
            <a:pPr marL="541337" lvl="1" indent="0">
              <a:spcBef>
                <a:spcPts val="300"/>
              </a:spcBef>
              <a:spcAft>
                <a:spcPts val="300"/>
              </a:spcAft>
              <a:buNone/>
            </a:pPr>
            <a:r>
              <a:rPr lang="en-US" sz="1600" u="sng" dirty="0">
                <a:solidFill>
                  <a:srgbClr val="FF0000"/>
                </a:solidFill>
              </a:rPr>
              <a:t>Note: This aspect is expected to be implicitly/explicitly considered as part of network energy savings</a:t>
            </a:r>
          </a:p>
        </p:txBody>
      </p:sp>
    </p:spTree>
    <p:extLst>
      <p:ext uri="{BB962C8B-B14F-4D97-AF65-F5344CB8AC3E}">
        <p14:creationId xmlns:p14="http://schemas.microsoft.com/office/powerpoint/2010/main" val="1011233380"/>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077999" y="2693987"/>
            <a:ext cx="12746197" cy="1470025"/>
          </a:xfrm>
        </p:spPr>
        <p:txBody>
          <a:bodyPr/>
          <a:lstStyle/>
          <a:p>
            <a:r>
              <a:rPr lang="en-US" sz="6000" dirty="0"/>
              <a:t>Detailed Scope of RAN2-led Projects</a:t>
            </a:r>
          </a:p>
        </p:txBody>
      </p:sp>
    </p:spTree>
    <p:extLst>
      <p:ext uri="{BB962C8B-B14F-4D97-AF65-F5344CB8AC3E}">
        <p14:creationId xmlns:p14="http://schemas.microsoft.com/office/powerpoint/2010/main" val="15797660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dirty="0"/>
              <a:t>Details Scope for potential RAN R18 Projects</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599245" y="1013883"/>
            <a:ext cx="13954955" cy="4830233"/>
          </a:xfrm>
        </p:spPr>
        <p:txBody>
          <a:bodyPr/>
          <a:lstStyle/>
          <a:p>
            <a:r>
              <a:rPr lang="en-US" sz="2800" dirty="0">
                <a:latin typeface="Times New Roman" panose="02020603050405020304" pitchFamily="18" charset="0"/>
                <a:cs typeface="Times New Roman" panose="02020603050405020304" pitchFamily="18" charset="0"/>
              </a:rPr>
              <a:t>The detailed scope for potential RAN R18 projects is provided in the sequel, to be used to for further discussion during the meeting</a:t>
            </a:r>
          </a:p>
          <a:p>
            <a:pPr lvl="1"/>
            <a:r>
              <a:rPr lang="en-US" sz="2400" dirty="0"/>
              <a:t>The scope is based on the Oct. email discussion, with modifications for the purpose of proper load-dimensioning, necessary clarification, etc.</a:t>
            </a:r>
          </a:p>
          <a:p>
            <a:r>
              <a:rPr lang="en-US" sz="2800" dirty="0">
                <a:latin typeface="TimesNewRomanPSMT"/>
              </a:rPr>
              <a:t>The goal to finalize the corresponding SIDs/WIDs before the end of the meeting</a:t>
            </a:r>
          </a:p>
          <a:p>
            <a:endParaRPr lang="en-US" sz="2000" dirty="0"/>
          </a:p>
        </p:txBody>
      </p:sp>
    </p:spTree>
    <p:extLst>
      <p:ext uri="{BB962C8B-B14F-4D97-AF65-F5344CB8AC3E}">
        <p14:creationId xmlns:p14="http://schemas.microsoft.com/office/powerpoint/2010/main" val="375243967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099456" y="-96296"/>
            <a:ext cx="13427870" cy="1143000"/>
          </a:xfrm>
        </p:spPr>
        <p:txBody>
          <a:bodyPr/>
          <a:lstStyle/>
          <a:p>
            <a:r>
              <a:rPr lang="en-US" sz="4000" dirty="0"/>
              <a:t>RAN2-led: Mobility Enhancements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1014" y="817036"/>
            <a:ext cx="13756312" cy="4830233"/>
          </a:xfrm>
        </p:spPr>
        <p:txBody>
          <a:bodyPr/>
          <a:lstStyle/>
          <a:p>
            <a:r>
              <a:rPr lang="en-US" sz="2000" dirty="0"/>
              <a:t>To specify mechanism and procedures of L1/L2 based inter-cell mobility for mobility latency reduction:</a:t>
            </a:r>
          </a:p>
          <a:p>
            <a:pPr lvl="1"/>
            <a:r>
              <a:rPr lang="en-US" sz="1600" dirty="0"/>
              <a:t>Configuration and maintenance for multiple candidate cells to allow fast application of configurations for candidate cells [RAN2, RAN3]</a:t>
            </a:r>
          </a:p>
          <a:p>
            <a:pPr lvl="1"/>
            <a:r>
              <a:rPr lang="en-US" sz="1600" dirty="0"/>
              <a:t>Dynamic switch mechanism among candidate serving cells (including </a:t>
            </a:r>
            <a:r>
              <a:rPr lang="en-US" sz="1600" dirty="0" err="1"/>
              <a:t>SpCell</a:t>
            </a:r>
            <a:r>
              <a:rPr lang="en-US" sz="1600" dirty="0"/>
              <a:t> and </a:t>
            </a:r>
            <a:r>
              <a:rPr lang="en-US" sz="1600" dirty="0" err="1"/>
              <a:t>SCell</a:t>
            </a:r>
            <a:r>
              <a:rPr lang="en-US" sz="1600" dirty="0"/>
              <a:t>) for the potential applicable scenarios based on L1/L2 </a:t>
            </a:r>
            <a:r>
              <a:rPr lang="en-US" sz="1600" dirty="0" err="1"/>
              <a:t>signalling</a:t>
            </a:r>
            <a:r>
              <a:rPr lang="en-US" sz="1600" dirty="0"/>
              <a:t> [RAN2, RAN1]</a:t>
            </a:r>
          </a:p>
          <a:p>
            <a:pPr lvl="1"/>
            <a:r>
              <a:rPr lang="en-US" sz="1600" dirty="0"/>
              <a:t>L1 enhancements, including inter-cell beam management, L1 measurement and reporting, beam indication, and for non-synchronized scenario to handle TA management [RAN1, RAN2]</a:t>
            </a:r>
          </a:p>
          <a:p>
            <a:pPr lvl="2"/>
            <a:r>
              <a:rPr lang="en-US" sz="1400" u="sng" dirty="0">
                <a:solidFill>
                  <a:srgbClr val="FF0000"/>
                </a:solidFill>
                <a:highlight>
                  <a:srgbClr val="808000"/>
                </a:highlight>
              </a:rPr>
              <a:t>Note: </a:t>
            </a:r>
            <a:r>
              <a:rPr lang="en-US" sz="1400" u="sng" dirty="0">
                <a:solidFill>
                  <a:srgbClr val="FF0000"/>
                </a:solidFill>
              </a:rPr>
              <a:t>early RAN2 involvement is necessary, including the possibility of further clarifying the interaction between this bullet with the previous bullet</a:t>
            </a:r>
          </a:p>
          <a:p>
            <a:pPr lvl="1"/>
            <a:r>
              <a:rPr lang="en-US" sz="1600" dirty="0"/>
              <a:t>CU-DU interface signaling to support L1/L2 mobility, if needed [RAN3]</a:t>
            </a:r>
          </a:p>
          <a:p>
            <a:pPr lvl="1"/>
            <a:r>
              <a:rPr lang="en-US" sz="1600" dirty="0"/>
              <a:t>Note 1: FR2 specific enhancements are not precluded, if any.</a:t>
            </a:r>
          </a:p>
          <a:p>
            <a:pPr lvl="1"/>
            <a:r>
              <a:rPr lang="en-US" sz="1600" dirty="0"/>
              <a:t>Note 2: The procedure of L1/L2 based inter-cell mobility are applicable to the following scenarios:</a:t>
            </a:r>
          </a:p>
          <a:p>
            <a:pPr lvl="2"/>
            <a:r>
              <a:rPr lang="en-US" sz="1400" dirty="0"/>
              <a:t>Standalone, CA and NR-DC case with serving cell change within one CG</a:t>
            </a:r>
          </a:p>
          <a:p>
            <a:pPr lvl="2"/>
            <a:r>
              <a:rPr lang="en-US" sz="1400" dirty="0"/>
              <a:t>Intra-</a:t>
            </a:r>
            <a:r>
              <a:rPr lang="en-US" sz="1400" u="sng" strike="sngStrike" dirty="0">
                <a:solidFill>
                  <a:srgbClr val="FF0000"/>
                </a:solidFill>
              </a:rPr>
              <a:t>C</a:t>
            </a:r>
            <a:r>
              <a:rPr lang="en-US" sz="1400" u="sng" dirty="0">
                <a:solidFill>
                  <a:srgbClr val="FF0000"/>
                </a:solidFill>
              </a:rPr>
              <a:t>D</a:t>
            </a:r>
            <a:r>
              <a:rPr lang="en-US" sz="1400" dirty="0"/>
              <a:t>U case and intra-CU inter-DU case (</a:t>
            </a:r>
            <a:r>
              <a:rPr lang="en-US" sz="1400" u="sng" dirty="0">
                <a:solidFill>
                  <a:srgbClr val="FF0000"/>
                </a:solidFill>
              </a:rPr>
              <a:t>no new RAN interfaces are expected</a:t>
            </a:r>
            <a:r>
              <a:rPr lang="en-US" sz="1400" dirty="0"/>
              <a:t>) (applicable for Standalone and CA)</a:t>
            </a:r>
          </a:p>
          <a:p>
            <a:pPr lvl="2"/>
            <a:r>
              <a:rPr lang="en-US" sz="1400" dirty="0"/>
              <a:t>Both intra-frequency and inter-frequency</a:t>
            </a:r>
          </a:p>
          <a:p>
            <a:pPr lvl="2"/>
            <a:r>
              <a:rPr lang="en-US" sz="1400" dirty="0"/>
              <a:t>Both FR1 and FR2</a:t>
            </a:r>
          </a:p>
          <a:p>
            <a:r>
              <a:rPr lang="en-US" sz="1800" dirty="0"/>
              <a:t>To specify mechanism and procedures of MR-DC with selective activation of the cell groups via L3 enhancements:</a:t>
            </a:r>
          </a:p>
          <a:p>
            <a:pPr lvl="1"/>
            <a:r>
              <a:rPr lang="en-US" sz="1600" dirty="0"/>
              <a:t>To allow subsequent CPC/CPAC after changing SCG without reconfiguration and re-initiation of CPC/CPAC [RAN2, RAN3, RAN4]</a:t>
            </a:r>
          </a:p>
          <a:p>
            <a:pPr lvl="1"/>
            <a:r>
              <a:rPr lang="en-US" sz="1800" dirty="0"/>
              <a:t>TBD: whether Rel-17 CPC/CPAC mechanism is used as the baseline </a:t>
            </a:r>
          </a:p>
          <a:p>
            <a:pPr lvl="1"/>
            <a:r>
              <a:rPr lang="en-US" sz="1600" strike="sngStrike" dirty="0">
                <a:solidFill>
                  <a:srgbClr val="FF0000"/>
                </a:solidFill>
              </a:rPr>
              <a:t>TBD: whether to limit MR-DC to EN-DC and NR-DC</a:t>
            </a:r>
            <a:r>
              <a:rPr lang="en-US" sz="1600" dirty="0"/>
              <a:t> </a:t>
            </a:r>
            <a:r>
              <a:rPr lang="en-US" sz="1600" dirty="0">
                <a:sym typeface="Wingdings" panose="05000000000000000000" pitchFamily="2" charset="2"/>
              </a:rPr>
              <a:t> </a:t>
            </a:r>
            <a:r>
              <a:rPr lang="en-US" sz="1600" u="sng" dirty="0">
                <a:solidFill>
                  <a:srgbClr val="FF0000"/>
                </a:solidFill>
                <a:sym typeface="Wingdings" panose="05000000000000000000" pitchFamily="2" charset="2"/>
              </a:rPr>
              <a:t>limit to NR-DC only</a:t>
            </a:r>
            <a:endParaRPr lang="en-US" sz="1600" u="sng" dirty="0">
              <a:solidFill>
                <a:srgbClr val="FF0000"/>
              </a:solidFill>
            </a:endParaRPr>
          </a:p>
          <a:p>
            <a:r>
              <a:rPr lang="en-US" sz="1800" dirty="0"/>
              <a:t>To specify CHO including target MCG and target SCG if it cannot be completed in Rel-17 [RAN3, RAN2]</a:t>
            </a:r>
          </a:p>
          <a:p>
            <a:r>
              <a:rPr lang="en-US" sz="1800" dirty="0"/>
              <a:t>To specify CHO including target MCG and candidate SCG for CPC/CPAC  [RAN3, RAN2]</a:t>
            </a:r>
          </a:p>
          <a:p>
            <a:pPr lvl="1"/>
            <a:r>
              <a:rPr lang="en-US" sz="1600" dirty="0"/>
              <a:t>CHO including target MCG and target SCG is used as the baseline</a:t>
            </a:r>
          </a:p>
          <a:p>
            <a:pPr lvl="1"/>
            <a:endParaRPr lang="en-US" sz="2800" dirty="0"/>
          </a:p>
        </p:txBody>
      </p:sp>
    </p:spTree>
    <p:extLst>
      <p:ext uri="{BB962C8B-B14F-4D97-AF65-F5344CB8AC3E}">
        <p14:creationId xmlns:p14="http://schemas.microsoft.com/office/powerpoint/2010/main" val="407283722"/>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427870" cy="1143000"/>
          </a:xfrm>
        </p:spPr>
        <p:txBody>
          <a:bodyPr/>
          <a:lstStyle/>
          <a:p>
            <a:r>
              <a:rPr lang="en-US" sz="3600" dirty="0"/>
              <a:t>RAN2-led: Enhancements for XR</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1014" y="1156440"/>
            <a:ext cx="13756312" cy="4830233"/>
          </a:xfrm>
        </p:spPr>
        <p:txBody>
          <a:bodyPr/>
          <a:lstStyle/>
          <a:p>
            <a:pPr marL="266732" indent="-342900" algn="just"/>
            <a:r>
              <a:rPr lang="en-US" altLang="ja-JP" sz="2800" u="sng"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rPr>
              <a:t>9-month study for RAN1 and 6-month study for RAN2, followed by WI</a:t>
            </a:r>
          </a:p>
          <a:p>
            <a:pPr lvl="1"/>
            <a:r>
              <a:rPr lang="en-US" sz="2000" b="0" i="0" dirty="0">
                <a:solidFill>
                  <a:srgbClr val="354052"/>
                </a:solidFill>
                <a:effectLst/>
                <a:latin typeface="-apple-system"/>
              </a:rPr>
              <a:t>XR-awareness in RAN (RAN2):</a:t>
            </a:r>
          </a:p>
          <a:p>
            <a:pPr lvl="2"/>
            <a:r>
              <a:rPr lang="en-US" sz="1800" b="0" i="0" dirty="0">
                <a:solidFill>
                  <a:srgbClr val="354052"/>
                </a:solidFill>
                <a:effectLst/>
                <a:latin typeface="-apple-system"/>
              </a:rPr>
              <a:t>Study and identify the XR traffic (both UL and DL) characteristics, QoS metrics, and application layer attributes beneficial for the </a:t>
            </a:r>
            <a:r>
              <a:rPr lang="en-US" sz="1800" b="0" i="0" dirty="0" err="1">
                <a:solidFill>
                  <a:srgbClr val="354052"/>
                </a:solidFill>
                <a:effectLst/>
                <a:latin typeface="-apple-system"/>
              </a:rPr>
              <a:t>gNB</a:t>
            </a:r>
            <a:r>
              <a:rPr lang="en-US" sz="1800" b="0" i="0" dirty="0">
                <a:solidFill>
                  <a:srgbClr val="354052"/>
                </a:solidFill>
                <a:effectLst/>
                <a:latin typeface="-apple-system"/>
              </a:rPr>
              <a:t> to be aware of, e.g.</a:t>
            </a:r>
            <a:r>
              <a:rPr lang="en-US" sz="1600" b="0" i="0" dirty="0">
                <a:solidFill>
                  <a:srgbClr val="354052"/>
                </a:solidFill>
                <a:effectLst/>
                <a:latin typeface="-apple-system"/>
              </a:rPr>
              <a:t> </a:t>
            </a:r>
            <a:r>
              <a:rPr lang="en-US" sz="1800" b="0" i="0" dirty="0">
                <a:solidFill>
                  <a:srgbClr val="354052"/>
                </a:solidFill>
                <a:effectLst/>
                <a:latin typeface="-apple-system"/>
              </a:rPr>
              <a:t>[the QoS flow association, frame-level QoS, ADU-based QoS, XR specific QoS]</a:t>
            </a:r>
            <a:r>
              <a:rPr lang="en-US" sz="1200" b="0" i="0" dirty="0">
                <a:solidFill>
                  <a:srgbClr val="354052"/>
                </a:solidFill>
                <a:effectLst/>
                <a:latin typeface="-apple-system"/>
              </a:rPr>
              <a:t>.</a:t>
            </a:r>
          </a:p>
          <a:p>
            <a:pPr lvl="2"/>
            <a:r>
              <a:rPr lang="en-US" sz="1800" b="0" i="0" dirty="0">
                <a:solidFill>
                  <a:srgbClr val="354052"/>
                </a:solidFill>
                <a:effectLst/>
                <a:latin typeface="-apple-system"/>
              </a:rPr>
              <a:t>Study how this information aids XR-specific traffic handling. </a:t>
            </a:r>
          </a:p>
          <a:p>
            <a:pPr marL="1219133" lvl="2" indent="0">
              <a:buNone/>
            </a:pPr>
            <a:r>
              <a:rPr lang="en-US" sz="1600" b="0" i="0" dirty="0">
                <a:solidFill>
                  <a:srgbClr val="354052"/>
                </a:solidFill>
                <a:effectLst/>
                <a:latin typeface="-apple-system"/>
              </a:rPr>
              <a:t>Cooperation is needed with the corresponding study work of SA2 //add latest SA2 reference</a:t>
            </a:r>
          </a:p>
          <a:p>
            <a:pPr lvl="1"/>
            <a:r>
              <a:rPr lang="en-US" sz="2000" dirty="0"/>
              <a:t>XR-specific Power Saving (RAN1, RAN2)</a:t>
            </a:r>
          </a:p>
          <a:p>
            <a:pPr lvl="2"/>
            <a:r>
              <a:rPr lang="en-US" sz="1600" dirty="0"/>
              <a:t>Study XR specific power saving techniques to accommodate XR service characteristics (periodicity, jitter, latency, reliability, etc...)</a:t>
            </a:r>
          </a:p>
          <a:p>
            <a:pPr lvl="3"/>
            <a:r>
              <a:rPr lang="en-US" sz="1600" dirty="0"/>
              <a:t>C-DRX enhancement; </a:t>
            </a:r>
          </a:p>
          <a:p>
            <a:pPr lvl="3"/>
            <a:r>
              <a:rPr lang="en-US" sz="1600" dirty="0"/>
              <a:t>PDCCH monitoring enhancement</a:t>
            </a:r>
          </a:p>
          <a:p>
            <a:pPr lvl="1"/>
            <a:r>
              <a:rPr lang="en-US" sz="2000" dirty="0"/>
              <a:t>XR-specific capacity considerations (RAN1, RAN2)</a:t>
            </a:r>
          </a:p>
          <a:p>
            <a:pPr lvl="2"/>
            <a:r>
              <a:rPr lang="en-US" sz="1600" dirty="0"/>
              <a:t>Study mechanisms that provide more efficient resource allocation and scheduling for XR services: </a:t>
            </a:r>
          </a:p>
          <a:p>
            <a:pPr lvl="3"/>
            <a:r>
              <a:rPr lang="en-US" sz="1600" dirty="0"/>
              <a:t>Enhancement to SPS and CG; </a:t>
            </a:r>
          </a:p>
          <a:p>
            <a:pPr lvl="3"/>
            <a:r>
              <a:rPr lang="en-US" sz="1600" dirty="0"/>
              <a:t>Enhancement for dynamic grants</a:t>
            </a:r>
            <a:endParaRPr lang="en-US" altLang="ja-JP" sz="4000" u="sng"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endParaRPr>
          </a:p>
        </p:txBody>
      </p:sp>
    </p:spTree>
    <p:extLst>
      <p:ext uri="{BB962C8B-B14F-4D97-AF65-F5344CB8AC3E}">
        <p14:creationId xmlns:p14="http://schemas.microsoft.com/office/powerpoint/2010/main" val="2550568948"/>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427870" cy="1143000"/>
          </a:xfrm>
        </p:spPr>
        <p:txBody>
          <a:bodyPr/>
          <a:lstStyle/>
          <a:p>
            <a:r>
              <a:rPr lang="en-US" sz="4000" dirty="0"/>
              <a:t>RAN2-led: </a:t>
            </a:r>
            <a:r>
              <a:rPr lang="en-US" sz="4000" b="0" dirty="0" err="1">
                <a:effectLst/>
              </a:rPr>
              <a:t>Sidelink</a:t>
            </a:r>
            <a:r>
              <a:rPr lang="en-US" sz="4000" b="0" dirty="0">
                <a:effectLst/>
              </a:rPr>
              <a:t> relay enhancements</a:t>
            </a:r>
            <a:endParaRPr lang="en-US" sz="4000"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56472" y="1106149"/>
            <a:ext cx="13756312" cy="4830233"/>
          </a:xfrm>
        </p:spPr>
        <p:txBody>
          <a:bodyPr/>
          <a:lstStyle/>
          <a:p>
            <a:pPr marR="0" lvl="0" algn="just" fontAlgn="auto" hangingPunct="0">
              <a:lnSpc>
                <a:spcPts val="1400"/>
              </a:lnSpc>
              <a:spcBef>
                <a:spcPts val="600"/>
              </a:spcBef>
              <a:spcAft>
                <a:spcPts val="0"/>
              </a:spcAft>
              <a:buFont typeface="Arial" panose="020B0604020202020204" pitchFamily="34" charset="0"/>
              <a:buChar char="•"/>
            </a:pPr>
            <a:r>
              <a:rPr lang="en-GB" sz="1600" dirty="0">
                <a:effectLst/>
                <a:latin typeface="Times New Roman" panose="02020603050405020304" pitchFamily="18" charset="0"/>
                <a:ea typeface="DengXian" panose="02010600030101010101" pitchFamily="2" charset="-122"/>
              </a:rPr>
              <a:t>Specify mechanisms to support single-hop Layer-2 and Layer-3 UE-to-UE relay (i.e., source UE -&gt; relay UE -&gt; destination UE) for unicast </a:t>
            </a:r>
            <a:r>
              <a:rPr lang="en-GB" sz="1600" strike="sngStrike" dirty="0">
                <a:solidFill>
                  <a:srgbClr val="FF0000"/>
                </a:solidFill>
                <a:effectLst/>
                <a:latin typeface="Times New Roman" panose="02020603050405020304" pitchFamily="18" charset="0"/>
                <a:ea typeface="DengXian" panose="02010600030101010101" pitchFamily="2" charset="-122"/>
              </a:rPr>
              <a:t>[and groupcast] </a:t>
            </a:r>
            <a:r>
              <a:rPr lang="en-GB" sz="1600" dirty="0">
                <a:effectLst/>
                <a:latin typeface="Times New Roman" panose="02020603050405020304" pitchFamily="18" charset="0"/>
                <a:ea typeface="DengXian" panose="02010600030101010101" pitchFamily="2" charset="-122"/>
              </a:rPr>
              <a:t>[RAN2, RAN3, RAN4].</a:t>
            </a:r>
            <a:endParaRPr lang="en-US" sz="1600" dirty="0">
              <a:effectLst/>
              <a:latin typeface="Times New Roman" panose="02020603050405020304" pitchFamily="18" charset="0"/>
              <a:ea typeface="Malgun Gothic" panose="020B0503020000020004" pitchFamily="34" charset="-127"/>
            </a:endParaRPr>
          </a:p>
          <a:p>
            <a:pPr marL="742950" marR="0" lvl="1" indent="-285750" algn="just" fontAlgn="auto" hangingPunct="0">
              <a:lnSpc>
                <a:spcPts val="1400"/>
              </a:lnSpc>
              <a:spcBef>
                <a:spcPts val="600"/>
              </a:spcBef>
              <a:spcAft>
                <a:spcPts val="0"/>
              </a:spcAft>
              <a:buFont typeface="+mj-lt"/>
              <a:buAutoNum type="alphaUcPeriod"/>
            </a:pPr>
            <a:r>
              <a:rPr lang="en-GB" sz="1600" dirty="0">
                <a:effectLst/>
                <a:latin typeface="Times New Roman" panose="02020603050405020304" pitchFamily="18" charset="0"/>
                <a:ea typeface="Malgun Gothic" panose="020B0503020000020004" pitchFamily="34" charset="-127"/>
              </a:rPr>
              <a:t>Common part for Layer-2 and Layer-3 relay to be prioritized until RAN#98</a:t>
            </a:r>
            <a:endParaRPr lang="en-US" sz="1600" dirty="0">
              <a:effectLst/>
              <a:latin typeface="Times New Roman" panose="02020603050405020304" pitchFamily="18" charset="0"/>
              <a:ea typeface="Malgun Gothic" panose="020B0503020000020004" pitchFamily="34" charset="-127"/>
            </a:endParaRPr>
          </a:p>
          <a:p>
            <a:pPr marL="1143000" marR="0" lvl="2" indent="-228600" algn="just" fontAlgn="auto" hangingPunct="0">
              <a:lnSpc>
                <a:spcPts val="1400"/>
              </a:lnSpc>
              <a:spcBef>
                <a:spcPts val="600"/>
              </a:spcBef>
              <a:spcAft>
                <a:spcPts val="0"/>
              </a:spcAft>
              <a:buFont typeface="+mj-lt"/>
              <a:buAutoNum type="romanLcPeriod"/>
            </a:pPr>
            <a:r>
              <a:rPr lang="en-GB" sz="1600" dirty="0">
                <a:effectLst/>
                <a:latin typeface="Times New Roman" panose="02020603050405020304" pitchFamily="18" charset="0"/>
                <a:ea typeface="DengXian" panose="02010600030101010101" pitchFamily="2" charset="-122"/>
              </a:rPr>
              <a:t>Relay discovery and (re)selection [RAN2, RAN4]</a:t>
            </a:r>
            <a:endParaRPr lang="en-US" sz="1600" dirty="0">
              <a:effectLst/>
              <a:latin typeface="Times New Roman" panose="02020603050405020304" pitchFamily="18" charset="0"/>
              <a:ea typeface="Malgun Gothic" panose="020B0503020000020004" pitchFamily="34" charset="-127"/>
            </a:endParaRPr>
          </a:p>
          <a:p>
            <a:pPr marL="1143000" marR="0" lvl="2" indent="-228600" algn="just" fontAlgn="auto" hangingPunct="0">
              <a:lnSpc>
                <a:spcPts val="1400"/>
              </a:lnSpc>
              <a:spcBef>
                <a:spcPts val="600"/>
              </a:spcBef>
              <a:spcAft>
                <a:spcPts val="0"/>
              </a:spcAft>
              <a:buFont typeface="+mj-lt"/>
              <a:buAutoNum type="romanLcPeriod"/>
            </a:pPr>
            <a:r>
              <a:rPr lang="en-GB" sz="1600" u="sng" dirty="0">
                <a:solidFill>
                  <a:srgbClr val="FF0000"/>
                </a:solidFill>
                <a:effectLst/>
                <a:latin typeface="Times New Roman" panose="02020603050405020304" pitchFamily="18" charset="0"/>
                <a:ea typeface="DengXian" panose="02010600030101010101" pitchFamily="2" charset="-122"/>
              </a:rPr>
              <a:t>Necessary signalling support for </a:t>
            </a:r>
            <a:r>
              <a:rPr lang="en-GB" sz="1600" dirty="0">
                <a:effectLst/>
                <a:latin typeface="Times New Roman" panose="02020603050405020304" pitchFamily="18" charset="0"/>
                <a:ea typeface="DengXian" panose="02010600030101010101" pitchFamily="2" charset="-122"/>
              </a:rPr>
              <a:t>Relay and remote UE authorization [RAN3]</a:t>
            </a:r>
            <a:endParaRPr lang="en-US" sz="1600" dirty="0">
              <a:effectLst/>
              <a:latin typeface="Times New Roman" panose="02020603050405020304" pitchFamily="18" charset="0"/>
              <a:ea typeface="Malgun Gothic" panose="020B0503020000020004" pitchFamily="34" charset="-127"/>
            </a:endParaRPr>
          </a:p>
          <a:p>
            <a:pPr marL="742950" marR="0" lvl="1" indent="-285750" algn="just" fontAlgn="auto" hangingPunct="0">
              <a:lnSpc>
                <a:spcPts val="1400"/>
              </a:lnSpc>
              <a:spcBef>
                <a:spcPts val="600"/>
              </a:spcBef>
              <a:spcAft>
                <a:spcPts val="0"/>
              </a:spcAft>
              <a:buFont typeface="+mj-lt"/>
              <a:buAutoNum type="alphaUcPeriod"/>
            </a:pPr>
            <a:r>
              <a:rPr lang="en-GB" sz="1600" dirty="0">
                <a:effectLst/>
                <a:latin typeface="Times New Roman" panose="02020603050405020304" pitchFamily="18" charset="0"/>
                <a:ea typeface="Malgun Gothic" panose="020B0503020000020004" pitchFamily="34" charset="-127"/>
              </a:rPr>
              <a:t>Layer-2 relay specific part</a:t>
            </a:r>
            <a:endParaRPr lang="en-US" sz="1600" dirty="0">
              <a:effectLst/>
              <a:latin typeface="Times New Roman" panose="02020603050405020304" pitchFamily="18" charset="0"/>
              <a:ea typeface="Malgun Gothic" panose="020B0503020000020004" pitchFamily="34" charset="-127"/>
            </a:endParaRPr>
          </a:p>
          <a:p>
            <a:pPr marL="1143000" marR="0" lvl="2" indent="-228600" algn="just" fontAlgn="auto" hangingPunct="0">
              <a:lnSpc>
                <a:spcPts val="1400"/>
              </a:lnSpc>
              <a:spcBef>
                <a:spcPts val="600"/>
              </a:spcBef>
              <a:spcAft>
                <a:spcPts val="0"/>
              </a:spcAft>
              <a:buFont typeface="+mj-lt"/>
              <a:buAutoNum type="romanLcPeriod"/>
            </a:pPr>
            <a:r>
              <a:rPr lang="en-GB" sz="1600" u="sng" dirty="0">
                <a:solidFill>
                  <a:srgbClr val="FF0000"/>
                </a:solidFill>
                <a:effectLst/>
                <a:latin typeface="Times New Roman" panose="02020603050405020304" pitchFamily="18" charset="0"/>
                <a:ea typeface="DengXian" panose="02010600030101010101" pitchFamily="2" charset="-122"/>
              </a:rPr>
              <a:t>UE-to-UE relay adaptation layer design [RAN2]</a:t>
            </a:r>
            <a:endParaRPr lang="en-US" sz="1600" u="sng" dirty="0">
              <a:solidFill>
                <a:srgbClr val="FF0000"/>
              </a:solidFill>
              <a:effectLst/>
              <a:latin typeface="Times New Roman" panose="02020603050405020304" pitchFamily="18" charset="0"/>
              <a:ea typeface="Malgun Gothic" panose="020B0503020000020004" pitchFamily="34" charset="-127"/>
            </a:endParaRPr>
          </a:p>
          <a:p>
            <a:pPr marL="1143000" marR="0" lvl="2" indent="-228600" algn="just" fontAlgn="auto" hangingPunct="0">
              <a:lnSpc>
                <a:spcPts val="1400"/>
              </a:lnSpc>
              <a:spcBef>
                <a:spcPts val="600"/>
              </a:spcBef>
              <a:spcAft>
                <a:spcPts val="0"/>
              </a:spcAft>
              <a:buFont typeface="+mj-lt"/>
              <a:buAutoNum type="romanLcPeriod"/>
            </a:pPr>
            <a:r>
              <a:rPr lang="en-GB" sz="1600" dirty="0">
                <a:effectLst/>
                <a:latin typeface="Times New Roman" panose="02020603050405020304" pitchFamily="18" charset="0"/>
                <a:ea typeface="DengXian" panose="02010600030101010101" pitchFamily="2" charset="-122"/>
              </a:rPr>
              <a:t>Control plane procedures [RAN2]</a:t>
            </a:r>
            <a:endParaRPr lang="en-US" sz="1600" dirty="0">
              <a:effectLst/>
              <a:latin typeface="Times New Roman" panose="02020603050405020304" pitchFamily="18" charset="0"/>
              <a:ea typeface="Malgun Gothic" panose="020B0503020000020004" pitchFamily="34" charset="-127"/>
            </a:endParaRPr>
          </a:p>
          <a:p>
            <a:pPr marL="1143000" marR="0" lvl="2" indent="-228600" algn="just" fontAlgn="auto" hangingPunct="0">
              <a:lnSpc>
                <a:spcPts val="1400"/>
              </a:lnSpc>
              <a:spcBef>
                <a:spcPts val="600"/>
              </a:spcBef>
              <a:spcAft>
                <a:spcPts val="0"/>
              </a:spcAft>
              <a:buFont typeface="+mj-lt"/>
              <a:buAutoNum type="romanLcPeriod"/>
            </a:pPr>
            <a:r>
              <a:rPr lang="en-GB" sz="1600" dirty="0">
                <a:effectLst/>
                <a:latin typeface="Times New Roman" panose="02020603050405020304" pitchFamily="18" charset="0"/>
                <a:ea typeface="DengXian" panose="02010600030101010101" pitchFamily="2" charset="-122"/>
              </a:rPr>
              <a:t> </a:t>
            </a:r>
            <a:r>
              <a:rPr lang="en-GB" sz="1600" strike="sngStrike" dirty="0">
                <a:solidFill>
                  <a:srgbClr val="FF0000"/>
                </a:solidFill>
                <a:effectLst/>
                <a:latin typeface="Times New Roman" panose="02020603050405020304" pitchFamily="18" charset="0"/>
                <a:ea typeface="DengXian" panose="02010600030101010101" pitchFamily="2" charset="-122"/>
              </a:rPr>
              <a:t>QoS handling if needed, subject to SA2 progress [RAN2]</a:t>
            </a:r>
            <a:endParaRPr lang="en-US" sz="1600" strike="sngStrike" dirty="0">
              <a:solidFill>
                <a:srgbClr val="FF0000"/>
              </a:solidFill>
              <a:effectLst/>
              <a:latin typeface="Times New Roman" panose="02020603050405020304" pitchFamily="18" charset="0"/>
              <a:ea typeface="Malgun Gothic" panose="020B0503020000020004" pitchFamily="34" charset="-127"/>
            </a:endParaRPr>
          </a:p>
          <a:p>
            <a:pPr marL="533368" lvl="1" indent="0" algn="just" fontAlgn="auto">
              <a:lnSpc>
                <a:spcPts val="1400"/>
              </a:lnSpc>
              <a:spcBef>
                <a:spcPts val="600"/>
              </a:spcBef>
              <a:spcAft>
                <a:spcPts val="0"/>
              </a:spcAft>
              <a:buNone/>
            </a:pPr>
            <a:r>
              <a:rPr lang="en-GB" sz="1600" dirty="0">
                <a:effectLst/>
                <a:latin typeface="Times New Roman" panose="02020603050405020304" pitchFamily="18" charset="0"/>
                <a:ea typeface="Malgun Gothic" panose="020B0503020000020004" pitchFamily="34" charset="-127"/>
              </a:rPr>
              <a:t>Note 1A: This work should take into account the forward compatibility for supporting more than one hop in a later release.</a:t>
            </a:r>
            <a:endParaRPr lang="en-US" sz="1600" dirty="0">
              <a:effectLst/>
              <a:latin typeface="Times New Roman" panose="02020603050405020304" pitchFamily="18" charset="0"/>
              <a:ea typeface="Malgun Gothic" panose="020B0503020000020004" pitchFamily="34" charset="-127"/>
            </a:endParaRPr>
          </a:p>
          <a:p>
            <a:pPr marL="533368" lvl="1" indent="0" algn="just" fontAlgn="auto">
              <a:lnSpc>
                <a:spcPts val="1400"/>
              </a:lnSpc>
              <a:spcBef>
                <a:spcPts val="600"/>
              </a:spcBef>
              <a:spcAft>
                <a:spcPts val="0"/>
              </a:spcAft>
              <a:buNone/>
            </a:pPr>
            <a:r>
              <a:rPr lang="en-GB" sz="1600" dirty="0">
                <a:effectLst/>
                <a:latin typeface="Times New Roman" panose="02020603050405020304" pitchFamily="18" charset="0"/>
                <a:ea typeface="Malgun Gothic" panose="020B0503020000020004" pitchFamily="34" charset="-127"/>
              </a:rPr>
              <a:t>Note 1B: A remote UE is connected to only a single relay UE at a given time. </a:t>
            </a:r>
            <a:r>
              <a:rPr lang="en-GB" sz="1600" strike="sngStrike" dirty="0">
                <a:solidFill>
                  <a:srgbClr val="FF0000"/>
                </a:solidFill>
                <a:effectLst/>
                <a:latin typeface="Times New Roman" panose="02020603050405020304" pitchFamily="18" charset="0"/>
                <a:ea typeface="Malgun Gothic" panose="020B0503020000020004" pitchFamily="34" charset="-127"/>
              </a:rPr>
              <a:t>and the relay (re)selection criterion is the same in uncast and groupcast.</a:t>
            </a:r>
            <a:endParaRPr lang="en-US" sz="1600" strike="sngStrike" dirty="0">
              <a:solidFill>
                <a:srgbClr val="FF0000"/>
              </a:solidFill>
              <a:effectLst/>
              <a:latin typeface="Times New Roman" panose="02020603050405020304" pitchFamily="18" charset="0"/>
              <a:ea typeface="Malgun Gothic" panose="020B0503020000020004" pitchFamily="34" charset="-127"/>
            </a:endParaRPr>
          </a:p>
          <a:p>
            <a:pPr marR="0" lvl="0" algn="just" fontAlgn="auto" hangingPunct="0">
              <a:lnSpc>
                <a:spcPts val="1400"/>
              </a:lnSpc>
              <a:spcBef>
                <a:spcPts val="600"/>
              </a:spcBef>
              <a:spcAft>
                <a:spcPts val="0"/>
              </a:spcAft>
              <a:buFont typeface="Arial" panose="020B0604020202020204" pitchFamily="34" charset="0"/>
              <a:buChar char="•"/>
            </a:pPr>
            <a:r>
              <a:rPr lang="en-GB" sz="1600" dirty="0">
                <a:effectLst/>
                <a:latin typeface="Times New Roman" panose="02020603050405020304" pitchFamily="18" charset="0"/>
                <a:ea typeface="Malgun Gothic" panose="020B0503020000020004" pitchFamily="34" charset="-127"/>
              </a:rPr>
              <a:t>Specify mechanisms to enhance service continuity for single-hop Layer-2 UE-to-Network relay for the following scenarios [RAN2, RAN3]:</a:t>
            </a:r>
            <a:endParaRPr lang="en-US" sz="1600" dirty="0">
              <a:effectLst/>
              <a:latin typeface="Times New Roman" panose="02020603050405020304" pitchFamily="18" charset="0"/>
              <a:ea typeface="Malgun Gothic" panose="020B0503020000020004" pitchFamily="34" charset="-127"/>
            </a:endParaRPr>
          </a:p>
          <a:p>
            <a:pPr marL="742950" marR="0" lvl="1" indent="-285750" algn="just" fontAlgn="auto" hangingPunct="0">
              <a:lnSpc>
                <a:spcPts val="1400"/>
              </a:lnSpc>
              <a:spcBef>
                <a:spcPts val="600"/>
              </a:spcBef>
              <a:spcAft>
                <a:spcPts val="0"/>
              </a:spcAft>
              <a:buFont typeface="+mj-lt"/>
              <a:buAutoNum type="alphaUcPeriod"/>
            </a:pPr>
            <a:r>
              <a:rPr lang="en-GB" sz="1600" dirty="0">
                <a:effectLst/>
                <a:latin typeface="Times New Roman" panose="02020603050405020304" pitchFamily="18" charset="0"/>
                <a:ea typeface="Malgun Gothic" panose="020B0503020000020004" pitchFamily="34" charset="-127"/>
              </a:rPr>
              <a:t>Inter-</a:t>
            </a:r>
            <a:r>
              <a:rPr lang="en-GB" sz="1600" dirty="0" err="1">
                <a:effectLst/>
                <a:latin typeface="Times New Roman" panose="02020603050405020304" pitchFamily="18" charset="0"/>
                <a:ea typeface="Malgun Gothic" panose="020B0503020000020004" pitchFamily="34" charset="-127"/>
              </a:rPr>
              <a:t>gNB</a:t>
            </a:r>
            <a:r>
              <a:rPr lang="en-GB" sz="1600" dirty="0">
                <a:effectLst/>
                <a:latin typeface="Times New Roman" panose="02020603050405020304" pitchFamily="18" charset="0"/>
                <a:ea typeface="Malgun Gothic" panose="020B0503020000020004" pitchFamily="34" charset="-127"/>
              </a:rPr>
              <a:t> indirect-to-direct path switching (i.e., “UE 1 &lt;-&gt; relay UE A &lt;-&gt; </a:t>
            </a:r>
            <a:r>
              <a:rPr lang="en-GB" sz="1600" dirty="0" err="1">
                <a:effectLst/>
                <a:latin typeface="Times New Roman" panose="02020603050405020304" pitchFamily="18" charset="0"/>
                <a:ea typeface="Malgun Gothic" panose="020B0503020000020004" pitchFamily="34" charset="-127"/>
              </a:rPr>
              <a:t>gNB</a:t>
            </a:r>
            <a:r>
              <a:rPr lang="en-GB" sz="1600" dirty="0">
                <a:effectLst/>
                <a:latin typeface="Times New Roman" panose="02020603050405020304" pitchFamily="18" charset="0"/>
                <a:ea typeface="Malgun Gothic" panose="020B0503020000020004" pitchFamily="34" charset="-127"/>
              </a:rPr>
              <a:t> X” to “UE 1 &lt;-&gt; </a:t>
            </a:r>
            <a:r>
              <a:rPr lang="en-GB" sz="1600" dirty="0" err="1">
                <a:effectLst/>
                <a:latin typeface="Times New Roman" panose="02020603050405020304" pitchFamily="18" charset="0"/>
                <a:ea typeface="Malgun Gothic" panose="020B0503020000020004" pitchFamily="34" charset="-127"/>
              </a:rPr>
              <a:t>gNB</a:t>
            </a:r>
            <a:r>
              <a:rPr lang="en-GB" sz="1600" dirty="0">
                <a:effectLst/>
                <a:latin typeface="Times New Roman" panose="02020603050405020304" pitchFamily="18" charset="0"/>
                <a:ea typeface="Malgun Gothic" panose="020B0503020000020004" pitchFamily="34" charset="-127"/>
              </a:rPr>
              <a:t> Y”)</a:t>
            </a:r>
            <a:endParaRPr lang="en-US" sz="1600" dirty="0">
              <a:effectLst/>
              <a:latin typeface="Times New Roman" panose="02020603050405020304" pitchFamily="18" charset="0"/>
              <a:ea typeface="Malgun Gothic" panose="020B0503020000020004" pitchFamily="34" charset="-127"/>
            </a:endParaRPr>
          </a:p>
          <a:p>
            <a:pPr marL="742950" marR="0" lvl="1" indent="-285750" algn="just" fontAlgn="auto" hangingPunct="0">
              <a:lnSpc>
                <a:spcPts val="1400"/>
              </a:lnSpc>
              <a:spcBef>
                <a:spcPts val="600"/>
              </a:spcBef>
              <a:spcAft>
                <a:spcPts val="0"/>
              </a:spcAft>
              <a:buFont typeface="+mj-lt"/>
              <a:buAutoNum type="alphaUcPeriod"/>
            </a:pPr>
            <a:r>
              <a:rPr lang="en-GB" sz="1600" dirty="0">
                <a:effectLst/>
                <a:latin typeface="Times New Roman" panose="02020603050405020304" pitchFamily="18" charset="0"/>
                <a:ea typeface="Malgun Gothic" panose="020B0503020000020004" pitchFamily="34" charset="-127"/>
              </a:rPr>
              <a:t>Inter-</a:t>
            </a:r>
            <a:r>
              <a:rPr lang="en-GB" sz="1600" dirty="0" err="1">
                <a:effectLst/>
                <a:latin typeface="Times New Roman" panose="02020603050405020304" pitchFamily="18" charset="0"/>
                <a:ea typeface="Malgun Gothic" panose="020B0503020000020004" pitchFamily="34" charset="-127"/>
              </a:rPr>
              <a:t>gNB</a:t>
            </a:r>
            <a:r>
              <a:rPr lang="en-GB" sz="1600" dirty="0">
                <a:effectLst/>
                <a:latin typeface="Times New Roman" panose="02020603050405020304" pitchFamily="18" charset="0"/>
                <a:ea typeface="Malgun Gothic" panose="020B0503020000020004" pitchFamily="34" charset="-127"/>
              </a:rPr>
              <a:t> direct-to-indirect path switching (i.e., “UE 1 &lt;-&gt; </a:t>
            </a:r>
            <a:r>
              <a:rPr lang="en-GB" sz="1600" dirty="0" err="1">
                <a:effectLst/>
                <a:latin typeface="Times New Roman" panose="02020603050405020304" pitchFamily="18" charset="0"/>
                <a:ea typeface="Malgun Gothic" panose="020B0503020000020004" pitchFamily="34" charset="-127"/>
              </a:rPr>
              <a:t>gNB</a:t>
            </a:r>
            <a:r>
              <a:rPr lang="en-GB" sz="1600" dirty="0">
                <a:effectLst/>
                <a:latin typeface="Times New Roman" panose="02020603050405020304" pitchFamily="18" charset="0"/>
                <a:ea typeface="Malgun Gothic" panose="020B0503020000020004" pitchFamily="34" charset="-127"/>
              </a:rPr>
              <a:t> X” to “UE 1 &lt;-&gt; relay UE A &lt;-&gt; </a:t>
            </a:r>
            <a:r>
              <a:rPr lang="en-GB" sz="1600" dirty="0" err="1">
                <a:effectLst/>
                <a:latin typeface="Times New Roman" panose="02020603050405020304" pitchFamily="18" charset="0"/>
                <a:ea typeface="Malgun Gothic" panose="020B0503020000020004" pitchFamily="34" charset="-127"/>
              </a:rPr>
              <a:t>gNB</a:t>
            </a:r>
            <a:r>
              <a:rPr lang="en-GB" sz="1600" dirty="0">
                <a:effectLst/>
                <a:latin typeface="Times New Roman" panose="02020603050405020304" pitchFamily="18" charset="0"/>
                <a:ea typeface="Malgun Gothic" panose="020B0503020000020004" pitchFamily="34" charset="-127"/>
              </a:rPr>
              <a:t> Y”)</a:t>
            </a:r>
            <a:endParaRPr lang="en-US" sz="1600" dirty="0">
              <a:effectLst/>
              <a:latin typeface="Times New Roman" panose="02020603050405020304" pitchFamily="18" charset="0"/>
              <a:ea typeface="Malgun Gothic" panose="020B0503020000020004" pitchFamily="34" charset="-127"/>
            </a:endParaRPr>
          </a:p>
          <a:p>
            <a:pPr marL="742950" marR="0" lvl="1" indent="-285750" algn="just" fontAlgn="auto" hangingPunct="0">
              <a:lnSpc>
                <a:spcPts val="1400"/>
              </a:lnSpc>
              <a:spcBef>
                <a:spcPts val="600"/>
              </a:spcBef>
              <a:spcAft>
                <a:spcPts val="0"/>
              </a:spcAft>
              <a:buFont typeface="+mj-lt"/>
              <a:buAutoNum type="alphaUcPeriod"/>
            </a:pPr>
            <a:r>
              <a:rPr lang="en-GB" sz="1600" dirty="0">
                <a:effectLst/>
                <a:latin typeface="Times New Roman" panose="02020603050405020304" pitchFamily="18" charset="0"/>
                <a:ea typeface="Malgun Gothic" panose="020B0503020000020004" pitchFamily="34" charset="-127"/>
              </a:rPr>
              <a:t>Intra-</a:t>
            </a:r>
            <a:r>
              <a:rPr lang="en-GB" sz="1600" dirty="0" err="1">
                <a:effectLst/>
                <a:latin typeface="Times New Roman" panose="02020603050405020304" pitchFamily="18" charset="0"/>
                <a:ea typeface="Malgun Gothic" panose="020B0503020000020004" pitchFamily="34" charset="-127"/>
              </a:rPr>
              <a:t>gNB</a:t>
            </a:r>
            <a:r>
              <a:rPr lang="en-GB" sz="1600" dirty="0">
                <a:effectLst/>
                <a:latin typeface="Times New Roman" panose="02020603050405020304" pitchFamily="18" charset="0"/>
                <a:ea typeface="Malgun Gothic" panose="020B0503020000020004" pitchFamily="34" charset="-127"/>
              </a:rPr>
              <a:t> indirect-to-indirect path switching (i.e., “UE 1 &lt;-&gt; relay UE A &lt;-&gt; </a:t>
            </a:r>
            <a:r>
              <a:rPr lang="en-GB" sz="1600" dirty="0" err="1">
                <a:effectLst/>
                <a:latin typeface="Times New Roman" panose="02020603050405020304" pitchFamily="18" charset="0"/>
                <a:ea typeface="Malgun Gothic" panose="020B0503020000020004" pitchFamily="34" charset="-127"/>
              </a:rPr>
              <a:t>gNB</a:t>
            </a:r>
            <a:r>
              <a:rPr lang="en-GB" sz="1600" dirty="0">
                <a:effectLst/>
                <a:latin typeface="Times New Roman" panose="02020603050405020304" pitchFamily="18" charset="0"/>
                <a:ea typeface="Malgun Gothic" panose="020B0503020000020004" pitchFamily="34" charset="-127"/>
              </a:rPr>
              <a:t> X” to “UE 1 &lt;-&gt; relay UE B &lt;-&gt; </a:t>
            </a:r>
            <a:r>
              <a:rPr lang="en-GB" sz="1600" dirty="0" err="1">
                <a:effectLst/>
                <a:latin typeface="Times New Roman" panose="02020603050405020304" pitchFamily="18" charset="0"/>
                <a:ea typeface="Malgun Gothic" panose="020B0503020000020004" pitchFamily="34" charset="-127"/>
              </a:rPr>
              <a:t>gNB</a:t>
            </a:r>
            <a:r>
              <a:rPr lang="en-GB" sz="1600" dirty="0">
                <a:effectLst/>
                <a:latin typeface="Times New Roman" panose="02020603050405020304" pitchFamily="18" charset="0"/>
                <a:ea typeface="Malgun Gothic" panose="020B0503020000020004" pitchFamily="34" charset="-127"/>
              </a:rPr>
              <a:t> X”)</a:t>
            </a:r>
            <a:endParaRPr lang="en-US" sz="1600" dirty="0">
              <a:effectLst/>
              <a:latin typeface="Times New Roman" panose="02020603050405020304" pitchFamily="18" charset="0"/>
              <a:ea typeface="Malgun Gothic" panose="020B0503020000020004" pitchFamily="34" charset="-127"/>
            </a:endParaRPr>
          </a:p>
          <a:p>
            <a:pPr marL="742950" marR="0" lvl="1" indent="-285750" algn="just" fontAlgn="auto" hangingPunct="0">
              <a:lnSpc>
                <a:spcPts val="1400"/>
              </a:lnSpc>
              <a:spcBef>
                <a:spcPts val="600"/>
              </a:spcBef>
              <a:spcAft>
                <a:spcPts val="0"/>
              </a:spcAft>
              <a:buFont typeface="+mj-lt"/>
              <a:buAutoNum type="alphaUcPeriod"/>
            </a:pPr>
            <a:r>
              <a:rPr lang="en-GB" sz="1600" dirty="0">
                <a:effectLst/>
                <a:latin typeface="Times New Roman" panose="02020603050405020304" pitchFamily="18" charset="0"/>
                <a:ea typeface="Malgun Gothic" panose="020B0503020000020004" pitchFamily="34" charset="-127"/>
              </a:rPr>
              <a:t>Inter-</a:t>
            </a:r>
            <a:r>
              <a:rPr lang="en-GB" sz="1600" dirty="0" err="1">
                <a:effectLst/>
                <a:latin typeface="Times New Roman" panose="02020603050405020304" pitchFamily="18" charset="0"/>
                <a:ea typeface="Malgun Gothic" panose="020B0503020000020004" pitchFamily="34" charset="-127"/>
              </a:rPr>
              <a:t>gNB</a:t>
            </a:r>
            <a:r>
              <a:rPr lang="en-GB" sz="1600" dirty="0">
                <a:effectLst/>
                <a:latin typeface="Times New Roman" panose="02020603050405020304" pitchFamily="18" charset="0"/>
                <a:ea typeface="Malgun Gothic" panose="020B0503020000020004" pitchFamily="34" charset="-127"/>
              </a:rPr>
              <a:t> indirect-to-indirect path switching (i.e., “UE1 &lt;-&gt; relay UE A &lt;-&gt; </a:t>
            </a:r>
            <a:r>
              <a:rPr lang="en-GB" sz="1600" dirty="0" err="1">
                <a:effectLst/>
                <a:latin typeface="Times New Roman" panose="02020603050405020304" pitchFamily="18" charset="0"/>
                <a:ea typeface="Malgun Gothic" panose="020B0503020000020004" pitchFamily="34" charset="-127"/>
              </a:rPr>
              <a:t>gNB</a:t>
            </a:r>
            <a:r>
              <a:rPr lang="en-GB" sz="1600" dirty="0">
                <a:effectLst/>
                <a:latin typeface="Times New Roman" panose="02020603050405020304" pitchFamily="18" charset="0"/>
                <a:ea typeface="Malgun Gothic" panose="020B0503020000020004" pitchFamily="34" charset="-127"/>
              </a:rPr>
              <a:t> X” to “UE1 &lt;-&gt; relay UE B &lt;-&gt; </a:t>
            </a:r>
            <a:r>
              <a:rPr lang="en-GB" sz="1600" dirty="0" err="1">
                <a:effectLst/>
                <a:latin typeface="Times New Roman" panose="02020603050405020304" pitchFamily="18" charset="0"/>
                <a:ea typeface="Malgun Gothic" panose="020B0503020000020004" pitchFamily="34" charset="-127"/>
              </a:rPr>
              <a:t>gNB</a:t>
            </a:r>
            <a:r>
              <a:rPr lang="en-GB" sz="1600" dirty="0">
                <a:effectLst/>
                <a:latin typeface="Times New Roman" panose="02020603050405020304" pitchFamily="18" charset="0"/>
                <a:ea typeface="Malgun Gothic" panose="020B0503020000020004" pitchFamily="34" charset="-127"/>
              </a:rPr>
              <a:t> Y”)</a:t>
            </a:r>
            <a:endParaRPr lang="en-US" sz="1600" dirty="0">
              <a:effectLst/>
              <a:latin typeface="Times New Roman" panose="02020603050405020304" pitchFamily="18" charset="0"/>
              <a:ea typeface="Malgun Gothic" panose="020B0503020000020004" pitchFamily="34" charset="-127"/>
            </a:endParaRPr>
          </a:p>
          <a:p>
            <a:pPr marL="0" marR="0" indent="0" algn="just" fontAlgn="auto" hangingPunct="0">
              <a:lnSpc>
                <a:spcPts val="1400"/>
              </a:lnSpc>
              <a:spcBef>
                <a:spcPts val="600"/>
              </a:spcBef>
              <a:spcAft>
                <a:spcPts val="0"/>
              </a:spcAft>
              <a:buNone/>
            </a:pPr>
            <a:r>
              <a:rPr lang="en-GB" sz="1600" dirty="0">
                <a:effectLst/>
                <a:latin typeface="Times New Roman" panose="02020603050405020304" pitchFamily="18" charset="0"/>
                <a:ea typeface="Malgun Gothic" panose="020B0503020000020004" pitchFamily="34" charset="-127"/>
              </a:rPr>
              <a:t>            Note 2A: Scenario D is to be supported by reusing solutions for the other scenarios without specific optimizations.</a:t>
            </a:r>
            <a:endParaRPr lang="en-US" sz="1600" dirty="0">
              <a:latin typeface="Times New Roman" panose="02020603050405020304" pitchFamily="18" charset="0"/>
              <a:ea typeface="Malgun Gothic" panose="020B0503020000020004" pitchFamily="34" charset="-127"/>
            </a:endParaRPr>
          </a:p>
          <a:p>
            <a:pPr marR="0" algn="just" fontAlgn="auto" hangingPunct="0">
              <a:lnSpc>
                <a:spcPts val="1400"/>
              </a:lnSpc>
              <a:spcBef>
                <a:spcPts val="600"/>
              </a:spcBef>
              <a:spcAft>
                <a:spcPts val="0"/>
              </a:spcAft>
              <a:buFont typeface="Arial" panose="020B0604020202020204" pitchFamily="34" charset="0"/>
              <a:buChar char="•"/>
            </a:pPr>
            <a:r>
              <a:rPr lang="en-GB" sz="1600" dirty="0">
                <a:effectLst/>
                <a:latin typeface="Times New Roman" panose="02020603050405020304" pitchFamily="18" charset="0"/>
                <a:ea typeface="Malgun Gothic" panose="020B0503020000020004" pitchFamily="34" charset="-127"/>
              </a:rPr>
              <a:t>Study the benefit and potential solutions for multi-path support </a:t>
            </a:r>
            <a:r>
              <a:rPr lang="en-GB" sz="1800" strike="sngStrike" dirty="0">
                <a:solidFill>
                  <a:srgbClr val="FF0000"/>
                </a:solidFill>
                <a:effectLst/>
                <a:latin typeface="Times New Roman" panose="02020603050405020304" pitchFamily="18" charset="0"/>
                <a:ea typeface="Malgun Gothic" panose="020B0503020000020004" pitchFamily="34" charset="-127"/>
              </a:rPr>
              <a:t>in Layer-2 </a:t>
            </a:r>
            <a:r>
              <a:rPr lang="en-GB" sz="1800" u="sng" strike="sngStrike" dirty="0">
                <a:solidFill>
                  <a:srgbClr val="FF0000"/>
                </a:solidFill>
                <a:effectLst/>
                <a:latin typeface="Times New Roman" panose="02020603050405020304" pitchFamily="18" charset="0"/>
                <a:ea typeface="Malgun Gothic" panose="020B0503020000020004" pitchFamily="34" charset="-127"/>
              </a:rPr>
              <a:t>and Layer-3 </a:t>
            </a:r>
            <a:r>
              <a:rPr lang="en-GB" sz="1800" strike="sngStrike" dirty="0">
                <a:solidFill>
                  <a:srgbClr val="FF0000"/>
                </a:solidFill>
                <a:effectLst/>
                <a:latin typeface="Times New Roman" panose="02020603050405020304" pitchFamily="18" charset="0"/>
                <a:ea typeface="Malgun Gothic" panose="020B0503020000020004" pitchFamily="34" charset="-127"/>
              </a:rPr>
              <a:t>UE-to-Network relay </a:t>
            </a:r>
            <a:r>
              <a:rPr lang="en-GB" sz="1800" dirty="0">
                <a:effectLst/>
                <a:latin typeface="Times New Roman" panose="02020603050405020304" pitchFamily="18" charset="0"/>
                <a:ea typeface="Malgun Gothic" panose="020B0503020000020004" pitchFamily="34" charset="-127"/>
              </a:rPr>
              <a:t>to enhance reliability and throughput </a:t>
            </a:r>
            <a:r>
              <a:rPr lang="en-US" sz="1800" u="sng" dirty="0">
                <a:solidFill>
                  <a:srgbClr val="FF0000"/>
                </a:solidFill>
              </a:rPr>
              <a:t>(e.g., by switching among or aggregating the multiple paths) </a:t>
            </a:r>
            <a:r>
              <a:rPr lang="en-GB" sz="1800" dirty="0">
                <a:effectLst/>
                <a:latin typeface="Times New Roman" panose="02020603050405020304" pitchFamily="18" charset="0"/>
                <a:ea typeface="Malgun Gothic" panose="020B0503020000020004" pitchFamily="34" charset="-127"/>
              </a:rPr>
              <a:t>in the following </a:t>
            </a:r>
            <a:r>
              <a:rPr lang="en-GB" sz="1800" u="sng" dirty="0">
                <a:solidFill>
                  <a:srgbClr val="FF0000"/>
                </a:solidFill>
                <a:effectLst/>
                <a:latin typeface="Times New Roman" panose="02020603050405020304" pitchFamily="18" charset="0"/>
                <a:ea typeface="Malgun Gothic" panose="020B0503020000020004" pitchFamily="34" charset="-127"/>
              </a:rPr>
              <a:t>scenarios</a:t>
            </a:r>
            <a:r>
              <a:rPr lang="en-GB" sz="1800" dirty="0">
                <a:effectLst/>
                <a:latin typeface="Times New Roman" panose="02020603050405020304" pitchFamily="18" charset="0"/>
                <a:ea typeface="Malgun Gothic" panose="020B0503020000020004" pitchFamily="34" charset="-127"/>
              </a:rPr>
              <a:t> [RAN2]:</a:t>
            </a:r>
            <a:endParaRPr lang="en-US" sz="1800" dirty="0">
              <a:effectLst/>
              <a:latin typeface="Times New Roman" panose="02020603050405020304" pitchFamily="18" charset="0"/>
              <a:ea typeface="Malgun Gothic" panose="020B0503020000020004" pitchFamily="34" charset="-127"/>
            </a:endParaRPr>
          </a:p>
          <a:p>
            <a:pPr marL="457200" marR="0" lvl="1" indent="0" algn="just" fontAlgn="auto" hangingPunct="0">
              <a:lnSpc>
                <a:spcPts val="1400"/>
              </a:lnSpc>
              <a:spcBef>
                <a:spcPts val="600"/>
              </a:spcBef>
              <a:spcAft>
                <a:spcPts val="0"/>
              </a:spcAft>
              <a:buNone/>
            </a:pPr>
            <a:r>
              <a:rPr lang="en-GB" sz="1800" dirty="0">
                <a:effectLst/>
                <a:latin typeface="Times New Roman" panose="02020603050405020304" pitchFamily="18" charset="0"/>
                <a:ea typeface="Malgun Gothic" panose="020B0503020000020004" pitchFamily="34" charset="-127"/>
              </a:rPr>
              <a:t>* A UE is connected to the same </a:t>
            </a:r>
            <a:r>
              <a:rPr lang="en-GB" sz="1800" dirty="0" err="1">
                <a:effectLst/>
                <a:latin typeface="Times New Roman" panose="02020603050405020304" pitchFamily="18" charset="0"/>
                <a:ea typeface="Malgun Gothic" panose="020B0503020000020004" pitchFamily="34" charset="-127"/>
              </a:rPr>
              <a:t>gNB</a:t>
            </a:r>
            <a:r>
              <a:rPr lang="en-GB" sz="1800" dirty="0">
                <a:effectLst/>
                <a:latin typeface="Times New Roman" panose="02020603050405020304" pitchFamily="18" charset="0"/>
                <a:ea typeface="Malgun Gothic" panose="020B0503020000020004" pitchFamily="34" charset="-127"/>
              </a:rPr>
              <a:t> using one direct path and one indirect path </a:t>
            </a:r>
            <a:r>
              <a:rPr lang="en-US" sz="1800" u="sng" dirty="0">
                <a:solidFill>
                  <a:srgbClr val="FF0000"/>
                </a:solidFill>
                <a:effectLst/>
                <a:latin typeface="Times New Roman" panose="02020603050405020304" pitchFamily="18" charset="0"/>
                <a:ea typeface="Malgun Gothic" panose="020B0503020000020004" pitchFamily="34" charset="-127"/>
              </a:rPr>
              <a:t>via 1) layer-2/layer-3 UE-to-Network relay, or 2) via another UE (where the UE-UE inter-connection is assumed to be ideal)</a:t>
            </a:r>
            <a:r>
              <a:rPr lang="en-GB" sz="1800" u="sng" dirty="0">
                <a:solidFill>
                  <a:srgbClr val="FF0000"/>
                </a:solidFill>
                <a:latin typeface="Times New Roman" panose="02020603050405020304" pitchFamily="18" charset="0"/>
                <a:ea typeface="Malgun Gothic" panose="020B0503020000020004" pitchFamily="34" charset="-127"/>
              </a:rPr>
              <a:t>, where the solutions for </a:t>
            </a:r>
            <a:r>
              <a:rPr lang="en-US" sz="1800" u="sng" dirty="0">
                <a:solidFill>
                  <a:srgbClr val="FF0000"/>
                </a:solidFill>
                <a:latin typeface="Times New Roman" panose="02020603050405020304" pitchFamily="18" charset="0"/>
                <a:ea typeface="Malgun Gothic" panose="020B0503020000020004" pitchFamily="34" charset="-127"/>
              </a:rPr>
              <a:t>1) are to be reused for 2)</a:t>
            </a:r>
            <a:endParaRPr lang="en-US" sz="1800" dirty="0">
              <a:effectLst/>
              <a:latin typeface="Times New Roman" panose="02020603050405020304" pitchFamily="18" charset="0"/>
              <a:ea typeface="Malgun Gothic" panose="020B0503020000020004" pitchFamily="34" charset="-127"/>
            </a:endParaRPr>
          </a:p>
          <a:p>
            <a:pPr marL="0" marR="0" indent="0" algn="just" fontAlgn="auto" hangingPunct="0">
              <a:lnSpc>
                <a:spcPts val="1400"/>
              </a:lnSpc>
              <a:spcBef>
                <a:spcPts val="600"/>
              </a:spcBef>
              <a:spcAft>
                <a:spcPts val="0"/>
              </a:spcAft>
              <a:buNone/>
            </a:pPr>
            <a:r>
              <a:rPr lang="en-GB" sz="1600" dirty="0">
                <a:latin typeface="Times New Roman" panose="02020603050405020304" pitchFamily="18" charset="0"/>
                <a:ea typeface="Malgun Gothic" panose="020B0503020000020004" pitchFamily="34" charset="-127"/>
              </a:rPr>
              <a:t>        </a:t>
            </a:r>
            <a:r>
              <a:rPr lang="en-GB" sz="1600" dirty="0">
                <a:effectLst/>
                <a:latin typeface="Times New Roman" panose="02020603050405020304" pitchFamily="18" charset="0"/>
                <a:ea typeface="Malgun Gothic" panose="020B0503020000020004" pitchFamily="34" charset="-127"/>
              </a:rPr>
              <a:t>Note 3A: Study on the benefit and potential solutions are to be completed in RAN#98 which will decide whether/how to start the normative work</a:t>
            </a:r>
          </a:p>
          <a:p>
            <a:pPr marR="0" algn="just" fontAlgn="auto" hangingPunct="0">
              <a:lnSpc>
                <a:spcPts val="1400"/>
              </a:lnSpc>
              <a:spcBef>
                <a:spcPts val="600"/>
              </a:spcBef>
              <a:spcAft>
                <a:spcPts val="0"/>
              </a:spcAft>
              <a:buFont typeface="Arial" panose="020B0604020202020204" pitchFamily="34" charset="0"/>
              <a:buChar char="•"/>
            </a:pPr>
            <a:r>
              <a:rPr lang="en-GB" sz="1600" dirty="0">
                <a:effectLst/>
                <a:latin typeface="Times New Roman" panose="02020603050405020304" pitchFamily="18" charset="0"/>
                <a:ea typeface="Malgun Gothic" panose="020B0503020000020004" pitchFamily="34" charset="-127"/>
              </a:rPr>
              <a:t>.</a:t>
            </a:r>
            <a:r>
              <a:rPr lang="en-GB" altLang="ko-KR" sz="1600" dirty="0">
                <a:effectLst>
                  <a:glow rad="127000">
                    <a:srgbClr val="FFFF00"/>
                  </a:glow>
                  <a:outerShdw blurRad="50800" dist="50800" dir="5400000" algn="ctr" rotWithShape="0">
                    <a:schemeClr val="bg1"/>
                  </a:outerShdw>
                </a:effectLst>
                <a:latin typeface="Arial" panose="020B0604020202020204" pitchFamily="34" charset="0"/>
                <a:cs typeface="Arial" panose="020B0604020202020204" pitchFamily="34" charset="0"/>
              </a:rPr>
              <a:t>[Support of SL DRX for </a:t>
            </a:r>
            <a:r>
              <a:rPr lang="en-GB" altLang="ko-KR" sz="1600" dirty="0" err="1">
                <a:effectLst>
                  <a:glow rad="127000">
                    <a:srgbClr val="FFFF00"/>
                  </a:glow>
                  <a:outerShdw blurRad="50800" dist="50800" dir="5400000" algn="ctr" rotWithShape="0">
                    <a:schemeClr val="bg1"/>
                  </a:outerShdw>
                </a:effectLst>
                <a:latin typeface="Arial" panose="020B0604020202020204" pitchFamily="34" charset="0"/>
                <a:cs typeface="Arial" panose="020B0604020202020204" pitchFamily="34" charset="0"/>
              </a:rPr>
              <a:t>sidelink</a:t>
            </a:r>
            <a:r>
              <a:rPr lang="en-GB" altLang="ko-KR" sz="1600" dirty="0">
                <a:effectLst>
                  <a:glow rad="127000">
                    <a:srgbClr val="FFFF00"/>
                  </a:glow>
                  <a:outerShdw blurRad="50800" dist="50800" dir="5400000" algn="ctr" rotWithShape="0">
                    <a:schemeClr val="bg1"/>
                  </a:outerShdw>
                </a:effectLst>
                <a:latin typeface="Arial" panose="020B0604020202020204" pitchFamily="34" charset="0"/>
                <a:cs typeface="Arial" panose="020B0604020202020204" pitchFamily="34" charset="0"/>
              </a:rPr>
              <a:t> relay operation if not done in Rel-17] [RAN2]</a:t>
            </a:r>
            <a:endParaRPr lang="ko-KR" altLang="ko-KR" sz="1600" dirty="0">
              <a:effectLst>
                <a:glow rad="127000">
                  <a:srgbClr val="FFFF00"/>
                </a:glow>
                <a:outerShdw blurRad="50800" dist="50800" dir="5400000" algn="ctr" rotWithShape="0">
                  <a:schemeClr val="bg1"/>
                </a:outerShdw>
              </a:effectLst>
              <a:latin typeface="Arial" panose="020B0604020202020204" pitchFamily="34" charset="0"/>
              <a:cs typeface="Arial" panose="020B0604020202020204" pitchFamily="34" charset="0"/>
            </a:endParaRPr>
          </a:p>
          <a:p>
            <a:pPr marL="0" indent="0" fontAlgn="auto" hangingPunct="0">
              <a:lnSpc>
                <a:spcPct val="120000"/>
              </a:lnSpc>
              <a:buNone/>
            </a:pPr>
            <a:r>
              <a:rPr lang="en-GB" altLang="ko-KR" sz="1600" dirty="0">
                <a:effectLst>
                  <a:glow rad="127000">
                    <a:srgbClr val="FFFF00"/>
                  </a:glow>
                  <a:outerShdw blurRad="50800" dist="50800" dir="5400000" algn="ctr" rotWithShape="0">
                    <a:schemeClr val="bg1"/>
                  </a:outerShdw>
                </a:effectLst>
                <a:latin typeface="Arial" panose="020B0604020202020204" pitchFamily="34" charset="0"/>
                <a:cs typeface="Arial" panose="020B0604020202020204" pitchFamily="34" charset="0"/>
              </a:rPr>
              <a:t>	[Note 4A: This objective is to be checked in RAN#94e.]</a:t>
            </a:r>
            <a:endParaRPr lang="ko-KR" altLang="ko-KR" sz="1600" dirty="0">
              <a:effectLst>
                <a:glow rad="127000">
                  <a:srgbClr val="FFFF00"/>
                </a:glow>
                <a:outerShdw blurRad="50800" dist="50800" dir="5400000" algn="ctr" rotWithShape="0">
                  <a:schemeClr val="bg1"/>
                </a:outerShdw>
              </a:effectLst>
              <a:latin typeface="Arial" panose="020B0604020202020204" pitchFamily="34" charset="0"/>
              <a:cs typeface="Arial" panose="020B0604020202020204" pitchFamily="34" charset="0"/>
            </a:endParaRPr>
          </a:p>
          <a:p>
            <a:pPr marL="0" marR="0" indent="0" algn="just" fontAlgn="auto" hangingPunct="0">
              <a:lnSpc>
                <a:spcPts val="1400"/>
              </a:lnSpc>
              <a:spcBef>
                <a:spcPts val="600"/>
              </a:spcBef>
              <a:spcAft>
                <a:spcPts val="0"/>
              </a:spcAft>
              <a:buNone/>
            </a:pPr>
            <a:endParaRPr lang="en-US" sz="1600" dirty="0">
              <a:effectLst/>
              <a:latin typeface="Times New Roman" panose="02020603050405020304" pitchFamily="18" charset="0"/>
              <a:ea typeface="Malgun Gothic" panose="020B0503020000020004" pitchFamily="34" charset="-127"/>
            </a:endParaRPr>
          </a:p>
        </p:txBody>
      </p:sp>
    </p:spTree>
    <p:extLst>
      <p:ext uri="{BB962C8B-B14F-4D97-AF65-F5344CB8AC3E}">
        <p14:creationId xmlns:p14="http://schemas.microsoft.com/office/powerpoint/2010/main" val="1271203549"/>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427870" cy="1143000"/>
          </a:xfrm>
        </p:spPr>
        <p:txBody>
          <a:bodyPr/>
          <a:lstStyle/>
          <a:p>
            <a:r>
              <a:rPr lang="en-US" sz="3600" dirty="0"/>
              <a:t>RAN2-led: </a:t>
            </a:r>
            <a:r>
              <a:rPr lang="en-US" sz="3600" b="0" dirty="0">
                <a:effectLst/>
              </a:rPr>
              <a:t>NTN (Non-Terrestrial Networks) evolution, NR</a:t>
            </a:r>
            <a:endParaRPr lang="en-US" sz="3600"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96641" y="1163595"/>
            <a:ext cx="13756312" cy="4830233"/>
          </a:xfrm>
        </p:spPr>
        <p:txBody>
          <a:bodyPr/>
          <a:lstStyle/>
          <a:p>
            <a:pPr marL="266732" indent="-342900" algn="just"/>
            <a:r>
              <a:rPr lang="en-GB" sz="2000" u="sng" dirty="0">
                <a:solidFill>
                  <a:srgbClr val="FF0000"/>
                </a:solidFill>
                <a:effectLst/>
                <a:latin typeface="Times New Roman" panose="02020603050405020304" pitchFamily="18" charset="0"/>
                <a:ea typeface="Times New Roman" panose="02020603050405020304" pitchFamily="18" charset="0"/>
              </a:rPr>
              <a:t>(RAN4-led)</a:t>
            </a:r>
          </a:p>
          <a:p>
            <a:pPr marL="914400" lvl="1" indent="-457200" algn="just"/>
            <a:r>
              <a:rPr lang="en-GB" sz="1800" dirty="0"/>
              <a:t>Study and identify NTN bands (</a:t>
            </a:r>
            <a:r>
              <a:rPr lang="en-GB" sz="1800" u="sng" dirty="0">
                <a:solidFill>
                  <a:srgbClr val="FF0000"/>
                </a:solidFill>
              </a:rPr>
              <a:t>example band(s)?</a:t>
            </a:r>
            <a:r>
              <a:rPr lang="en-GB" sz="1800" dirty="0"/>
              <a:t>): Analysis of regulations and adjacent channel co-existence scenarios [</a:t>
            </a:r>
            <a:r>
              <a:rPr lang="en-GB" sz="1800"/>
              <a:t>RAN4]</a:t>
            </a:r>
            <a:endParaRPr lang="en-US" sz="1265" dirty="0"/>
          </a:p>
          <a:p>
            <a:pPr marL="914400" lvl="1" indent="-457200" algn="just"/>
            <a:r>
              <a:rPr lang="en-GB" sz="1800" dirty="0"/>
              <a:t>Specify Rx/Tx requirements for satellite BS and different VSAT UE class (not only 60 cm aperture) as appropriate for the identified example band [RAN4]</a:t>
            </a:r>
          </a:p>
          <a:p>
            <a:pPr marL="914400" lvl="1" indent="-457200" algn="just"/>
            <a:r>
              <a:rPr lang="en-GB" sz="1800" dirty="0"/>
              <a:t>Identify values for physical layer parameters </a:t>
            </a:r>
            <a:r>
              <a:rPr lang="en-GB" sz="1800" u="sng" dirty="0">
                <a:solidFill>
                  <a:srgbClr val="FF0000"/>
                </a:solidFill>
              </a:rPr>
              <a:t>chosen from the existing FR1 and FR2 sets (RAN4)</a:t>
            </a:r>
            <a:endParaRPr lang="en-US" altLang="ja-JP" sz="1800" u="sng" dirty="0">
              <a:solidFill>
                <a:srgbClr val="FF0000"/>
              </a:solidFill>
            </a:endParaRPr>
          </a:p>
          <a:p>
            <a:pPr marL="266732" indent="-342900" algn="just"/>
            <a:r>
              <a:rPr lang="en-GB" sz="2000" dirty="0">
                <a:highlight>
                  <a:srgbClr val="FFFF00"/>
                </a:highlight>
                <a:latin typeface="Times New Roman" panose="02020603050405020304" pitchFamily="18" charset="0"/>
                <a:ea typeface="Times New Roman" panose="02020603050405020304" pitchFamily="18" charset="0"/>
              </a:rPr>
              <a:t>Have a 1-TU [6]-month study phase focusing on the following (there are more aspects in the email discussion)? (to derive clear &amp; limited scope)</a:t>
            </a:r>
          </a:p>
          <a:p>
            <a:pPr marL="800100" lvl="1" indent="-342900" algn="just"/>
            <a:r>
              <a:rPr lang="en-GB" sz="1869" dirty="0">
                <a:effectLst/>
                <a:highlight>
                  <a:srgbClr val="FFFF00"/>
                </a:highlight>
                <a:latin typeface="Times New Roman" panose="02020603050405020304" pitchFamily="18" charset="0"/>
                <a:ea typeface="Times New Roman" panose="02020603050405020304" pitchFamily="18" charset="0"/>
              </a:rPr>
              <a:t>Coverage</a:t>
            </a:r>
          </a:p>
          <a:p>
            <a:pPr marL="1409639" lvl="2" indent="-342900">
              <a:spcBef>
                <a:spcPts val="0"/>
              </a:spcBef>
              <a:spcAft>
                <a:spcPts val="0"/>
              </a:spcAft>
              <a:buFont typeface="Symbol" panose="05050102010706020507" pitchFamily="18" charset="2"/>
              <a:buChar char=""/>
            </a:pPr>
            <a:r>
              <a:rPr lang="en-GB" sz="1600" dirty="0">
                <a:highlight>
                  <a:srgbClr val="FFFF00"/>
                </a:highlight>
                <a:latin typeface="Times New Roman" panose="02020603050405020304" pitchFamily="18" charset="0"/>
                <a:ea typeface="Times New Roman" panose="02020603050405020304" pitchFamily="18" charset="0"/>
              </a:rPr>
              <a:t>Evaluate the coverage performance and identify the candidate channels that have coverage issues specific to NTN with following target services taking into account the studies in TR38.830 where appropriate, as well as general coverage enhancement techniques specified in Rel-18 [RAN1]</a:t>
            </a:r>
            <a:endParaRPr lang="en-US" sz="1600" dirty="0">
              <a:highlight>
                <a:srgbClr val="FFFF00"/>
              </a:highlight>
              <a:latin typeface="Times New Roman" panose="02020603050405020304" pitchFamily="18" charset="0"/>
              <a:ea typeface="Times New Roman" panose="02020603050405020304" pitchFamily="18" charset="0"/>
            </a:endParaRPr>
          </a:p>
          <a:p>
            <a:pPr marL="1885887" lvl="3" indent="-285750">
              <a:spcBef>
                <a:spcPts val="0"/>
              </a:spcBef>
              <a:spcAft>
                <a:spcPts val="0"/>
              </a:spcAft>
              <a:buFont typeface="Courier New" panose="02070309020205020404" pitchFamily="49" charset="0"/>
              <a:buChar char="o"/>
            </a:pPr>
            <a:r>
              <a:rPr lang="en-GB" sz="1600" dirty="0">
                <a:highlight>
                  <a:srgbClr val="FFFF00"/>
                </a:highlight>
                <a:latin typeface="Times New Roman" panose="02020603050405020304" pitchFamily="18" charset="0"/>
                <a:ea typeface="Times New Roman" panose="02020603050405020304" pitchFamily="18" charset="0"/>
              </a:rPr>
              <a:t>VoIP and low-data rate services for commercial handset terminals</a:t>
            </a:r>
            <a:endParaRPr lang="en-US" sz="1600" dirty="0">
              <a:highlight>
                <a:srgbClr val="FFFF00"/>
              </a:highlight>
              <a:latin typeface="Times New Roman" panose="02020603050405020304" pitchFamily="18" charset="0"/>
              <a:ea typeface="Times New Roman" panose="02020603050405020304" pitchFamily="18" charset="0"/>
            </a:endParaRPr>
          </a:p>
          <a:p>
            <a:pPr marL="1409639" lvl="2" indent="-342900">
              <a:spcBef>
                <a:spcPts val="0"/>
              </a:spcBef>
              <a:spcAft>
                <a:spcPts val="0"/>
              </a:spcAft>
              <a:buFont typeface="Symbol" panose="05050102010706020507" pitchFamily="18" charset="2"/>
              <a:buChar char=""/>
            </a:pPr>
            <a:r>
              <a:rPr lang="en-US" sz="1600" dirty="0">
                <a:effectLst/>
                <a:highlight>
                  <a:srgbClr val="FFFF00"/>
                </a:highlight>
                <a:latin typeface="Times New Roman" panose="02020603050405020304" pitchFamily="18" charset="0"/>
                <a:ea typeface="Times New Roman" panose="02020603050405020304" pitchFamily="18" charset="0"/>
              </a:rPr>
              <a:t>Study, and if justified, specify NTN-specific repetitions enhancements beyond techniques covered in Rel-17 </a:t>
            </a:r>
            <a:r>
              <a:rPr lang="en-US" sz="1600" dirty="0" err="1">
                <a:effectLst/>
                <a:highlight>
                  <a:srgbClr val="FFFF00"/>
                </a:highlight>
                <a:latin typeface="Times New Roman" panose="02020603050405020304" pitchFamily="18" charset="0"/>
                <a:ea typeface="Times New Roman" panose="02020603050405020304" pitchFamily="18" charset="0"/>
              </a:rPr>
              <a:t>CovEnh</a:t>
            </a:r>
            <a:r>
              <a:rPr lang="en-US" sz="1600" dirty="0">
                <a:effectLst/>
                <a:highlight>
                  <a:srgbClr val="FFFF00"/>
                </a:highlight>
                <a:latin typeface="Times New Roman" panose="02020603050405020304" pitchFamily="18" charset="0"/>
                <a:ea typeface="Times New Roman" panose="02020603050405020304" pitchFamily="18" charset="0"/>
              </a:rPr>
              <a:t> WI for the relevant channels [RAN1]</a:t>
            </a:r>
          </a:p>
          <a:p>
            <a:pPr marL="1409639" lvl="2" indent="-342900">
              <a:spcBef>
                <a:spcPts val="0"/>
              </a:spcBef>
              <a:spcAft>
                <a:spcPts val="0"/>
              </a:spcAft>
              <a:buFont typeface="Symbol" panose="05050102010706020507" pitchFamily="18" charset="2"/>
              <a:buChar char=""/>
            </a:pPr>
            <a:r>
              <a:rPr lang="en-US" sz="1600" dirty="0">
                <a:effectLst/>
                <a:highlight>
                  <a:srgbClr val="FFFF00"/>
                </a:highlight>
                <a:latin typeface="Times New Roman" panose="02020603050405020304" pitchFamily="18" charset="0"/>
                <a:ea typeface="Times New Roman" panose="02020603050405020304" pitchFamily="18" charset="0"/>
              </a:rPr>
              <a:t>Study, and if justified, specify NTN-specific techniques for improved diversity and/or reduced polarization loss [RAN1]</a:t>
            </a:r>
          </a:p>
          <a:p>
            <a:pPr marL="1409639" lvl="2" indent="-342900">
              <a:spcBef>
                <a:spcPts val="0"/>
              </a:spcBef>
              <a:spcAft>
                <a:spcPts val="0"/>
              </a:spcAft>
              <a:buFont typeface="Symbol" panose="05050102010706020507" pitchFamily="18" charset="2"/>
              <a:buChar char=""/>
            </a:pPr>
            <a:r>
              <a:rPr lang="en-GB" sz="1600" dirty="0">
                <a:effectLst/>
                <a:highlight>
                  <a:srgbClr val="FFFF00"/>
                </a:highlight>
                <a:latin typeface="Times New Roman" panose="02020603050405020304" pitchFamily="18" charset="0"/>
                <a:ea typeface="Times New Roman" panose="02020603050405020304" pitchFamily="18" charset="0"/>
              </a:rPr>
              <a:t>Study, and if justified, improve the performance of low-rate codecs in link budget limited situation including reducing RAN protocol overhead for </a:t>
            </a:r>
            <a:r>
              <a:rPr lang="en-GB" sz="1600" dirty="0" err="1">
                <a:effectLst/>
                <a:highlight>
                  <a:srgbClr val="FFFF00"/>
                </a:highlight>
                <a:latin typeface="Times New Roman" panose="02020603050405020304" pitchFamily="18" charset="0"/>
                <a:ea typeface="Times New Roman" panose="02020603050405020304" pitchFamily="18" charset="0"/>
              </a:rPr>
              <a:t>VoNR</a:t>
            </a:r>
            <a:r>
              <a:rPr lang="en-GB" sz="1600" dirty="0">
                <a:effectLst/>
                <a:highlight>
                  <a:srgbClr val="FFFF00"/>
                </a:highlight>
                <a:latin typeface="Times New Roman" panose="02020603050405020304" pitchFamily="18" charset="0"/>
                <a:ea typeface="Times New Roman" panose="02020603050405020304" pitchFamily="18" charset="0"/>
              </a:rPr>
              <a:t> [RAN2] [Liaise with SA2/SA4 as necessary]</a:t>
            </a:r>
            <a:endParaRPr lang="en-US" sz="1600" dirty="0">
              <a:effectLst/>
              <a:highlight>
                <a:srgbClr val="FFFF00"/>
              </a:highlight>
              <a:latin typeface="Times New Roman" panose="02020603050405020304" pitchFamily="18" charset="0"/>
              <a:ea typeface="Times New Roman" panose="02020603050405020304" pitchFamily="18" charset="0"/>
            </a:endParaRPr>
          </a:p>
          <a:p>
            <a:pPr marL="1885887" lvl="3" indent="-285750">
              <a:spcBef>
                <a:spcPts val="0"/>
              </a:spcBef>
              <a:spcAft>
                <a:spcPts val="0"/>
              </a:spcAft>
              <a:buFont typeface="Courier New" panose="02070309020205020404" pitchFamily="49" charset="0"/>
              <a:buChar char="o"/>
            </a:pPr>
            <a:r>
              <a:rPr lang="en-GB" sz="1600" dirty="0">
                <a:effectLst/>
                <a:highlight>
                  <a:srgbClr val="FFFF00"/>
                </a:highlight>
                <a:latin typeface="Times New Roman" panose="02020603050405020304" pitchFamily="18" charset="0"/>
                <a:ea typeface="Times New Roman" panose="02020603050405020304" pitchFamily="18" charset="0"/>
              </a:rPr>
              <a:t>NOTE: Intent is to optimize the RAN to work with the lowest rate codec currently available and will not introduce a new codec.</a:t>
            </a:r>
            <a:endParaRPr lang="en-US" sz="1600" dirty="0">
              <a:effectLst/>
              <a:highlight>
                <a:srgbClr val="FFFF00"/>
              </a:highlight>
              <a:latin typeface="Times New Roman" panose="02020603050405020304" pitchFamily="18" charset="0"/>
              <a:ea typeface="Times New Roman" panose="02020603050405020304" pitchFamily="18" charset="0"/>
            </a:endParaRPr>
          </a:p>
          <a:p>
            <a:pPr marL="800100" lvl="1" indent="-342900" algn="just"/>
            <a:r>
              <a:rPr lang="en-GB" sz="1869" dirty="0">
                <a:highlight>
                  <a:srgbClr val="FFFF00"/>
                </a:highlight>
                <a:latin typeface="Times New Roman" panose="02020603050405020304" pitchFamily="18" charset="0"/>
                <a:ea typeface="Times New Roman" panose="02020603050405020304" pitchFamily="18" charset="0"/>
              </a:rPr>
              <a:t>Network verified location</a:t>
            </a:r>
          </a:p>
          <a:p>
            <a:pPr marL="1409639" lvl="2" indent="-342900">
              <a:spcBef>
                <a:spcPts val="0"/>
              </a:spcBef>
              <a:spcAft>
                <a:spcPts val="0"/>
              </a:spcAft>
              <a:buFont typeface="Symbol" panose="05050102010706020507" pitchFamily="18" charset="2"/>
              <a:buChar char=""/>
            </a:pPr>
            <a:r>
              <a:rPr lang="en-GB" sz="1600" dirty="0">
                <a:effectLst/>
                <a:highlight>
                  <a:srgbClr val="FFFF00"/>
                </a:highlight>
                <a:latin typeface="Times New Roman" panose="02020603050405020304" pitchFamily="18" charset="0"/>
                <a:ea typeface="Times New Roman" panose="02020603050405020304" pitchFamily="18" charset="0"/>
              </a:rPr>
              <a:t>Study detailed regulatory requirement for network-verified UE location, e.g. accuracy requirement (at RAN plenary, from RAN#95 to RAN#96)</a:t>
            </a:r>
            <a:endParaRPr lang="en-US" sz="1600" dirty="0">
              <a:effectLst/>
              <a:highlight>
                <a:srgbClr val="FFFF00"/>
              </a:highlight>
              <a:latin typeface="Times New Roman" panose="02020603050405020304" pitchFamily="18" charset="0"/>
              <a:ea typeface="Times New Roman" panose="02020603050405020304" pitchFamily="18" charset="0"/>
            </a:endParaRPr>
          </a:p>
          <a:p>
            <a:pPr marL="1409639" lvl="2" indent="-342900">
              <a:spcBef>
                <a:spcPts val="0"/>
              </a:spcBef>
              <a:spcAft>
                <a:spcPts val="0"/>
              </a:spcAft>
              <a:buFont typeface="Symbol" panose="05050102010706020507" pitchFamily="18" charset="2"/>
              <a:buChar char=""/>
            </a:pPr>
            <a:r>
              <a:rPr lang="en-GB" sz="1600" dirty="0">
                <a:effectLst/>
                <a:highlight>
                  <a:srgbClr val="FFFF00"/>
                </a:highlight>
                <a:latin typeface="Times New Roman" panose="02020603050405020304" pitchFamily="18" charset="0"/>
                <a:ea typeface="Times New Roman" panose="02020603050405020304" pitchFamily="18" charset="0"/>
              </a:rPr>
              <a:t>Study and evaluate solutions for network to verify UE reported location information [RAN1]</a:t>
            </a:r>
            <a:endParaRPr lang="en-US" sz="1600" dirty="0">
              <a:effectLst/>
              <a:highlight>
                <a:srgbClr val="FFFF00"/>
              </a:highlight>
              <a:latin typeface="Times New Roman" panose="02020603050405020304" pitchFamily="18" charset="0"/>
              <a:ea typeface="Times New Roman" panose="02020603050405020304" pitchFamily="18" charset="0"/>
            </a:endParaRPr>
          </a:p>
          <a:p>
            <a:pPr marL="1885887" lvl="3" indent="-285750">
              <a:spcBef>
                <a:spcPts val="0"/>
              </a:spcBef>
              <a:spcAft>
                <a:spcPts val="0"/>
              </a:spcAft>
              <a:buFont typeface="Courier New" panose="02070309020205020404" pitchFamily="49" charset="0"/>
              <a:buChar char="o"/>
            </a:pPr>
            <a:r>
              <a:rPr lang="en-GB" sz="1600" dirty="0">
                <a:effectLst/>
                <a:highlight>
                  <a:srgbClr val="FFFF00"/>
                </a:highlight>
                <a:latin typeface="Times New Roman" panose="02020603050405020304" pitchFamily="18" charset="0"/>
                <a:ea typeface="Times New Roman" panose="02020603050405020304" pitchFamily="18" charset="0"/>
              </a:rPr>
              <a:t>For Network based UE location, re-use of Rel-17 UE-specific Timing Advance report can be considered as baseline</a:t>
            </a:r>
            <a:endParaRPr lang="en-US" sz="1600" dirty="0">
              <a:effectLst/>
              <a:highlight>
                <a:srgbClr val="FFFF00"/>
              </a:highligh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269462040"/>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427870" cy="1143000"/>
          </a:xfrm>
        </p:spPr>
        <p:txBody>
          <a:bodyPr/>
          <a:lstStyle/>
          <a:p>
            <a:r>
              <a:rPr lang="en-US" sz="3600" dirty="0"/>
              <a:t>RAN2-led: </a:t>
            </a:r>
            <a:r>
              <a:rPr lang="en-US" sz="3600" b="0" dirty="0">
                <a:effectLst/>
              </a:rPr>
              <a:t>NTN (Non-Terrestrial Networks) evolution</a:t>
            </a:r>
            <a:r>
              <a:rPr lang="en-US" sz="3600" b="0">
                <a:effectLst/>
              </a:rPr>
              <a:t>, IoT</a:t>
            </a:r>
            <a:endParaRPr lang="en-US" sz="3600"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p:txBody>
          <a:bodyPr/>
          <a:lstStyle/>
          <a:p>
            <a:pPr marL="266732" indent="-342900" algn="just"/>
            <a:r>
              <a:rPr lang="en-US" sz="2400" dirty="0">
                <a:effectLst/>
                <a:highlight>
                  <a:srgbClr val="FFFF00"/>
                </a:highlight>
                <a:latin typeface="Times New Roman" panose="02020603050405020304" pitchFamily="18" charset="0"/>
                <a:ea typeface="Times New Roman" panose="02020603050405020304" pitchFamily="18" charset="0"/>
              </a:rPr>
              <a:t>IoT-NTN Performance Enhancements in Rel-18 to address remaining issues from Rel-17</a:t>
            </a:r>
          </a:p>
          <a:p>
            <a:pPr marL="800100" lvl="1" indent="-342900" algn="just"/>
            <a:r>
              <a:rPr lang="en-US" sz="1600" dirty="0">
                <a:effectLst/>
                <a:highlight>
                  <a:srgbClr val="FFFF00"/>
                </a:highlight>
                <a:latin typeface="Times New Roman" panose="02020603050405020304" pitchFamily="18" charset="0"/>
                <a:ea typeface="Times New Roman" panose="02020603050405020304" pitchFamily="18" charset="0"/>
              </a:rPr>
              <a:t>Disabling of HARQ feedback to mitigate impact of HARQ stalling on UE data rates [RAN1,RAN2]</a:t>
            </a:r>
          </a:p>
          <a:p>
            <a:pPr marL="800100" lvl="1" indent="-342900" algn="just"/>
            <a:r>
              <a:rPr lang="en-US" sz="1600" dirty="0">
                <a:effectLst/>
                <a:highlight>
                  <a:srgbClr val="FFFF00"/>
                </a:highlight>
                <a:latin typeface="Times New Roman" panose="02020603050405020304" pitchFamily="18" charset="0"/>
                <a:ea typeface="Times New Roman" panose="02020603050405020304" pitchFamily="18" charset="0"/>
              </a:rPr>
              <a:t>Study and specify, if needed, improved GNSS operations for a new position fix for UE pre-compensation during long connection times and reduced power consumption [RAN1]</a:t>
            </a:r>
          </a:p>
          <a:p>
            <a:pPr marL="266732" indent="-342900" algn="just"/>
            <a:r>
              <a:rPr lang="en-GB" sz="2400" dirty="0">
                <a:effectLst/>
                <a:highlight>
                  <a:srgbClr val="FFFF00"/>
                </a:highlight>
                <a:latin typeface="Times New Roman" panose="02020603050405020304" pitchFamily="18" charset="0"/>
                <a:ea typeface="Times New Roman" panose="02020603050405020304" pitchFamily="18" charset="0"/>
              </a:rPr>
              <a:t>Mobility enhancements</a:t>
            </a:r>
          </a:p>
          <a:p>
            <a:pPr marL="800100" lvl="1" indent="-342900" algn="just"/>
            <a:r>
              <a:rPr lang="en-US" sz="1600" dirty="0">
                <a:highlight>
                  <a:srgbClr val="FFFF00"/>
                </a:highlight>
                <a:latin typeface="Times New Roman" panose="02020603050405020304" pitchFamily="18" charset="0"/>
                <a:ea typeface="Times New Roman" panose="02020603050405020304" pitchFamily="18" charset="0"/>
              </a:rPr>
              <a:t>Enhancements on </a:t>
            </a:r>
            <a:r>
              <a:rPr lang="en-US" sz="1600" strike="sngStrike" dirty="0">
                <a:solidFill>
                  <a:srgbClr val="FF0000"/>
                </a:solidFill>
                <a:highlight>
                  <a:srgbClr val="FFFF00"/>
                </a:highlight>
                <a:latin typeface="Times New Roman" panose="02020603050405020304" pitchFamily="18" charset="0"/>
                <a:ea typeface="Times New Roman" panose="02020603050405020304" pitchFamily="18" charset="0"/>
              </a:rPr>
              <a:t>RLF and </a:t>
            </a:r>
            <a:r>
              <a:rPr lang="en-US" sz="1600" dirty="0">
                <a:highlight>
                  <a:srgbClr val="FFFF00"/>
                </a:highlight>
                <a:latin typeface="Times New Roman" panose="02020603050405020304" pitchFamily="18" charset="0"/>
                <a:ea typeface="Times New Roman" panose="02020603050405020304" pitchFamily="18" charset="0"/>
              </a:rPr>
              <a:t>RRC reestablishment, e.g., conditional RRC reestablishment. [RAN2]</a:t>
            </a:r>
          </a:p>
          <a:p>
            <a:pPr marL="800100" lvl="1" indent="-342900" algn="just"/>
            <a:r>
              <a:rPr lang="en-US" sz="1600" dirty="0">
                <a:highlight>
                  <a:srgbClr val="FFFF00"/>
                </a:highlight>
                <a:latin typeface="Times New Roman" panose="02020603050405020304" pitchFamily="18" charset="0"/>
                <a:ea typeface="Times New Roman" panose="02020603050405020304" pitchFamily="18" charset="0"/>
              </a:rPr>
              <a:t>Support of neighbor cell measurements and corresponding measurement triggering before RLF. This may include legacy (Rel-17) [RAN2]</a:t>
            </a:r>
          </a:p>
          <a:p>
            <a:pPr marL="800100" lvl="1" indent="-342900" algn="just"/>
            <a:r>
              <a:rPr lang="en-US" sz="1600" dirty="0">
                <a:highlight>
                  <a:srgbClr val="FFFF00"/>
                </a:highlight>
                <a:latin typeface="Times New Roman" panose="02020603050405020304" pitchFamily="18" charset="0"/>
                <a:ea typeface="Times New Roman" panose="02020603050405020304" pitchFamily="18" charset="0"/>
              </a:rPr>
              <a:t>Solutions introduced in Rel-17 NR NTN for mobility enhancements (e.g. location-based CHO and timing-based CHO) for </a:t>
            </a:r>
            <a:r>
              <a:rPr lang="en-US" sz="1600" dirty="0" err="1">
                <a:highlight>
                  <a:srgbClr val="FFFF00"/>
                </a:highlight>
                <a:latin typeface="Times New Roman" panose="02020603050405020304" pitchFamily="18" charset="0"/>
                <a:ea typeface="Times New Roman" panose="02020603050405020304" pitchFamily="18" charset="0"/>
              </a:rPr>
              <a:t>eMTC</a:t>
            </a:r>
            <a:r>
              <a:rPr lang="en-US" sz="1600" dirty="0">
                <a:highlight>
                  <a:srgbClr val="FFFF00"/>
                </a:highlight>
                <a:latin typeface="Times New Roman" panose="02020603050405020304" pitchFamily="18" charset="0"/>
                <a:ea typeface="Times New Roman" panose="02020603050405020304" pitchFamily="18" charset="0"/>
              </a:rPr>
              <a:t> [RAN2]</a:t>
            </a:r>
          </a:p>
          <a:p>
            <a:pPr marL="800100" lvl="1" indent="-342900" algn="just"/>
            <a:r>
              <a:rPr lang="en-US" sz="1600" strike="sngStrike" dirty="0">
                <a:solidFill>
                  <a:srgbClr val="FF0000"/>
                </a:solidFill>
                <a:latin typeface="Times New Roman" panose="02020603050405020304" pitchFamily="18" charset="0"/>
                <a:ea typeface="Times New Roman" panose="02020603050405020304" pitchFamily="18" charset="0"/>
              </a:rPr>
              <a:t>[NB-IoT carrier selection based on the coverage level, and associated carrier specific configuration] [RAN1, RAN2]</a:t>
            </a:r>
          </a:p>
          <a:p>
            <a:pPr marL="266732" indent="-342900" algn="just"/>
            <a:r>
              <a:rPr lang="en-US" sz="2400" strike="sngStrike" dirty="0">
                <a:solidFill>
                  <a:srgbClr val="FF0000"/>
                </a:solidFill>
                <a:effectLst/>
                <a:latin typeface="Times New Roman" panose="02020603050405020304" pitchFamily="18" charset="0"/>
                <a:ea typeface="Times New Roman" panose="02020603050405020304" pitchFamily="18" charset="0"/>
              </a:rPr>
              <a:t>Further enhancement to discontinuous coverage</a:t>
            </a:r>
          </a:p>
          <a:p>
            <a:pPr marL="800100" lvl="1" indent="-342900" algn="just"/>
            <a:r>
              <a:rPr lang="en-GB" altLang="ja-JP" sz="1800" strike="sngStrike" dirty="0">
                <a:solidFill>
                  <a:srgbClr val="FF0000"/>
                </a:solidFill>
                <a:latin typeface="Times New Roman" panose="02020603050405020304" pitchFamily="18" charset="0"/>
              </a:rPr>
              <a:t>Efficient power saving mechanisms (e.g., </a:t>
            </a:r>
            <a:r>
              <a:rPr lang="en-GB" altLang="ja-JP" sz="1800" strike="sngStrike" dirty="0" err="1">
                <a:solidFill>
                  <a:srgbClr val="FF0000"/>
                </a:solidFill>
                <a:latin typeface="Times New Roman" panose="02020603050405020304" pitchFamily="18" charset="0"/>
              </a:rPr>
              <a:t>eDRX</a:t>
            </a:r>
            <a:r>
              <a:rPr lang="en-GB" altLang="ja-JP" sz="1800" strike="sngStrike" dirty="0">
                <a:solidFill>
                  <a:srgbClr val="FF0000"/>
                </a:solidFill>
                <a:latin typeface="Times New Roman" panose="02020603050405020304" pitchFamily="18" charset="0"/>
              </a:rPr>
              <a:t>/PSM) for sparse satellite constellations [RAN2]</a:t>
            </a:r>
          </a:p>
          <a:p>
            <a:pPr marL="800100" lvl="1" indent="-342900" algn="just"/>
            <a:r>
              <a:rPr lang="en-GB" altLang="ja-JP" sz="1800" strike="sngStrike" dirty="0">
                <a:solidFill>
                  <a:srgbClr val="FF0000"/>
                </a:solidFill>
                <a:latin typeface="Times New Roman" panose="02020603050405020304" pitchFamily="18" charset="0"/>
              </a:rPr>
              <a:t>Improvements to UE mobility among sparse cells [RAN2]</a:t>
            </a:r>
          </a:p>
          <a:p>
            <a:pPr marL="800100" lvl="1" indent="-342900" algn="just"/>
            <a:r>
              <a:rPr lang="en-GB" altLang="ja-JP" sz="1800" strike="sngStrike" dirty="0">
                <a:solidFill>
                  <a:srgbClr val="FF0000"/>
                </a:solidFill>
                <a:latin typeface="Times New Roman" panose="02020603050405020304" pitchFamily="18" charset="0"/>
              </a:rPr>
              <a:t>Enhancements in RRC reestablishment or recovery based on the discontinuity of coverage</a:t>
            </a:r>
          </a:p>
          <a:p>
            <a:pPr marL="800100" lvl="1" indent="-342900" algn="just"/>
            <a:r>
              <a:rPr lang="en-GB" altLang="ja-JP" sz="1800" strike="sngStrike" dirty="0">
                <a:solidFill>
                  <a:srgbClr val="FF0000"/>
                </a:solidFill>
                <a:latin typeface="Times New Roman" panose="02020603050405020304" pitchFamily="18" charset="0"/>
              </a:rPr>
              <a:t>[Further power saving enhancements for IoT NTN to support discontinuous coverage including PUR for NGSO (2nd priority)] [RAN2]</a:t>
            </a:r>
          </a:p>
          <a:p>
            <a:pPr marL="609566" lvl="1" indent="0">
              <a:buNone/>
            </a:pPr>
            <a:endParaRPr lang="en-US" sz="2000" dirty="0"/>
          </a:p>
        </p:txBody>
      </p:sp>
    </p:spTree>
    <p:extLst>
      <p:ext uri="{BB962C8B-B14F-4D97-AF65-F5344CB8AC3E}">
        <p14:creationId xmlns:p14="http://schemas.microsoft.com/office/powerpoint/2010/main" val="4247214882"/>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427870" cy="1143000"/>
          </a:xfrm>
        </p:spPr>
        <p:txBody>
          <a:bodyPr/>
          <a:lstStyle/>
          <a:p>
            <a:r>
              <a:rPr lang="en-US" sz="3600" dirty="0"/>
              <a:t>RAN2-led: </a:t>
            </a:r>
            <a:r>
              <a:rPr lang="en-US" sz="3600" b="0" dirty="0">
                <a:effectLst/>
              </a:rPr>
              <a:t>Evolution for broadcast and multicast services</a:t>
            </a:r>
            <a:endParaRPr lang="en-US" sz="3600"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p:txBody>
          <a:bodyPr/>
          <a:lstStyle/>
          <a:p>
            <a:pPr marL="266732" indent="-342900" algn="just"/>
            <a:r>
              <a:rPr lang="en-US" altLang="ja-JP" sz="2000" strike="sngStrike"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rPr>
              <a:t>Specify the enhancements of SFN for [inter-DU and inter-CU] scenario based on existing numerology and Cyclic Prefix [RAN3]</a:t>
            </a:r>
          </a:p>
          <a:p>
            <a:pPr marL="800100" lvl="1" indent="-342900" algn="just"/>
            <a:r>
              <a:rPr lang="en-US" altLang="ja-JP" sz="1800" strike="sngStrike"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rPr>
              <a:t>[Study and specify mechanism to support coordination and synchronization across </a:t>
            </a:r>
            <a:r>
              <a:rPr lang="en-US" altLang="ja-JP" sz="1800" strike="sngStrike" kern="100" dirty="0" err="1">
                <a:solidFill>
                  <a:srgbClr val="FF0000"/>
                </a:solidFill>
                <a:effectLst/>
                <a:latin typeface="Calibri" panose="020F0502020204030204" pitchFamily="34" charset="0"/>
                <a:ea typeface="游明朝" panose="02020400000000000000" pitchFamily="18" charset="-128"/>
                <a:cs typeface="Calibri" panose="020F0502020204030204" pitchFamily="34" charset="0"/>
              </a:rPr>
              <a:t>gNBs</a:t>
            </a:r>
            <a:r>
              <a:rPr lang="en-US" altLang="ja-JP" sz="1800" strike="sngStrike"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rPr>
              <a:t>/DUs for SFN [RAN3]]</a:t>
            </a:r>
          </a:p>
          <a:p>
            <a:pPr marL="266732" indent="-342900" algn="just"/>
            <a:r>
              <a:rPr lang="en-US" altLang="ja-JP" sz="2000" kern="100" dirty="0">
                <a:effectLst/>
                <a:latin typeface="Calibri" panose="020F0502020204030204" pitchFamily="34" charset="0"/>
                <a:ea typeface="游明朝" panose="02020400000000000000" pitchFamily="18" charset="-128"/>
                <a:cs typeface="Calibri" panose="020F0502020204030204" pitchFamily="34" charset="0"/>
              </a:rPr>
              <a:t>Specify support of multicast reception by UEs in RRC_INACTIVE </a:t>
            </a:r>
            <a:r>
              <a:rPr lang="en-US" altLang="ja-JP" sz="2000" kern="100" dirty="0">
                <a:effectLst/>
                <a:highlight>
                  <a:srgbClr val="FFFF00"/>
                </a:highlight>
                <a:latin typeface="Calibri" panose="020F0502020204030204" pitchFamily="34" charset="0"/>
                <a:ea typeface="游明朝" panose="02020400000000000000" pitchFamily="18" charset="-128"/>
                <a:cs typeface="Calibri" panose="020F0502020204030204" pitchFamily="34" charset="0"/>
              </a:rPr>
              <a:t>[and RRC_IDLE] </a:t>
            </a:r>
            <a:r>
              <a:rPr lang="en-US" altLang="ja-JP" sz="2000" kern="100" dirty="0">
                <a:effectLst/>
                <a:latin typeface="Calibri" panose="020F0502020204030204" pitchFamily="34" charset="0"/>
                <a:ea typeface="游明朝" panose="02020400000000000000" pitchFamily="18" charset="-128"/>
                <a:cs typeface="Calibri" panose="020F0502020204030204" pitchFamily="34" charset="0"/>
              </a:rPr>
              <a:t>states [RAN2, RAN3</a:t>
            </a:r>
            <a:r>
              <a:rPr lang="en-US" altLang="ja-JP" sz="2000" strike="sngStrike"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rPr>
              <a:t>,</a:t>
            </a:r>
            <a:r>
              <a:rPr lang="en-US" altLang="ja-JP" sz="2000"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rPr>
              <a:t> </a:t>
            </a:r>
            <a:r>
              <a:rPr lang="en-US" altLang="ja-JP" sz="2000" strike="sngStrike"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rPr>
              <a:t>RAN1</a:t>
            </a:r>
            <a:r>
              <a:rPr lang="en-US" altLang="ja-JP" sz="2000" strike="sngStrike" kern="100" dirty="0">
                <a:solidFill>
                  <a:srgbClr val="FF0000"/>
                </a:solidFill>
                <a:effectLst/>
                <a:highlight>
                  <a:srgbClr val="FFFF00"/>
                </a:highlight>
                <a:latin typeface="Calibri" panose="020F0502020204030204" pitchFamily="34" charset="0"/>
                <a:ea typeface="游明朝" panose="02020400000000000000" pitchFamily="18" charset="-128"/>
                <a:cs typeface="Calibri" panose="020F0502020204030204" pitchFamily="34" charset="0"/>
              </a:rPr>
              <a:t>?</a:t>
            </a:r>
            <a:r>
              <a:rPr lang="en-US" altLang="ja-JP" sz="2000" kern="100" dirty="0">
                <a:effectLst/>
                <a:latin typeface="Calibri" panose="020F0502020204030204" pitchFamily="34" charset="0"/>
                <a:ea typeface="游明朝" panose="02020400000000000000" pitchFamily="18" charset="-128"/>
                <a:cs typeface="Calibri" panose="020F0502020204030204" pitchFamily="34" charset="0"/>
              </a:rPr>
              <a:t>]</a:t>
            </a:r>
          </a:p>
          <a:p>
            <a:pPr marL="800100" lvl="1" indent="-342900" algn="just"/>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PTM configuration for UEs receiving multicast in RRC_INACTIVE </a:t>
            </a:r>
            <a:r>
              <a:rPr lang="en-US" altLang="ja-JP" sz="1800" kern="100" dirty="0">
                <a:effectLst/>
                <a:highlight>
                  <a:srgbClr val="FFFF00"/>
                </a:highlight>
                <a:latin typeface="Calibri" panose="020F0502020204030204" pitchFamily="34" charset="0"/>
                <a:ea typeface="游明朝" panose="02020400000000000000" pitchFamily="18" charset="-128"/>
                <a:cs typeface="Calibri" panose="020F0502020204030204" pitchFamily="34" charset="0"/>
              </a:rPr>
              <a:t>[and RRC_IDLE] </a:t>
            </a:r>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states [RAN2</a:t>
            </a:r>
            <a:r>
              <a:rPr lang="en-US" altLang="ja-JP" sz="1800" strike="sngStrike"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rPr>
              <a:t>, RAN1</a:t>
            </a:r>
            <a:r>
              <a:rPr lang="en-US" altLang="ja-JP" sz="1800" strike="sngStrike" kern="100" dirty="0">
                <a:solidFill>
                  <a:srgbClr val="FF0000"/>
                </a:solidFill>
                <a:effectLst/>
                <a:highlight>
                  <a:srgbClr val="FFFF00"/>
                </a:highlight>
                <a:latin typeface="Calibri" panose="020F0502020204030204" pitchFamily="34" charset="0"/>
                <a:ea typeface="游明朝" panose="02020400000000000000" pitchFamily="18" charset="-128"/>
                <a:cs typeface="Calibri" panose="020F0502020204030204" pitchFamily="34" charset="0"/>
              </a:rPr>
              <a:t>?</a:t>
            </a:r>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a:t>
            </a:r>
          </a:p>
          <a:p>
            <a:pPr marL="800100" lvl="1" indent="-342900" algn="just"/>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Study this impact of mobility and state transition for UEs receiving multicast in RRC_INACTIVE </a:t>
            </a:r>
            <a:r>
              <a:rPr lang="en-US" altLang="ja-JP" sz="1800" kern="100" dirty="0">
                <a:effectLst/>
                <a:highlight>
                  <a:srgbClr val="FFFF00"/>
                </a:highlight>
                <a:latin typeface="Calibri" panose="020F0502020204030204" pitchFamily="34" charset="0"/>
                <a:ea typeface="游明朝" panose="02020400000000000000" pitchFamily="18" charset="-128"/>
                <a:cs typeface="Calibri" panose="020F0502020204030204" pitchFamily="34" charset="0"/>
              </a:rPr>
              <a:t>[and RRC_IDLE states] </a:t>
            </a:r>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[(Seamless/lossless mobility is not required)] [RAN2, RAN3]</a:t>
            </a:r>
          </a:p>
          <a:p>
            <a:pPr marL="266732" indent="-342900" algn="just"/>
            <a:r>
              <a:rPr lang="en-US" altLang="ja-JP" sz="2000" kern="100" dirty="0">
                <a:effectLst/>
                <a:latin typeface="Calibri" panose="020F0502020204030204" pitchFamily="34" charset="0"/>
                <a:ea typeface="游明朝" panose="02020400000000000000" pitchFamily="18" charset="-128"/>
                <a:cs typeface="Calibri" panose="020F0502020204030204" pitchFamily="34" charset="0"/>
              </a:rPr>
              <a:t>Study and if necessary, specify enhancements to improve the resource efficiency for MBS reception in RAN sharing scenarios [RAN3]</a:t>
            </a:r>
          </a:p>
          <a:p>
            <a:pPr marL="342900" marR="0" lvl="0" indent="-342900" algn="just" hangingPunct="0">
              <a:spcBef>
                <a:spcPts val="0"/>
              </a:spcBef>
              <a:spcAft>
                <a:spcPts val="900"/>
              </a:spcAft>
              <a:buFont typeface="Times New Roman" panose="02020603050405020304" pitchFamily="18" charset="0"/>
              <a:buChar char="-"/>
            </a:pPr>
            <a:r>
              <a:rPr lang="en-GB" sz="1800" strike="sngStrike" dirty="0">
                <a:solidFill>
                  <a:srgbClr val="FF0000"/>
                </a:solidFill>
                <a:effectLst/>
                <a:latin typeface="Times New Roman" panose="02020603050405020304" pitchFamily="18" charset="0"/>
                <a:ea typeface="MS Mincho" panose="02020609040205080304" pitchFamily="49" charset="-128"/>
              </a:rPr>
              <a:t>[Specify signalling enhancements for improved support of Free-To-Air (FTA) / Receive Only Mode (ROM), i.e. ‎including UE capability related assistant information report regarding simultaneous reception of ‎FTA / ROM and unicast services provided by the same or different operator [RAN2]]</a:t>
            </a:r>
            <a:endParaRPr lang="en-US" sz="1800" strike="sngStrike" dirty="0">
              <a:solidFill>
                <a:srgbClr val="FF0000"/>
              </a:solidFill>
              <a:effectLst/>
              <a:latin typeface="Times New Roman" panose="02020603050405020304" pitchFamily="18" charset="0"/>
              <a:ea typeface="MS Mincho" panose="02020609040205080304" pitchFamily="49" charset="-128"/>
            </a:endParaRPr>
          </a:p>
          <a:p>
            <a:pPr marL="342900" marR="0" lvl="0" indent="-342900" algn="just" hangingPunct="0">
              <a:spcBef>
                <a:spcPts val="0"/>
              </a:spcBef>
              <a:spcAft>
                <a:spcPts val="900"/>
              </a:spcAft>
              <a:buFont typeface="Times New Roman" panose="02020603050405020304" pitchFamily="18" charset="0"/>
              <a:buChar char="-"/>
            </a:pPr>
            <a:r>
              <a:rPr lang="en-US" sz="1800" strike="sngStrike" dirty="0">
                <a:solidFill>
                  <a:srgbClr val="FF0000"/>
                </a:solidFill>
                <a:effectLst/>
                <a:latin typeface="Times New Roman" panose="02020603050405020304" pitchFamily="18" charset="0"/>
                <a:ea typeface="MS Mincho" panose="02020609040205080304" pitchFamily="49" charset="-128"/>
              </a:rPr>
              <a:t>[(Low priority) Specify enhancements of power saving mechanism for MBS [RAN2, RAN1]]</a:t>
            </a:r>
          </a:p>
          <a:p>
            <a:pPr marL="457200" lvl="1" indent="0" algn="just">
              <a:buNone/>
            </a:pPr>
            <a:endParaRPr lang="en-US" altLang="ja-JP" sz="3335" dirty="0"/>
          </a:p>
          <a:p>
            <a:pPr marL="800100" lvl="1" indent="-342900" algn="just"/>
            <a:endParaRPr lang="en-US" altLang="ja-JP" sz="2335" dirty="0"/>
          </a:p>
          <a:p>
            <a:pPr marL="609566" lvl="1" indent="0">
              <a:buNone/>
            </a:pPr>
            <a:endParaRPr lang="en-US" sz="2400" dirty="0"/>
          </a:p>
        </p:txBody>
      </p:sp>
    </p:spTree>
    <p:extLst>
      <p:ext uri="{BB962C8B-B14F-4D97-AF65-F5344CB8AC3E}">
        <p14:creationId xmlns:p14="http://schemas.microsoft.com/office/powerpoint/2010/main" val="336582975"/>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427870" cy="933784"/>
          </a:xfrm>
        </p:spPr>
        <p:txBody>
          <a:bodyPr/>
          <a:lstStyle/>
          <a:p>
            <a:r>
              <a:rPr lang="en-US" sz="3600" dirty="0"/>
              <a:t>RAN2-led: </a:t>
            </a:r>
            <a:r>
              <a:rPr lang="en-US" sz="3600" b="0" dirty="0">
                <a:effectLst/>
              </a:rPr>
              <a:t>UAV</a:t>
            </a:r>
            <a:endParaRPr lang="en-US" sz="3600"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1014" y="1249053"/>
            <a:ext cx="13756312" cy="4830233"/>
          </a:xfrm>
        </p:spPr>
        <p:txBody>
          <a:bodyPr/>
          <a:lstStyle/>
          <a:p>
            <a:pPr marL="266732" indent="-342900" algn="just"/>
            <a:r>
              <a:rPr lang="en-US" altLang="ja-JP" sz="2000" kern="100" dirty="0">
                <a:effectLst/>
                <a:latin typeface="Calibri" panose="020F0502020204030204" pitchFamily="34" charset="0"/>
                <a:ea typeface="游明朝" panose="02020400000000000000" pitchFamily="18" charset="-128"/>
                <a:cs typeface="Calibri" panose="020F0502020204030204" pitchFamily="34" charset="0"/>
              </a:rPr>
              <a:t>Specify the following enhancements on measurement reports [RAN2]:</a:t>
            </a:r>
          </a:p>
          <a:p>
            <a:pPr marL="800100" lvl="1" indent="-342900" algn="just"/>
            <a:r>
              <a:rPr lang="en-US" altLang="ja-JP" sz="1600" kern="100" dirty="0">
                <a:effectLst/>
                <a:latin typeface="Calibri" panose="020F0502020204030204" pitchFamily="34" charset="0"/>
                <a:ea typeface="游明朝" panose="02020400000000000000" pitchFamily="18" charset="-128"/>
                <a:cs typeface="Calibri" panose="020F0502020204030204" pitchFamily="34" charset="0"/>
              </a:rPr>
              <a:t>UE-triggered measurement report based on configured height thresholds</a:t>
            </a:r>
          </a:p>
          <a:p>
            <a:pPr marL="800100" lvl="1" indent="-342900" algn="just"/>
            <a:r>
              <a:rPr lang="en-US" altLang="ja-JP" sz="1600" kern="100" dirty="0">
                <a:effectLst/>
                <a:latin typeface="Calibri" panose="020F0502020204030204" pitchFamily="34" charset="0"/>
                <a:ea typeface="游明朝" panose="02020400000000000000" pitchFamily="18" charset="-128"/>
                <a:cs typeface="Calibri" panose="020F0502020204030204" pitchFamily="34" charset="0"/>
              </a:rPr>
              <a:t>Reporting of height, location and speed in measurement report</a:t>
            </a:r>
          </a:p>
          <a:p>
            <a:pPr marL="800100" lvl="1" indent="-342900" algn="just"/>
            <a:r>
              <a:rPr lang="en-US" altLang="ja-JP" sz="1600" kern="100" dirty="0">
                <a:effectLst/>
                <a:latin typeface="Calibri" panose="020F0502020204030204" pitchFamily="34" charset="0"/>
                <a:ea typeface="游明朝" panose="02020400000000000000" pitchFamily="18" charset="-128"/>
                <a:cs typeface="Calibri" panose="020F0502020204030204" pitchFamily="34" charset="0"/>
              </a:rPr>
              <a:t>Flight path reporting</a:t>
            </a:r>
          </a:p>
          <a:p>
            <a:pPr marL="800100" lvl="1" indent="-342900" algn="just"/>
            <a:r>
              <a:rPr lang="en-US" altLang="ja-JP" sz="1600" kern="100" dirty="0">
                <a:effectLst/>
                <a:latin typeface="Calibri" panose="020F0502020204030204" pitchFamily="34" charset="0"/>
                <a:ea typeface="游明朝" panose="02020400000000000000" pitchFamily="18" charset="-128"/>
                <a:cs typeface="Calibri" panose="020F0502020204030204" pitchFamily="34" charset="0"/>
              </a:rPr>
              <a:t>Measurement reporting based on a configured number of cells (i.e. larger than one) fulfilling the triggering criteria simultaneously</a:t>
            </a:r>
          </a:p>
          <a:p>
            <a:pPr marL="0" indent="0" algn="just">
              <a:buNone/>
            </a:pPr>
            <a:r>
              <a:rPr lang="en-US" altLang="ja-JP" sz="1400" i="1" kern="100" dirty="0">
                <a:effectLst/>
                <a:latin typeface="Calibri" panose="020F0502020204030204" pitchFamily="34" charset="0"/>
                <a:ea typeface="游明朝" panose="02020400000000000000" pitchFamily="18" charset="-128"/>
                <a:cs typeface="Calibri" panose="020F0502020204030204" pitchFamily="34" charset="0"/>
              </a:rPr>
              <a:t>Note: Work done in LTE is a starting point for this objective. NR-specific enhancements can be considered, if needed</a:t>
            </a:r>
          </a:p>
          <a:p>
            <a:pPr marL="266732" indent="-342900" algn="just"/>
            <a:r>
              <a:rPr lang="en-US" altLang="ja-JP" sz="2000" kern="100" dirty="0">
                <a:effectLst/>
                <a:latin typeface="Calibri" panose="020F0502020204030204" pitchFamily="34" charset="0"/>
                <a:ea typeface="游明朝" panose="02020400000000000000" pitchFamily="18" charset="-128"/>
                <a:cs typeface="Calibri" panose="020F0502020204030204" pitchFamily="34" charset="0"/>
              </a:rPr>
              <a:t>Specify the signaling to support subscription-based aerial-UE identification [RAN3/SA2 interaction/RAN2]</a:t>
            </a:r>
          </a:p>
          <a:p>
            <a:pPr marL="0" indent="0" algn="just">
              <a:buNone/>
            </a:pPr>
            <a:r>
              <a:rPr lang="en-US" altLang="ja-JP" sz="1600" i="1" kern="100" dirty="0">
                <a:effectLst/>
                <a:latin typeface="Calibri" panose="020F0502020204030204" pitchFamily="34" charset="0"/>
                <a:ea typeface="游明朝" panose="02020400000000000000" pitchFamily="18" charset="-128"/>
                <a:cs typeface="Calibri" panose="020F0502020204030204" pitchFamily="34" charset="0"/>
              </a:rPr>
              <a:t>Note: Work done in LTE is a starting point for this objective.</a:t>
            </a:r>
          </a:p>
          <a:p>
            <a:pPr marL="266732" indent="-342900" algn="just"/>
            <a:r>
              <a:rPr lang="en-US" altLang="ja-JP" sz="2000" kern="100" dirty="0">
                <a:effectLst/>
                <a:latin typeface="Calibri" panose="020F0502020204030204" pitchFamily="34" charset="0"/>
                <a:ea typeface="游明朝" panose="02020400000000000000" pitchFamily="18" charset="-128"/>
                <a:cs typeface="Calibri" panose="020F0502020204030204" pitchFamily="34" charset="0"/>
              </a:rPr>
              <a:t>[Specify needed enhancements for broadcast of UAV identification [RAN2, RAN1, SA2 interaction]]</a:t>
            </a:r>
          </a:p>
          <a:p>
            <a:pPr marL="800100" lvl="1" indent="-342900" algn="just"/>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Applicable to both LTE and NR</a:t>
            </a:r>
          </a:p>
          <a:p>
            <a:pPr marL="0" indent="0" algn="just">
              <a:buNone/>
            </a:pPr>
            <a:r>
              <a:rPr lang="en-US" altLang="ja-JP" sz="1600" i="1" kern="100" dirty="0">
                <a:effectLst/>
                <a:latin typeface="Calibri" panose="020F0502020204030204" pitchFamily="34" charset="0"/>
                <a:ea typeface="游明朝" panose="02020400000000000000" pitchFamily="18" charset="-128"/>
                <a:cs typeface="Calibri" panose="020F0502020204030204" pitchFamily="34" charset="0"/>
              </a:rPr>
              <a:t>Note: This description is a placeholder for a more detailed objective to be drafted once SA2 will have concluded their study on the architectural aspects.</a:t>
            </a:r>
          </a:p>
          <a:p>
            <a:pPr marL="0" marR="0" hangingPunct="0">
              <a:spcBef>
                <a:spcPts val="0"/>
              </a:spcBef>
              <a:spcAft>
                <a:spcPts val="900"/>
              </a:spcAft>
            </a:pPr>
            <a:r>
              <a:rPr lang="en-GB" sz="1800" i="0" strike="sngStrike" dirty="0">
                <a:solidFill>
                  <a:srgbClr val="FF0000"/>
                </a:solidFill>
                <a:effectLst/>
                <a:latin typeface="Times New Roman" panose="02020603050405020304" pitchFamily="18" charset="0"/>
                <a:ea typeface="Times New Roman" panose="02020603050405020304" pitchFamily="18" charset="0"/>
              </a:rPr>
              <a:t>4. [Second priority] Study and, if needed, specify additional trigger condition(s) for CHO [RAN2].</a:t>
            </a:r>
            <a:endParaRPr lang="en-US" sz="1800" strike="sngStrike" dirty="0">
              <a:solidFill>
                <a:srgbClr val="FF0000"/>
              </a:solidFill>
              <a:effectLst/>
              <a:latin typeface="Times New Roman" panose="02020603050405020304" pitchFamily="18" charset="0"/>
              <a:ea typeface="Times New Roman" panose="02020603050405020304" pitchFamily="18" charset="0"/>
            </a:endParaRPr>
          </a:p>
          <a:p>
            <a:pPr marL="0" marR="0" hangingPunct="0">
              <a:spcBef>
                <a:spcPts val="0"/>
              </a:spcBef>
              <a:spcAft>
                <a:spcPts val="900"/>
              </a:spcAft>
            </a:pPr>
            <a:r>
              <a:rPr lang="en-GB" sz="1800" i="0" strike="sngStrike" dirty="0">
                <a:solidFill>
                  <a:srgbClr val="FF0000"/>
                </a:solidFill>
                <a:effectLst/>
                <a:latin typeface="Times New Roman" panose="02020603050405020304" pitchFamily="18" charset="0"/>
                <a:ea typeface="Times New Roman" panose="02020603050405020304" pitchFamily="18" charset="0"/>
              </a:rPr>
              <a:t> 5</a:t>
            </a:r>
            <a:r>
              <a:rPr lang="en-GB" sz="1800" i="0" dirty="0">
                <a:solidFill>
                  <a:srgbClr val="FF0000"/>
                </a:solidFill>
                <a:effectLst/>
                <a:latin typeface="Times New Roman" panose="02020603050405020304" pitchFamily="18" charset="0"/>
                <a:ea typeface="Times New Roman" panose="02020603050405020304" pitchFamily="18" charset="0"/>
              </a:rPr>
              <a:t>. </a:t>
            </a:r>
            <a:r>
              <a:rPr lang="en-GB" sz="1800" i="0" dirty="0">
                <a:solidFill>
                  <a:srgbClr val="FF0000"/>
                </a:solidFill>
                <a:effectLst/>
                <a:highlight>
                  <a:srgbClr val="FFFF00"/>
                </a:highlight>
                <a:latin typeface="Times New Roman" panose="02020603050405020304" pitchFamily="18" charset="0"/>
                <a:ea typeface="Times New Roman" panose="02020603050405020304" pitchFamily="18" charset="0"/>
              </a:rPr>
              <a:t>[Second priority] Study and, if needed, specify the enhancements on beam management, with the following assumptions [RAN1, RAN4, RAN2]:</a:t>
            </a:r>
            <a:endParaRPr lang="en-US" sz="1800" dirty="0">
              <a:solidFill>
                <a:srgbClr val="FF0000"/>
              </a:solidFill>
              <a:effectLst/>
              <a:highlight>
                <a:srgbClr val="FFFF00"/>
              </a:highlight>
              <a:latin typeface="Times New Roman" panose="02020603050405020304" pitchFamily="18" charset="0"/>
              <a:ea typeface="Times New Roman" panose="02020603050405020304" pitchFamily="18" charset="0"/>
            </a:endParaRPr>
          </a:p>
          <a:p>
            <a:pPr marL="342900" marR="0" lvl="0" indent="-342900" hangingPunct="0">
              <a:spcBef>
                <a:spcPts val="0"/>
              </a:spcBef>
              <a:spcAft>
                <a:spcPts val="900"/>
              </a:spcAft>
              <a:buFont typeface="Symbol" panose="05050102010706020507" pitchFamily="18" charset="2"/>
              <a:buChar char=""/>
            </a:pPr>
            <a:r>
              <a:rPr lang="en-GB" sz="1800" i="0" dirty="0">
                <a:solidFill>
                  <a:srgbClr val="FF0000"/>
                </a:solidFill>
                <a:effectLst/>
                <a:highlight>
                  <a:srgbClr val="FFFF00"/>
                </a:highlight>
                <a:latin typeface="Times New Roman" panose="02020603050405020304" pitchFamily="18" charset="0"/>
                <a:ea typeface="Times New Roman" panose="02020603050405020304" pitchFamily="18" charset="0"/>
              </a:rPr>
              <a:t>FR1 with directional antenna at UE side</a:t>
            </a:r>
            <a:endParaRPr lang="en-US" sz="1800" dirty="0">
              <a:solidFill>
                <a:srgbClr val="FF0000"/>
              </a:solidFill>
              <a:effectLst/>
              <a:highlight>
                <a:srgbClr val="FFFF00"/>
              </a:highlight>
              <a:latin typeface="Times New Roman" panose="02020603050405020304" pitchFamily="18" charset="0"/>
              <a:ea typeface="Times New Roman" panose="02020603050405020304" pitchFamily="18" charset="0"/>
            </a:endParaRPr>
          </a:p>
          <a:p>
            <a:pPr marL="342900" marR="0" lvl="0" indent="-342900" hangingPunct="0">
              <a:spcBef>
                <a:spcPts val="0"/>
              </a:spcBef>
              <a:spcAft>
                <a:spcPts val="900"/>
              </a:spcAft>
              <a:buFont typeface="Symbol" panose="05050102010706020507" pitchFamily="18" charset="2"/>
              <a:buChar char=""/>
            </a:pPr>
            <a:r>
              <a:rPr lang="en-GB" sz="1800" i="0" strike="sngStrike" dirty="0" err="1">
                <a:solidFill>
                  <a:srgbClr val="FF0000"/>
                </a:solidFill>
                <a:effectLst/>
                <a:latin typeface="Times New Roman" panose="02020603050405020304" pitchFamily="18" charset="0"/>
                <a:ea typeface="Times New Roman" panose="02020603050405020304" pitchFamily="18" charset="0"/>
              </a:rPr>
              <a:t>gNB</a:t>
            </a:r>
            <a:r>
              <a:rPr lang="en-GB" sz="1800" i="0" strike="sngStrike" dirty="0">
                <a:solidFill>
                  <a:srgbClr val="FF0000"/>
                </a:solidFill>
                <a:effectLst/>
                <a:latin typeface="Times New Roman" panose="02020603050405020304" pitchFamily="18" charset="0"/>
                <a:ea typeface="Times New Roman" panose="02020603050405020304" pitchFamily="18" charset="0"/>
              </a:rPr>
              <a:t> uptilt beamforming</a:t>
            </a:r>
            <a:endParaRPr lang="en-US" sz="1800" strike="sngStrike"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00907424"/>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427870" cy="1143000"/>
          </a:xfrm>
        </p:spPr>
        <p:txBody>
          <a:bodyPr/>
          <a:lstStyle/>
          <a:p>
            <a:r>
              <a:rPr lang="en-US" sz="3600" b="0" dirty="0">
                <a:effectLst/>
              </a:rPr>
              <a:t>RAN2-led: Multiple SIM (MUSIM) Enhancements (WI)</a:t>
            </a:r>
            <a:endParaRPr lang="en-US" sz="3600"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p:txBody>
          <a:bodyPr/>
          <a:lstStyle/>
          <a:p>
            <a:pPr marL="0" marR="0" hangingPunct="0">
              <a:spcBef>
                <a:spcPts val="0"/>
              </a:spcBef>
              <a:spcAft>
                <a:spcPts val="0"/>
              </a:spcAft>
            </a:pPr>
            <a:r>
              <a:rPr lang="en-GB" sz="3200" u="sng" dirty="0">
                <a:solidFill>
                  <a:srgbClr val="FF0000"/>
                </a:solidFill>
                <a:effectLst/>
                <a:latin typeface="Times New Roman" panose="02020603050405020304" pitchFamily="18" charset="0"/>
                <a:ea typeface="Times New Roman" panose="02020603050405020304" pitchFamily="18" charset="0"/>
              </a:rPr>
              <a:t>9-month 1-TU WI</a:t>
            </a:r>
            <a:endParaRPr lang="en-GB" sz="3200" u="sng" dirty="0">
              <a:solidFill>
                <a:srgbClr val="FF0000"/>
              </a:solidFill>
              <a:effectLst/>
              <a:highlight>
                <a:srgbClr val="FFFF00"/>
              </a:highlight>
              <a:latin typeface="Times New Roman" panose="02020603050405020304" pitchFamily="18" charset="0"/>
              <a:ea typeface="Times New Roman" panose="02020603050405020304" pitchFamily="18" charset="0"/>
            </a:endParaRPr>
          </a:p>
          <a:p>
            <a:pPr marL="0" marR="0" hangingPunct="0">
              <a:spcBef>
                <a:spcPts val="0"/>
              </a:spcBef>
              <a:spcAft>
                <a:spcPts val="0"/>
              </a:spcAft>
            </a:pPr>
            <a:r>
              <a:rPr lang="en-GB" sz="3200" dirty="0">
                <a:effectLst/>
                <a:latin typeface="Times New Roman" panose="02020603050405020304" pitchFamily="18" charset="0"/>
                <a:ea typeface="Times New Roman" panose="02020603050405020304" pitchFamily="18" charset="0"/>
              </a:rPr>
              <a:t>Enhancements for MUSIM procedures to operate in RRC_CONNECTED state simultaneously in NW A and NW B. [</a:t>
            </a:r>
            <a:r>
              <a:rPr lang="en-GB" sz="3200" b="1" dirty="0">
                <a:effectLst/>
                <a:latin typeface="Times New Roman" panose="02020603050405020304" pitchFamily="18" charset="0"/>
                <a:ea typeface="Times New Roman" panose="02020603050405020304" pitchFamily="18" charset="0"/>
              </a:rPr>
              <a:t>RAN2</a:t>
            </a:r>
            <a:r>
              <a:rPr lang="en-GB" sz="3200" dirty="0">
                <a:effectLst/>
                <a:latin typeface="Times New Roman" panose="02020603050405020304" pitchFamily="18" charset="0"/>
                <a:ea typeface="Times New Roman" panose="02020603050405020304" pitchFamily="18" charset="0"/>
              </a:rPr>
              <a:t>, RAN3, RAN4].</a:t>
            </a:r>
            <a:endParaRPr lang="en-US" sz="3200" dirty="0">
              <a:effectLst/>
              <a:latin typeface="Times New Roman" panose="02020603050405020304" pitchFamily="18" charset="0"/>
              <a:ea typeface="Times New Roman" panose="02020603050405020304" pitchFamily="18" charset="0"/>
            </a:endParaRPr>
          </a:p>
          <a:p>
            <a:pPr marL="876268" lvl="1" indent="-342900">
              <a:spcBef>
                <a:spcPts val="0"/>
              </a:spcBef>
              <a:spcAft>
                <a:spcPts val="0"/>
              </a:spcAft>
              <a:buFont typeface="Symbol" panose="05050102010706020507" pitchFamily="18" charset="2"/>
              <a:buChar char=""/>
            </a:pPr>
            <a:r>
              <a:rPr lang="en-GB" sz="2400" dirty="0">
                <a:effectLst/>
                <a:latin typeface="Times New Roman" panose="02020603050405020304" pitchFamily="18" charset="0"/>
                <a:ea typeface="Times New Roman" panose="02020603050405020304" pitchFamily="18" charset="0"/>
              </a:rPr>
              <a:t>Specify mechanism to indicate preference on temporary UE capability restriction (e.g. capability update, release of cells, (de)activation of configured resources) with NW A when UE prefers to start/stop connecting to NW B for MUSIM purpose</a:t>
            </a:r>
            <a:endParaRPr lang="en-US" sz="2400" dirty="0">
              <a:effectLst/>
              <a:latin typeface="Times New Roman" panose="02020603050405020304" pitchFamily="18" charset="0"/>
              <a:ea typeface="Times New Roman" panose="02020603050405020304" pitchFamily="18" charset="0"/>
            </a:endParaRPr>
          </a:p>
          <a:p>
            <a:pPr marL="876268" lvl="1" indent="-342900">
              <a:spcBef>
                <a:spcPts val="0"/>
              </a:spcBef>
              <a:spcAft>
                <a:spcPts val="0"/>
              </a:spcAft>
              <a:buFont typeface="Symbol" panose="05050102010706020507" pitchFamily="18" charset="2"/>
              <a:buChar char=""/>
            </a:pPr>
            <a:r>
              <a:rPr lang="en-GB" sz="2400" b="1" dirty="0">
                <a:effectLst/>
                <a:latin typeface="Times New Roman" panose="02020603050405020304" pitchFamily="18" charset="0"/>
                <a:ea typeface="Times New Roman" panose="02020603050405020304" pitchFamily="18" charset="0"/>
              </a:rPr>
              <a:t>RAT Concurrency:</a:t>
            </a:r>
            <a:r>
              <a:rPr lang="en-GB" sz="2400" dirty="0">
                <a:effectLst/>
                <a:latin typeface="Times New Roman" panose="02020603050405020304" pitchFamily="18" charset="0"/>
                <a:ea typeface="Times New Roman" panose="02020603050405020304" pitchFamily="18" charset="0"/>
              </a:rPr>
              <a:t> Network A is NR SA (with CA) or NR DC. Network B can either be LTE or NR.</a:t>
            </a:r>
            <a:endParaRPr lang="en-US" sz="2400" dirty="0">
              <a:effectLst/>
              <a:latin typeface="Times New Roman" panose="02020603050405020304" pitchFamily="18" charset="0"/>
              <a:ea typeface="Times New Roman" panose="02020603050405020304" pitchFamily="18" charset="0"/>
            </a:endParaRPr>
          </a:p>
          <a:p>
            <a:pPr marL="876268" lvl="1" indent="-342900">
              <a:spcBef>
                <a:spcPts val="0"/>
              </a:spcBef>
              <a:spcAft>
                <a:spcPts val="0"/>
              </a:spcAft>
              <a:buFont typeface="Symbol" panose="05050102010706020507" pitchFamily="18" charset="2"/>
              <a:buChar char=""/>
            </a:pPr>
            <a:r>
              <a:rPr lang="en-GB" sz="2400" b="1" dirty="0">
                <a:effectLst/>
                <a:latin typeface="Times New Roman" panose="02020603050405020304" pitchFamily="18" charset="0"/>
                <a:ea typeface="Times New Roman" panose="02020603050405020304" pitchFamily="18" charset="0"/>
              </a:rPr>
              <a:t>Applicable UE architecture:</a:t>
            </a:r>
            <a:r>
              <a:rPr lang="en-GB" sz="2400" dirty="0">
                <a:effectLst/>
                <a:latin typeface="Times New Roman" panose="02020603050405020304" pitchFamily="18" charset="0"/>
                <a:ea typeface="Times New Roman" panose="02020603050405020304" pitchFamily="18" charset="0"/>
              </a:rPr>
              <a:t> Dual-RX/Dual-TX UE</a:t>
            </a:r>
            <a:endParaRPr lang="en-US" sz="2400" dirty="0">
              <a:effectLst/>
              <a:latin typeface="Times New Roman" panose="02020603050405020304" pitchFamily="18" charset="0"/>
              <a:ea typeface="Times New Roman" panose="02020603050405020304" pitchFamily="18" charset="0"/>
            </a:endParaRPr>
          </a:p>
          <a:p>
            <a:pPr marL="0" marR="0" hangingPunct="0">
              <a:spcBef>
                <a:spcPts val="0"/>
              </a:spcBef>
              <a:spcAft>
                <a:spcPts val="0"/>
              </a:spcAft>
            </a:pPr>
            <a:r>
              <a:rPr lang="en-GB" sz="3200" dirty="0">
                <a:effectLst/>
                <a:latin typeface="Times New Roman" panose="02020603050405020304" pitchFamily="18" charset="0"/>
                <a:ea typeface="Times New Roman" panose="02020603050405020304" pitchFamily="18" charset="0"/>
              </a:rPr>
              <a:t> The work item shall identify whether the WI will have RAN3 or RAN4 impacts by RAN#99 [</a:t>
            </a:r>
            <a:r>
              <a:rPr lang="en-GB" sz="3200" b="1" dirty="0">
                <a:effectLst/>
                <a:latin typeface="Times New Roman" panose="02020603050405020304" pitchFamily="18" charset="0"/>
                <a:ea typeface="Times New Roman" panose="02020603050405020304" pitchFamily="18" charset="0"/>
              </a:rPr>
              <a:t>RAN2</a:t>
            </a:r>
            <a:r>
              <a:rPr lang="en-GB" sz="3200" dirty="0">
                <a:effectLst/>
                <a:latin typeface="Times New Roman" panose="02020603050405020304" pitchFamily="18" charset="0"/>
                <a:ea typeface="Times New Roman" panose="02020603050405020304" pitchFamily="18" charset="0"/>
              </a:rPr>
              <a:t>].</a:t>
            </a:r>
            <a:endParaRPr lang="en-US"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58799189"/>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427870" cy="1143000"/>
          </a:xfrm>
        </p:spPr>
        <p:txBody>
          <a:bodyPr/>
          <a:lstStyle/>
          <a:p>
            <a:r>
              <a:rPr lang="en-US" sz="3600" dirty="0"/>
              <a:t>RAN2-led: </a:t>
            </a:r>
            <a:r>
              <a:rPr lang="en-US" sz="3600" b="0" dirty="0">
                <a:effectLst/>
              </a:rPr>
              <a:t>In-Device Co-existence (IDC) Enhancements</a:t>
            </a:r>
            <a:endParaRPr lang="en-US" sz="3600"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p:txBody>
          <a:bodyPr/>
          <a:lstStyle/>
          <a:p>
            <a:r>
              <a:rPr lang="en-GB" sz="3200" u="sng" dirty="0">
                <a:solidFill>
                  <a:srgbClr val="FF0000"/>
                </a:solidFill>
                <a:latin typeface="Times New Roman" panose="02020603050405020304" pitchFamily="18" charset="0"/>
                <a:ea typeface="Times New Roman" panose="02020603050405020304" pitchFamily="18" charset="0"/>
              </a:rPr>
              <a:t>9</a:t>
            </a:r>
            <a:r>
              <a:rPr lang="en-GB" sz="3200" u="sng" dirty="0">
                <a:solidFill>
                  <a:srgbClr val="FF0000"/>
                </a:solidFill>
                <a:effectLst/>
                <a:latin typeface="Times New Roman" panose="02020603050405020304" pitchFamily="18" charset="0"/>
                <a:ea typeface="Times New Roman" panose="02020603050405020304" pitchFamily="18" charset="0"/>
              </a:rPr>
              <a:t>-month 1-TU WI</a:t>
            </a:r>
            <a:endParaRPr lang="en-GB" sz="3200" u="sng" dirty="0">
              <a:solidFill>
                <a:srgbClr val="FF0000"/>
              </a:solidFill>
              <a:effectLst/>
              <a:highlight>
                <a:srgbClr val="FFFF00"/>
              </a:highlight>
              <a:latin typeface="Times New Roman" panose="02020603050405020304" pitchFamily="18" charset="0"/>
              <a:ea typeface="Times New Roman" panose="02020603050405020304" pitchFamily="18" charset="0"/>
            </a:endParaRPr>
          </a:p>
          <a:p>
            <a:pPr algn="l"/>
            <a:r>
              <a:rPr lang="en-US" sz="3200" b="0" i="0" dirty="0">
                <a:solidFill>
                  <a:srgbClr val="354052"/>
                </a:solidFill>
                <a:effectLst/>
                <a:latin typeface="-apple-system"/>
              </a:rPr>
              <a:t>This WI expects to address Interference between 3GPP (including various MR-DC architectures, i.e. NR-DC and EN-DC) and other RAT (e.g. </a:t>
            </a:r>
            <a:r>
              <a:rPr lang="en-US" sz="3200" b="0" i="0" dirty="0" err="1">
                <a:solidFill>
                  <a:srgbClr val="354052"/>
                </a:solidFill>
                <a:effectLst/>
                <a:latin typeface="-apple-system"/>
              </a:rPr>
              <a:t>WiFi</a:t>
            </a:r>
            <a:r>
              <a:rPr lang="en-US" sz="3200" b="0" i="0" dirty="0">
                <a:solidFill>
                  <a:srgbClr val="354052"/>
                </a:solidFill>
                <a:effectLst/>
                <a:latin typeface="-apple-system"/>
              </a:rPr>
              <a:t>). </a:t>
            </a:r>
          </a:p>
          <a:p>
            <a:pPr lvl="1"/>
            <a:r>
              <a:rPr lang="en-US" sz="2400" u="sng" dirty="0">
                <a:solidFill>
                  <a:srgbClr val="FF0000"/>
                </a:solidFill>
                <a:latin typeface="-apple-system"/>
              </a:rPr>
              <a:t>Prioritize</a:t>
            </a:r>
            <a:r>
              <a:rPr lang="en-US" sz="2400" dirty="0">
                <a:solidFill>
                  <a:srgbClr val="354052"/>
                </a:solidFill>
                <a:latin typeface="-apple-system"/>
              </a:rPr>
              <a:t> e</a:t>
            </a:r>
            <a:r>
              <a:rPr lang="en-US" sz="2400" b="0" i="0" dirty="0">
                <a:solidFill>
                  <a:srgbClr val="354052"/>
                </a:solidFill>
                <a:effectLst/>
                <a:latin typeface="-apple-system"/>
              </a:rPr>
              <a:t>nhancements to FDM solution, to allow more granular indication of affected frequencies (e.g. granularity of BWP or PRB level). (RAN2) </a:t>
            </a:r>
          </a:p>
          <a:p>
            <a:pPr lvl="1"/>
            <a:r>
              <a:rPr lang="en-US" sz="2400" b="0" i="0" dirty="0">
                <a:solidFill>
                  <a:srgbClr val="354052"/>
                </a:solidFill>
                <a:effectLst/>
                <a:latin typeface="-apple-system"/>
              </a:rPr>
              <a:t>Introduction of TDM solution (e.g. indication of UE preferred TDM pattern for UL/DL). (RAN2). </a:t>
            </a:r>
          </a:p>
          <a:p>
            <a:pPr marL="533368" lvl="1" indent="0">
              <a:buNone/>
            </a:pPr>
            <a:r>
              <a:rPr lang="en-US" sz="2400" b="0" i="0" dirty="0">
                <a:solidFill>
                  <a:srgbClr val="354052"/>
                </a:solidFill>
                <a:effectLst/>
                <a:latin typeface="-apple-system"/>
              </a:rPr>
              <a:t>Note: The TDM solution is considered complementary to the FDM solution</a:t>
            </a:r>
          </a:p>
          <a:p>
            <a:pPr marL="533368" lvl="1" indent="0">
              <a:buNone/>
            </a:pPr>
            <a:r>
              <a:rPr lang="en-US" sz="2400" b="0" i="0" dirty="0">
                <a:solidFill>
                  <a:srgbClr val="354052"/>
                </a:solidFill>
                <a:effectLst/>
                <a:latin typeface="-apple-system"/>
              </a:rPr>
              <a:t>Note: LTE should be considered a baseline for the solutions developed in this WI. </a:t>
            </a:r>
          </a:p>
        </p:txBody>
      </p:sp>
    </p:spTree>
    <p:extLst>
      <p:ext uri="{BB962C8B-B14F-4D97-AF65-F5344CB8AC3E}">
        <p14:creationId xmlns:p14="http://schemas.microsoft.com/office/powerpoint/2010/main" val="3600974078"/>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843349" y="239182"/>
            <a:ext cx="13766026" cy="1143000"/>
          </a:xfrm>
        </p:spPr>
        <p:txBody>
          <a:bodyPr/>
          <a:lstStyle/>
          <a:p>
            <a:r>
              <a:rPr lang="en-US" sz="4000" dirty="0"/>
              <a:t>SDT: RAN2-led</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43349" y="1217085"/>
            <a:ext cx="13308826" cy="4830233"/>
          </a:xfrm>
        </p:spPr>
        <p:txBody>
          <a:bodyPr/>
          <a:lstStyle/>
          <a:p>
            <a:pPr algn="l"/>
            <a:r>
              <a:rPr lang="en-US" sz="2800" u="sng" dirty="0">
                <a:solidFill>
                  <a:srgbClr val="FF0000"/>
                </a:solidFill>
                <a:latin typeface="TimesNewRomanPSMT"/>
              </a:rPr>
              <a:t>Target a 6-month project (WI)</a:t>
            </a:r>
          </a:p>
          <a:p>
            <a:pPr marL="0" marR="0" hangingPunct="0">
              <a:spcBef>
                <a:spcPts val="0"/>
              </a:spcBef>
              <a:spcAft>
                <a:spcPts val="900"/>
              </a:spcAft>
            </a:pPr>
            <a:r>
              <a:rPr lang="en-GB" sz="2800" i="0" dirty="0">
                <a:effectLst/>
                <a:latin typeface="Times New Roman" panose="02020603050405020304" pitchFamily="18" charset="0"/>
                <a:ea typeface="Times New Roman" panose="02020603050405020304" pitchFamily="18" charset="0"/>
              </a:rPr>
              <a:t>Specify the support for paging-triggered SDT (MT-SDT) [</a:t>
            </a:r>
            <a:r>
              <a:rPr lang="en-GB" sz="2800" b="1" i="0" dirty="0">
                <a:effectLst/>
                <a:latin typeface="Times New Roman" panose="02020603050405020304" pitchFamily="18" charset="0"/>
                <a:ea typeface="Times New Roman" panose="02020603050405020304" pitchFamily="18" charset="0"/>
              </a:rPr>
              <a:t>RAN2</a:t>
            </a:r>
            <a:r>
              <a:rPr lang="en-GB" sz="2800" i="0" dirty="0">
                <a:effectLst/>
                <a:latin typeface="Times New Roman" panose="02020603050405020304" pitchFamily="18" charset="0"/>
                <a:ea typeface="Times New Roman" panose="02020603050405020304" pitchFamily="18" charset="0"/>
              </a:rPr>
              <a:t>, RAN3]</a:t>
            </a:r>
            <a:endParaRPr lang="en-US" sz="2800" dirty="0">
              <a:effectLst/>
              <a:latin typeface="Times New Roman" panose="02020603050405020304" pitchFamily="18" charset="0"/>
              <a:ea typeface="Times New Roman" panose="02020603050405020304" pitchFamily="18" charset="0"/>
            </a:endParaRPr>
          </a:p>
          <a:p>
            <a:pPr marL="876268" lvl="1" indent="-342900">
              <a:lnSpc>
                <a:spcPct val="107000"/>
              </a:lnSpc>
              <a:spcBef>
                <a:spcPts val="0"/>
              </a:spcBef>
              <a:spcAft>
                <a:spcPts val="0"/>
              </a:spcAft>
              <a:buFont typeface="Symbol" panose="05050102010706020507" pitchFamily="18" charset="2"/>
              <a:buChar char=""/>
            </a:pPr>
            <a:r>
              <a:rPr lang="en-GB" sz="2400" i="0" dirty="0">
                <a:effectLst/>
                <a:latin typeface="Calibri" panose="020F0502020204030204" pitchFamily="34" charset="0"/>
                <a:ea typeface="Yu Mincho" panose="02020400000000000000" pitchFamily="18" charset="-128"/>
                <a:cs typeface="Times New Roman" panose="02020603050405020304" pitchFamily="18" charset="0"/>
              </a:rPr>
              <a:t>MT-SDT triggering mechanism for UEs in RRC_INACTIVE, supporting RA-SDT and CG-SDT as the UL response;</a:t>
            </a:r>
            <a:endParaRPr lang="en-US" sz="2400" dirty="0">
              <a:effectLst/>
              <a:latin typeface="Calibri" panose="020F0502020204030204" pitchFamily="34" charset="0"/>
              <a:ea typeface="Yu Mincho" panose="02020400000000000000" pitchFamily="18" charset="-128"/>
              <a:cs typeface="Times New Roman" panose="02020603050405020304" pitchFamily="18" charset="0"/>
            </a:endParaRPr>
          </a:p>
          <a:p>
            <a:pPr marL="876268" lvl="1" indent="-342900">
              <a:lnSpc>
                <a:spcPct val="107000"/>
              </a:lnSpc>
              <a:spcBef>
                <a:spcPts val="0"/>
              </a:spcBef>
              <a:spcAft>
                <a:spcPts val="800"/>
              </a:spcAft>
              <a:buFont typeface="Symbol" panose="05050102010706020507" pitchFamily="18" charset="2"/>
              <a:buChar char=""/>
            </a:pPr>
            <a:r>
              <a:rPr lang="en-GB" sz="2400" i="0" dirty="0">
                <a:effectLst/>
                <a:latin typeface="Calibri" panose="020F0502020204030204" pitchFamily="34" charset="0"/>
                <a:ea typeface="Yu Mincho" panose="02020400000000000000" pitchFamily="18" charset="-128"/>
                <a:cs typeface="Times New Roman" panose="02020603050405020304" pitchFamily="18" charset="0"/>
              </a:rPr>
              <a:t>MT-SDT procedure for initial DL data reception and subsequent UL/DL data transmissions in RRC_INACTIVE.</a:t>
            </a:r>
            <a:endParaRPr lang="en-US" sz="2400" dirty="0">
              <a:effectLst/>
              <a:latin typeface="Calibri" panose="020F0502020204030204" pitchFamily="34" charset="0"/>
              <a:ea typeface="Yu Mincho" panose="02020400000000000000" pitchFamily="18" charset="-128"/>
              <a:cs typeface="Times New Roman" panose="02020603050405020304" pitchFamily="18" charset="0"/>
            </a:endParaRPr>
          </a:p>
        </p:txBody>
      </p:sp>
    </p:spTree>
    <p:extLst>
      <p:ext uri="{BB962C8B-B14F-4D97-AF65-F5344CB8AC3E}">
        <p14:creationId xmlns:p14="http://schemas.microsoft.com/office/powerpoint/2010/main" val="110010446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317281" y="2529014"/>
            <a:ext cx="12746197" cy="1470025"/>
          </a:xfrm>
        </p:spPr>
        <p:txBody>
          <a:bodyPr/>
          <a:lstStyle/>
          <a:p>
            <a:r>
              <a:rPr lang="en-US" sz="6000" dirty="0"/>
              <a:t>Detailed Scope of RAN1-led Projects</a:t>
            </a:r>
          </a:p>
        </p:txBody>
      </p:sp>
    </p:spTree>
    <p:extLst>
      <p:ext uri="{BB962C8B-B14F-4D97-AF65-F5344CB8AC3E}">
        <p14:creationId xmlns:p14="http://schemas.microsoft.com/office/powerpoint/2010/main" val="521576827"/>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180548" y="2605925"/>
            <a:ext cx="12746197" cy="1470025"/>
          </a:xfrm>
        </p:spPr>
        <p:txBody>
          <a:bodyPr/>
          <a:lstStyle/>
          <a:p>
            <a:r>
              <a:rPr lang="en-US" sz="6000" dirty="0"/>
              <a:t>Detailed Scope of RAN3-led Projects</a:t>
            </a:r>
          </a:p>
        </p:txBody>
      </p:sp>
    </p:spTree>
    <p:extLst>
      <p:ext uri="{BB962C8B-B14F-4D97-AF65-F5344CB8AC3E}">
        <p14:creationId xmlns:p14="http://schemas.microsoft.com/office/powerpoint/2010/main" val="2441304439"/>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427870" cy="1143000"/>
          </a:xfrm>
        </p:spPr>
        <p:txBody>
          <a:bodyPr/>
          <a:lstStyle/>
          <a:p>
            <a:r>
              <a:rPr lang="en-US" sz="4000" dirty="0"/>
              <a:t>RAN3-led: Additional topological improvements – IAB</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1014" y="1200152"/>
            <a:ext cx="13756312" cy="4830233"/>
          </a:xfrm>
        </p:spPr>
        <p:txBody>
          <a:bodyPr/>
          <a:lstStyle/>
          <a:p>
            <a:pPr algn="l"/>
            <a:r>
              <a:rPr lang="en-US" sz="2000" dirty="0"/>
              <a:t>Focus on the mobile-IAB-nodes mounted on vehicles scenario providing 5G coverage/capacity enhancement to onboard and/or surrounding UEs</a:t>
            </a:r>
          </a:p>
          <a:p>
            <a:pPr lvl="1"/>
            <a:r>
              <a:rPr lang="en-US" sz="1600" dirty="0"/>
              <a:t>It is FFS whether to reference to use cases in TS22.261</a:t>
            </a:r>
          </a:p>
          <a:p>
            <a:pPr algn="l"/>
            <a:r>
              <a:rPr lang="en-US" sz="1800" dirty="0"/>
              <a:t>Requirements (to be considered also for objectives description)</a:t>
            </a:r>
          </a:p>
          <a:p>
            <a:pPr lvl="1"/>
            <a:r>
              <a:rPr lang="en-US" sz="1269" dirty="0"/>
              <a:t>Solutions should apply to FR1 and FR2 including In-band and out-of-band backhauling</a:t>
            </a:r>
          </a:p>
          <a:p>
            <a:pPr lvl="1"/>
            <a:r>
              <a:rPr lang="en-US" sz="1269" dirty="0"/>
              <a:t>Solutions should be limited to a single hop backhauling, i.e. one hop between UE and the mobile IAB-node (i.e. no descendant node). </a:t>
            </a:r>
            <a:r>
              <a:rPr lang="en-US" sz="1200" strike="sngStrike" dirty="0">
                <a:solidFill>
                  <a:srgbClr val="FF0000"/>
                </a:solidFill>
              </a:rPr>
              <a:t>It is FFS whether The mobile IAB node can connect to a one hop or a multiple hop IAB network of stationary parent/ancestor nodes</a:t>
            </a:r>
            <a:endParaRPr lang="en-US" sz="1000" strike="sngStrike" dirty="0">
              <a:solidFill>
                <a:srgbClr val="FF0000"/>
              </a:solidFill>
            </a:endParaRPr>
          </a:p>
          <a:p>
            <a:pPr lvl="1"/>
            <a:r>
              <a:rPr lang="en-US" sz="1269" dirty="0"/>
              <a:t>Solutions should support UE HO and DC. It is FFS whether further clarifications are needed</a:t>
            </a:r>
          </a:p>
          <a:p>
            <a:r>
              <a:rPr lang="en-US" sz="1800" dirty="0"/>
              <a:t>It is proposed to wait for further progress in other WGs (e.g. SA2) on VMR. If such discussions conclude before the start of Rel18, a WID modification can be pursued to include support for the VMR use case in the WI (if agreeable). If such discussions do not conclude before the start of Rel18, it can be decided whether a SI on VMR needs to be started in RAN WGs.</a:t>
            </a:r>
          </a:p>
          <a:p>
            <a:pPr algn="l"/>
            <a:r>
              <a:rPr lang="en-US" sz="2000" i="0" dirty="0">
                <a:solidFill>
                  <a:srgbClr val="354052"/>
                </a:solidFill>
                <a:effectLst/>
                <a:latin typeface="-apple-system"/>
              </a:rPr>
              <a:t>Objectives:</a:t>
            </a:r>
          </a:p>
          <a:p>
            <a:pPr lvl="1"/>
            <a:r>
              <a:rPr lang="en-US" sz="1600" i="0" dirty="0">
                <a:solidFill>
                  <a:srgbClr val="354052"/>
                </a:solidFill>
                <a:effectLst/>
                <a:latin typeface="-apple-system"/>
              </a:rPr>
              <a:t>Define Procedures for migration/topology adaptation to enable IAB-node mobility [RAN3, RAN2]</a:t>
            </a:r>
          </a:p>
          <a:p>
            <a:pPr lvl="1"/>
            <a:r>
              <a:rPr lang="en-US" sz="1600" i="0" dirty="0">
                <a:solidFill>
                  <a:srgbClr val="354052"/>
                </a:solidFill>
                <a:effectLst/>
                <a:latin typeface="-apple-system"/>
              </a:rPr>
              <a:t>Enhancements for mobility of an IAB-node together with its served UEs. </a:t>
            </a:r>
            <a:r>
              <a:rPr lang="en-US" sz="1600" i="0" strike="sngStrike" dirty="0">
                <a:solidFill>
                  <a:srgbClr val="FF0000"/>
                </a:solidFill>
                <a:effectLst/>
                <a:latin typeface="-apple-system"/>
              </a:rPr>
              <a:t>It is FFS whether </a:t>
            </a:r>
            <a:r>
              <a:rPr lang="en-US" sz="1600" i="0" u="sng" dirty="0">
                <a:solidFill>
                  <a:srgbClr val="FF0000"/>
                </a:solidFill>
                <a:effectLst/>
                <a:latin typeface="-apple-system"/>
              </a:rPr>
              <a:t>No optimization to target serving surrounding UEs </a:t>
            </a:r>
            <a:r>
              <a:rPr lang="en-US" sz="1600" i="0" dirty="0">
                <a:solidFill>
                  <a:srgbClr val="354052"/>
                </a:solidFill>
                <a:effectLst/>
                <a:latin typeface="-apple-system"/>
              </a:rPr>
              <a:t>[RAN3, RAN2]</a:t>
            </a:r>
          </a:p>
          <a:p>
            <a:pPr lvl="2"/>
            <a:r>
              <a:rPr lang="en-US" sz="1065" i="0" dirty="0">
                <a:solidFill>
                  <a:srgbClr val="354052"/>
                </a:solidFill>
                <a:effectLst/>
                <a:latin typeface="-apple-system"/>
              </a:rPr>
              <a:t>Note: Solutions should avoid to touch upon topics where Rel17 discussions already occurred and where the topic was excluded from Rel17. </a:t>
            </a:r>
          </a:p>
          <a:p>
            <a:pPr lvl="1"/>
            <a:r>
              <a:rPr lang="en-US" sz="1600" i="0" dirty="0">
                <a:solidFill>
                  <a:srgbClr val="354052"/>
                </a:solidFill>
                <a:effectLst/>
                <a:latin typeface="-apple-system"/>
              </a:rPr>
              <a:t>Mitigation of interference due to IAB-node mobility, including the avoidance of reference and control signal collisions (e.g. PCI, RACH). If is FFS whether RAN2 or RAN3 should be leading the activity</a:t>
            </a:r>
          </a:p>
          <a:p>
            <a:pPr lvl="1"/>
            <a:r>
              <a:rPr lang="en-US" sz="1600" i="0" dirty="0">
                <a:solidFill>
                  <a:srgbClr val="354052"/>
                </a:solidFill>
                <a:effectLst/>
                <a:latin typeface="-apple-system"/>
              </a:rPr>
              <a:t>RAN4 should be involved to study impact on e.g. RRM, demodulation and coexistence is taken into account and addressed. RAN1 may be involved, depending on work progress.</a:t>
            </a:r>
          </a:p>
        </p:txBody>
      </p:sp>
    </p:spTree>
    <p:extLst>
      <p:ext uri="{BB962C8B-B14F-4D97-AF65-F5344CB8AC3E}">
        <p14:creationId xmlns:p14="http://schemas.microsoft.com/office/powerpoint/2010/main" val="2881160736"/>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427870" cy="1143000"/>
          </a:xfrm>
        </p:spPr>
        <p:txBody>
          <a:bodyPr/>
          <a:lstStyle/>
          <a:p>
            <a:r>
              <a:rPr lang="en-US" sz="4000" dirty="0"/>
              <a:t>RAN3-led: AI/ML for NG-RAN – Email Discussion</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1014" y="1200152"/>
            <a:ext cx="13756312" cy="4830233"/>
          </a:xfrm>
        </p:spPr>
        <p:txBody>
          <a:bodyPr/>
          <a:lstStyle/>
          <a:p>
            <a:pPr marL="0" marR="0" hangingPunct="0">
              <a:lnSpc>
                <a:spcPct val="107000"/>
              </a:lnSpc>
            </a:pPr>
            <a:r>
              <a:rPr lang="en-US" sz="2800" u="sng" dirty="0">
                <a:solidFill>
                  <a:srgbClr val="FF0000"/>
                </a:solidFill>
                <a:effectLst/>
                <a:latin typeface="Times New Roman" panose="02020603050405020304" pitchFamily="18" charset="0"/>
                <a:ea typeface="SimSun" panose="02010600030101010101" pitchFamily="2" charset="-122"/>
              </a:rPr>
              <a:t>Target a 2-TU 12-month WI</a:t>
            </a:r>
          </a:p>
          <a:p>
            <a:pPr marL="533368" lvl="1">
              <a:lnSpc>
                <a:spcPct val="107000"/>
              </a:lnSpc>
            </a:pPr>
            <a:r>
              <a:rPr lang="en-US" sz="2269" u="sng" dirty="0">
                <a:solidFill>
                  <a:srgbClr val="FF0000"/>
                </a:solidFill>
                <a:latin typeface="Times New Roman" panose="02020603050405020304" pitchFamily="18" charset="0"/>
                <a:ea typeface="SimSun" panose="02010600030101010101" pitchFamily="2" charset="-122"/>
              </a:rPr>
              <a:t>Possible continuation of NG-RAN AL/ML SI for more new use cases can be revisited later (target 6-month)</a:t>
            </a:r>
            <a:endParaRPr lang="en-US" sz="2269" u="sng" dirty="0">
              <a:solidFill>
                <a:srgbClr val="FF0000"/>
              </a:solidFill>
              <a:effectLst/>
              <a:latin typeface="Times New Roman" panose="02020603050405020304" pitchFamily="18" charset="0"/>
              <a:ea typeface="SimSun" panose="02010600030101010101" pitchFamily="2" charset="-122"/>
            </a:endParaRPr>
          </a:p>
          <a:p>
            <a:pPr marL="0" marR="0" hangingPunct="0">
              <a:lnSpc>
                <a:spcPct val="107000"/>
              </a:lnSpc>
            </a:pPr>
            <a:r>
              <a:rPr lang="en-US" sz="2800" dirty="0">
                <a:effectLst/>
                <a:latin typeface="Times New Roman" panose="02020603050405020304" pitchFamily="18" charset="0"/>
                <a:ea typeface="SimSun" panose="02010600030101010101" pitchFamily="2" charset="-122"/>
              </a:rPr>
              <a:t>Specify data collection enhancements and signaling support within existing NG-RAN interfaces and architecture (including non-split architecture and split architecture) for AI/ML-based Network Energy Saving, Load Balancing and Mobility Optimization. (RAN3)</a:t>
            </a:r>
          </a:p>
          <a:p>
            <a:pPr marL="0" marR="0" hangingPunct="0">
              <a:lnSpc>
                <a:spcPct val="107000"/>
              </a:lnSpc>
            </a:pPr>
            <a:r>
              <a:rPr lang="en-US" sz="2800" dirty="0">
                <a:effectLst/>
                <a:latin typeface="Times New Roman" panose="02020603050405020304" pitchFamily="18" charset="0"/>
                <a:ea typeface="SimSun" panose="02010600030101010101" pitchFamily="2" charset="-122"/>
              </a:rPr>
              <a:t>Note: On security impacts, coordination with SA3 when needed. On OAM aspects, coordination with SA5 when needed.</a:t>
            </a:r>
          </a:p>
          <a:p>
            <a:pPr marL="0" marR="0" hangingPunct="0">
              <a:lnSpc>
                <a:spcPct val="107000"/>
              </a:lnSpc>
            </a:pPr>
            <a:r>
              <a:rPr lang="en-US" sz="2800" dirty="0">
                <a:effectLst/>
                <a:latin typeface="Times New Roman" panose="02020603050405020304" pitchFamily="18" charset="0"/>
                <a:ea typeface="SimSun" panose="02010600030101010101" pitchFamily="2" charset="-122"/>
              </a:rPr>
              <a:t>Editor’s Note: The objectives and any other involved working groups are subject to further refinement when the Rel-17 SI is completed.</a:t>
            </a:r>
          </a:p>
        </p:txBody>
      </p:sp>
    </p:spTree>
    <p:extLst>
      <p:ext uri="{BB962C8B-B14F-4D97-AF65-F5344CB8AC3E}">
        <p14:creationId xmlns:p14="http://schemas.microsoft.com/office/powerpoint/2010/main" val="2379024556"/>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427870" cy="1143000"/>
          </a:xfrm>
        </p:spPr>
        <p:txBody>
          <a:bodyPr/>
          <a:lstStyle/>
          <a:p>
            <a:r>
              <a:rPr lang="en-US" sz="3600" dirty="0"/>
              <a:t>RAN3-led: </a:t>
            </a:r>
            <a:r>
              <a:rPr lang="en-US" sz="3600" b="0" dirty="0">
                <a:effectLst/>
              </a:rPr>
              <a:t>SON/MDT Enhancements</a:t>
            </a:r>
            <a:endParaRPr lang="en-US" sz="3600"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p:txBody>
          <a:bodyPr/>
          <a:lstStyle/>
          <a:p>
            <a:pPr marL="266732" indent="-342900" algn="just"/>
            <a:r>
              <a:rPr lang="en-US" altLang="ja-JP" sz="2400" u="sng"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rPr>
              <a:t>1-TU project</a:t>
            </a:r>
          </a:p>
          <a:p>
            <a:pPr marL="266732" indent="-342900" algn="just"/>
            <a:r>
              <a:rPr lang="en-US" altLang="ja-JP" sz="2400" kern="100" dirty="0">
                <a:effectLst/>
                <a:latin typeface="Calibri" panose="020F0502020204030204" pitchFamily="34" charset="0"/>
                <a:ea typeface="游明朝" panose="02020400000000000000" pitchFamily="18" charset="-128"/>
                <a:cs typeface="Calibri" panose="020F0502020204030204" pitchFamily="34" charset="0"/>
              </a:rPr>
              <a:t>Support of data collection for SON features, including “left-over” features (i.e. MR-DC CPAC and MRO successful </a:t>
            </a:r>
            <a:r>
              <a:rPr lang="en-US" altLang="ja-JP" sz="2400" kern="100" dirty="0" err="1">
                <a:effectLst/>
                <a:latin typeface="Calibri" panose="020F0502020204030204" pitchFamily="34" charset="0"/>
                <a:ea typeface="游明朝" panose="02020400000000000000" pitchFamily="18" charset="-128"/>
                <a:cs typeface="Calibri" panose="020F0502020204030204" pitchFamily="34" charset="0"/>
              </a:rPr>
              <a:t>PScell</a:t>
            </a:r>
            <a:r>
              <a:rPr lang="en-US" altLang="ja-JP" sz="2400" kern="100" dirty="0">
                <a:effectLst/>
                <a:latin typeface="Calibri" panose="020F0502020204030204" pitchFamily="34" charset="0"/>
                <a:ea typeface="游明朝" panose="02020400000000000000" pitchFamily="18" charset="-128"/>
                <a:cs typeface="Calibri" panose="020F0502020204030204" pitchFamily="34" charset="0"/>
              </a:rPr>
              <a:t> change report, fast MCG recovery, NR-U) and MRO enhancement for inter-system handover voice fallback [RAN3, RAN2] </a:t>
            </a:r>
          </a:p>
          <a:p>
            <a:pPr marL="800100" lvl="1" indent="-342900" algn="just"/>
            <a:r>
              <a:rPr lang="en-US" altLang="ja-JP" sz="1600" kern="100" dirty="0">
                <a:effectLst/>
                <a:latin typeface="Calibri" panose="020F0502020204030204" pitchFamily="34" charset="0"/>
                <a:ea typeface="游明朝" panose="02020400000000000000" pitchFamily="18" charset="-128"/>
                <a:cs typeface="Calibri" panose="020F0502020204030204" pitchFamily="34" charset="0"/>
              </a:rPr>
              <a:t>Specification of the UE reporting necessary to enhance the mobility parameter tuning [RAN2].</a:t>
            </a:r>
          </a:p>
          <a:p>
            <a:pPr marL="800100" lvl="1" indent="-342900" algn="just"/>
            <a:r>
              <a:rPr lang="en-US" altLang="ja-JP" sz="1600" kern="100" dirty="0">
                <a:effectLst/>
                <a:latin typeface="Calibri" panose="020F0502020204030204" pitchFamily="34" charset="0"/>
                <a:ea typeface="游明朝" panose="02020400000000000000" pitchFamily="18" charset="-128"/>
                <a:cs typeface="Calibri" panose="020F0502020204030204" pitchFamily="34" charset="0"/>
              </a:rPr>
              <a:t>Specification of the inter-node information exchange, including possible enhancements to interfaces [RAN3]</a:t>
            </a:r>
          </a:p>
          <a:p>
            <a:pPr marL="266732" indent="-342900" algn="just"/>
            <a:r>
              <a:rPr lang="en-US" altLang="ja-JP" sz="2400" kern="100" dirty="0">
                <a:effectLst/>
                <a:latin typeface="Calibri" panose="020F0502020204030204" pitchFamily="34" charset="0"/>
                <a:ea typeface="游明朝" panose="02020400000000000000" pitchFamily="18" charset="-128"/>
                <a:cs typeface="Calibri" panose="020F0502020204030204" pitchFamily="34" charset="0"/>
              </a:rPr>
              <a:t>Support of SON/MDT enhancements for RACH enhancements, NPN. [RAN3, RAN2]</a:t>
            </a:r>
          </a:p>
          <a:p>
            <a:pPr marL="266732" indent="-342900" algn="just"/>
            <a:r>
              <a:rPr lang="en-US" altLang="ja-JP" sz="2400" i="1" kern="100" dirty="0">
                <a:effectLst/>
                <a:latin typeface="Calibri" panose="020F0502020204030204" pitchFamily="34" charset="0"/>
                <a:ea typeface="游明朝" panose="02020400000000000000" pitchFamily="18" charset="-128"/>
                <a:cs typeface="Calibri" panose="020F0502020204030204" pitchFamily="34" charset="0"/>
              </a:rPr>
              <a:t>If needed, co-operate with RAN1, SA2, SA5, CT4. </a:t>
            </a:r>
          </a:p>
          <a:p>
            <a:pPr marL="266732" indent="-342900" algn="just"/>
            <a:r>
              <a:rPr lang="en-US" altLang="ja-JP" sz="2400" i="1" kern="100" dirty="0">
                <a:effectLst/>
                <a:latin typeface="Calibri" panose="020F0502020204030204" pitchFamily="34" charset="0"/>
                <a:ea typeface="游明朝" panose="02020400000000000000" pitchFamily="18" charset="-128"/>
                <a:cs typeface="Calibri" panose="020F0502020204030204" pitchFamily="34" charset="0"/>
              </a:rPr>
              <a:t>Editor’s Note1: Details of Rel-17 leftover could be further refined when the Rel-17 SON/MDT WI finishes.</a:t>
            </a:r>
          </a:p>
          <a:p>
            <a:pPr marL="266732" indent="-342900" algn="just"/>
            <a:r>
              <a:rPr lang="en-US" altLang="ja-JP" sz="2400" i="1" kern="100" dirty="0">
                <a:effectLst/>
                <a:latin typeface="Calibri" panose="020F0502020204030204" pitchFamily="34" charset="0"/>
                <a:ea typeface="游明朝" panose="02020400000000000000" pitchFamily="18" charset="-128"/>
                <a:cs typeface="Calibri" panose="020F0502020204030204" pitchFamily="34" charset="0"/>
              </a:rPr>
              <a:t>Editor’s Note2: Whether to include LTE MDT improvement (UE’s height location) can be decided later based on R17 progress in RAN2.</a:t>
            </a:r>
          </a:p>
          <a:p>
            <a:pPr marL="266732" indent="-342900" algn="just"/>
            <a:r>
              <a:rPr lang="en-US" altLang="ja-JP" sz="2400" i="1" kern="100" dirty="0">
                <a:effectLst/>
                <a:latin typeface="Calibri" panose="020F0502020204030204" pitchFamily="34" charset="0"/>
                <a:ea typeface="游明朝" panose="02020400000000000000" pitchFamily="18" charset="-128"/>
                <a:cs typeface="Calibri" panose="020F0502020204030204" pitchFamily="34" charset="0"/>
              </a:rPr>
              <a:t>Editor’s Note3: More Rel-16/17 new features are not precluded in this WI which can be decided later after Rel-17 SON/MDT WI finishes.</a:t>
            </a:r>
          </a:p>
        </p:txBody>
      </p:sp>
    </p:spTree>
    <p:extLst>
      <p:ext uri="{BB962C8B-B14F-4D97-AF65-F5344CB8AC3E}">
        <p14:creationId xmlns:p14="http://schemas.microsoft.com/office/powerpoint/2010/main" val="2509301941"/>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427870" cy="1143000"/>
          </a:xfrm>
        </p:spPr>
        <p:txBody>
          <a:bodyPr/>
          <a:lstStyle/>
          <a:p>
            <a:r>
              <a:rPr lang="en-US" sz="3600" dirty="0"/>
              <a:t>RAN3-led: </a:t>
            </a:r>
            <a:r>
              <a:rPr lang="en-US" sz="3600" b="0" dirty="0" err="1">
                <a:effectLst/>
              </a:rPr>
              <a:t>QoE</a:t>
            </a:r>
            <a:r>
              <a:rPr lang="en-US" sz="3600" b="0" dirty="0">
                <a:effectLst/>
              </a:rPr>
              <a:t> Enhancements</a:t>
            </a:r>
            <a:endParaRPr lang="en-US" sz="3600"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1014" y="1120866"/>
            <a:ext cx="13756312" cy="4830233"/>
          </a:xfrm>
        </p:spPr>
        <p:txBody>
          <a:bodyPr/>
          <a:lstStyle/>
          <a:p>
            <a:pPr marL="266732" indent="-342900" algn="just"/>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Support for new service type, such as AR, MR, MBS and other new service type defined or to be supported by SA4, also combined with high mobility scenarios e.g., High Speed Trains. Support RAN-visible parameters for additional service types, and the coordination with SA4 is needed[RAN3, RAN2].</a:t>
            </a:r>
          </a:p>
          <a:p>
            <a:pPr marL="266732" indent="-342900" algn="just"/>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Specify for </a:t>
            </a:r>
            <a:r>
              <a:rPr lang="en-US" altLang="ja-JP" sz="1800" kern="100" dirty="0" err="1">
                <a:effectLst/>
                <a:latin typeface="Calibri" panose="020F0502020204030204" pitchFamily="34" charset="0"/>
                <a:ea typeface="游明朝" panose="02020400000000000000" pitchFamily="18" charset="-128"/>
                <a:cs typeface="Calibri" panose="020F0502020204030204" pitchFamily="34" charset="0"/>
              </a:rPr>
              <a:t>QoE</a:t>
            </a:r>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 configuration, measurement collection and reporting in RRC_INACTIVE, </a:t>
            </a:r>
            <a:r>
              <a:rPr lang="en-US" altLang="ja-JP" sz="1800" kern="100" dirty="0">
                <a:effectLst/>
                <a:highlight>
                  <a:srgbClr val="FFFF00"/>
                </a:highlight>
                <a:latin typeface="Calibri" panose="020F0502020204030204" pitchFamily="34" charset="0"/>
                <a:ea typeface="游明朝" panose="02020400000000000000" pitchFamily="18" charset="-128"/>
                <a:cs typeface="Calibri" panose="020F0502020204030204" pitchFamily="34" charset="0"/>
              </a:rPr>
              <a:t>RRC_IDLE </a:t>
            </a:r>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and RRC_CONNECTED state for MBS broadcast service, in collaboration with SA4[RAN3, RAN2].</a:t>
            </a:r>
          </a:p>
          <a:p>
            <a:pPr marL="800100" lvl="1" indent="-342900" algn="just"/>
            <a:r>
              <a:rPr lang="en-US" altLang="ja-JP" sz="1269" kern="100" dirty="0">
                <a:effectLst/>
                <a:latin typeface="Calibri" panose="020F0502020204030204" pitchFamily="34" charset="0"/>
                <a:ea typeface="游明朝" panose="02020400000000000000" pitchFamily="18" charset="-128"/>
                <a:cs typeface="Calibri" panose="020F0502020204030204" pitchFamily="34" charset="0"/>
              </a:rPr>
              <a:t>Specify the </a:t>
            </a:r>
            <a:r>
              <a:rPr lang="en-US" altLang="ja-JP" sz="1269" kern="100" dirty="0" err="1">
                <a:effectLst/>
                <a:latin typeface="Calibri" panose="020F0502020204030204" pitchFamily="34" charset="0"/>
                <a:ea typeface="游明朝" panose="02020400000000000000" pitchFamily="18" charset="-128"/>
                <a:cs typeface="Calibri" panose="020F0502020204030204" pitchFamily="34" charset="0"/>
              </a:rPr>
              <a:t>QoE</a:t>
            </a:r>
            <a:r>
              <a:rPr lang="en-US" altLang="ja-JP" sz="1269" kern="100" dirty="0">
                <a:effectLst/>
                <a:latin typeface="Calibri" panose="020F0502020204030204" pitchFamily="34" charset="0"/>
                <a:ea typeface="游明朝" panose="02020400000000000000" pitchFamily="18" charset="-128"/>
                <a:cs typeface="Calibri" panose="020F0502020204030204" pitchFamily="34" charset="0"/>
              </a:rPr>
              <a:t> measurement configuration, collection and reporting, including both legacy </a:t>
            </a:r>
            <a:r>
              <a:rPr lang="en-US" altLang="ja-JP" sz="1269" kern="100" dirty="0" err="1">
                <a:effectLst/>
                <a:latin typeface="Calibri" panose="020F0502020204030204" pitchFamily="34" charset="0"/>
                <a:ea typeface="游明朝" panose="02020400000000000000" pitchFamily="18" charset="-128"/>
                <a:cs typeface="Calibri" panose="020F0502020204030204" pitchFamily="34" charset="0"/>
              </a:rPr>
              <a:t>QoE</a:t>
            </a:r>
            <a:r>
              <a:rPr lang="en-US" altLang="ja-JP" sz="1269" kern="100" dirty="0">
                <a:effectLst/>
                <a:latin typeface="Calibri" panose="020F0502020204030204" pitchFamily="34" charset="0"/>
                <a:ea typeface="游明朝" panose="02020400000000000000" pitchFamily="18" charset="-128"/>
                <a:cs typeface="Calibri" panose="020F0502020204030204" pitchFamily="34" charset="0"/>
              </a:rPr>
              <a:t> and RAN visible </a:t>
            </a:r>
            <a:r>
              <a:rPr lang="en-US" altLang="ja-JP" sz="1269" kern="100" dirty="0" err="1">
                <a:effectLst/>
                <a:latin typeface="Calibri" panose="020F0502020204030204" pitchFamily="34" charset="0"/>
                <a:ea typeface="游明朝" panose="02020400000000000000" pitchFamily="18" charset="-128"/>
                <a:cs typeface="Calibri" panose="020F0502020204030204" pitchFamily="34" charset="0"/>
              </a:rPr>
              <a:t>QoE</a:t>
            </a:r>
            <a:r>
              <a:rPr lang="en-US" altLang="ja-JP" sz="1269" kern="100" dirty="0">
                <a:effectLst/>
                <a:latin typeface="Calibri" panose="020F0502020204030204" pitchFamily="34" charset="0"/>
                <a:ea typeface="游明朝" panose="02020400000000000000" pitchFamily="18" charset="-128"/>
                <a:cs typeface="Calibri" panose="020F0502020204030204" pitchFamily="34" charset="0"/>
              </a:rPr>
              <a:t>.</a:t>
            </a:r>
          </a:p>
          <a:p>
            <a:pPr marL="800100" lvl="1" indent="-342900" algn="just"/>
            <a:r>
              <a:rPr lang="en-US" altLang="ja-JP" sz="1269" kern="100" dirty="0">
                <a:effectLst/>
                <a:latin typeface="Calibri" panose="020F0502020204030204" pitchFamily="34" charset="0"/>
                <a:ea typeface="游明朝" panose="02020400000000000000" pitchFamily="18" charset="-128"/>
                <a:cs typeface="Calibri" panose="020F0502020204030204" pitchFamily="34" charset="0"/>
              </a:rPr>
              <a:t>Specify the mechanism to support the alignment of </a:t>
            </a:r>
            <a:r>
              <a:rPr lang="en-US" altLang="ja-JP" sz="1269" u="sng"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rPr>
              <a:t>the existing </a:t>
            </a:r>
            <a:r>
              <a:rPr lang="en-US" altLang="ja-JP" sz="1269" kern="100" dirty="0">
                <a:effectLst/>
                <a:latin typeface="Calibri" panose="020F0502020204030204" pitchFamily="34" charset="0"/>
                <a:ea typeface="游明朝" panose="02020400000000000000" pitchFamily="18" charset="-128"/>
                <a:cs typeface="Calibri" panose="020F0502020204030204" pitchFamily="34" charset="0"/>
              </a:rPr>
              <a:t>radio related measurement and </a:t>
            </a:r>
            <a:r>
              <a:rPr lang="en-US" altLang="ja-JP" sz="1269" kern="100" dirty="0" err="1">
                <a:effectLst/>
                <a:latin typeface="Calibri" panose="020F0502020204030204" pitchFamily="34" charset="0"/>
                <a:ea typeface="游明朝" panose="02020400000000000000" pitchFamily="18" charset="-128"/>
                <a:cs typeface="Calibri" panose="020F0502020204030204" pitchFamily="34" charset="0"/>
              </a:rPr>
              <a:t>QoE</a:t>
            </a:r>
            <a:r>
              <a:rPr lang="en-US" altLang="ja-JP" sz="1269" kern="100" dirty="0">
                <a:effectLst/>
                <a:latin typeface="Calibri" panose="020F0502020204030204" pitchFamily="34" charset="0"/>
                <a:ea typeface="游明朝" panose="02020400000000000000" pitchFamily="18" charset="-128"/>
                <a:cs typeface="Calibri" panose="020F0502020204030204" pitchFamily="34" charset="0"/>
              </a:rPr>
              <a:t> reporting.</a:t>
            </a:r>
          </a:p>
          <a:p>
            <a:pPr marL="266732" indent="-342900" algn="just"/>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Specify to support for </a:t>
            </a:r>
            <a:r>
              <a:rPr lang="en-US" altLang="ja-JP" sz="1800" kern="100" dirty="0" err="1">
                <a:effectLst/>
                <a:latin typeface="Calibri" panose="020F0502020204030204" pitchFamily="34" charset="0"/>
                <a:ea typeface="游明朝" panose="02020400000000000000" pitchFamily="18" charset="-128"/>
                <a:cs typeface="Calibri" panose="020F0502020204030204" pitchFamily="34" charset="0"/>
              </a:rPr>
              <a:t>QoE</a:t>
            </a:r>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 in NR-DC[RAN3, RAN2].</a:t>
            </a:r>
          </a:p>
          <a:p>
            <a:pPr marL="800100" lvl="1" indent="-342900" algn="just"/>
            <a:r>
              <a:rPr lang="en-US" altLang="ja-JP" sz="1269" kern="100" dirty="0">
                <a:effectLst/>
                <a:latin typeface="Calibri" panose="020F0502020204030204" pitchFamily="34" charset="0"/>
                <a:ea typeface="游明朝" panose="02020400000000000000" pitchFamily="18" charset="-128"/>
                <a:cs typeface="Calibri" panose="020F0502020204030204" pitchFamily="34" charset="0"/>
              </a:rPr>
              <a:t>Specify the </a:t>
            </a:r>
            <a:r>
              <a:rPr lang="en-US" altLang="ja-JP" sz="1269" kern="100" dirty="0" err="1">
                <a:effectLst/>
                <a:latin typeface="Calibri" panose="020F0502020204030204" pitchFamily="34" charset="0"/>
                <a:ea typeface="游明朝" panose="02020400000000000000" pitchFamily="18" charset="-128"/>
                <a:cs typeface="Calibri" panose="020F0502020204030204" pitchFamily="34" charset="0"/>
              </a:rPr>
              <a:t>QoE</a:t>
            </a:r>
            <a:r>
              <a:rPr lang="en-US" altLang="ja-JP" sz="1269" kern="100" dirty="0">
                <a:effectLst/>
                <a:latin typeface="Calibri" panose="020F0502020204030204" pitchFamily="34" charset="0"/>
                <a:ea typeface="游明朝" panose="02020400000000000000" pitchFamily="18" charset="-128"/>
                <a:cs typeface="Calibri" panose="020F0502020204030204" pitchFamily="34" charset="0"/>
              </a:rPr>
              <a:t> configuration, measurement reporting over MN/SN for NR-DC architecture, and specify the </a:t>
            </a:r>
            <a:r>
              <a:rPr lang="en-US" altLang="ja-JP" sz="1269" kern="100" dirty="0" err="1">
                <a:effectLst/>
                <a:latin typeface="Calibri" panose="020F0502020204030204" pitchFamily="34" charset="0"/>
                <a:ea typeface="游明朝" panose="02020400000000000000" pitchFamily="18" charset="-128"/>
                <a:cs typeface="Calibri" panose="020F0502020204030204" pitchFamily="34" charset="0"/>
              </a:rPr>
              <a:t>QoE</a:t>
            </a:r>
            <a:r>
              <a:rPr lang="en-US" altLang="ja-JP" sz="1269" kern="100" dirty="0">
                <a:effectLst/>
                <a:latin typeface="Calibri" panose="020F0502020204030204" pitchFamily="34" charset="0"/>
                <a:ea typeface="游明朝" panose="02020400000000000000" pitchFamily="18" charset="-128"/>
                <a:cs typeface="Calibri" panose="020F0502020204030204" pitchFamily="34" charset="0"/>
              </a:rPr>
              <a:t> measurement reporting over the other DC leg when the network node configured with receiving the reports is overload</a:t>
            </a:r>
            <a:r>
              <a:rPr lang="en-US" altLang="ja-JP" sz="1269" kern="100" dirty="0">
                <a:latin typeface="Calibri" panose="020F0502020204030204" pitchFamily="34" charset="0"/>
                <a:ea typeface="游明朝" panose="02020400000000000000" pitchFamily="18" charset="-128"/>
                <a:cs typeface="Calibri" panose="020F0502020204030204" pitchFamily="34" charset="0"/>
              </a:rPr>
              <a:t> (</a:t>
            </a:r>
            <a:r>
              <a:rPr lang="en-US" altLang="ja-JP" sz="1269" u="sng" kern="100" dirty="0">
                <a:solidFill>
                  <a:srgbClr val="FF0000"/>
                </a:solidFill>
                <a:highlight>
                  <a:srgbClr val="FFFF00"/>
                </a:highlight>
                <a:latin typeface="Calibri" panose="020F0502020204030204" pitchFamily="34" charset="0"/>
                <a:ea typeface="游明朝" panose="02020400000000000000" pitchFamily="18" charset="-128"/>
                <a:cs typeface="Calibri" panose="020F0502020204030204" pitchFamily="34" charset="0"/>
              </a:rPr>
              <a:t>is it already supported currently? If so, this bullet can be removed</a:t>
            </a:r>
            <a:r>
              <a:rPr lang="en-US" altLang="ja-JP" sz="1269" kern="100" dirty="0">
                <a:latin typeface="Calibri" panose="020F0502020204030204" pitchFamily="34" charset="0"/>
                <a:ea typeface="游明朝" panose="02020400000000000000" pitchFamily="18" charset="-128"/>
                <a:cs typeface="Calibri" panose="020F0502020204030204" pitchFamily="34" charset="0"/>
              </a:rPr>
              <a:t>)</a:t>
            </a:r>
            <a:endParaRPr lang="en-US" altLang="ja-JP" sz="1269" kern="100" dirty="0">
              <a:effectLst/>
              <a:latin typeface="Calibri" panose="020F0502020204030204" pitchFamily="34" charset="0"/>
              <a:ea typeface="游明朝" panose="02020400000000000000" pitchFamily="18" charset="-128"/>
              <a:cs typeface="Calibri" panose="020F0502020204030204" pitchFamily="34" charset="0"/>
            </a:endParaRPr>
          </a:p>
          <a:p>
            <a:pPr marL="457200" lvl="1" indent="0" algn="just">
              <a:buNone/>
            </a:pPr>
            <a:r>
              <a:rPr lang="en-US" altLang="ja-JP" sz="1269" i="1" kern="100" dirty="0">
                <a:effectLst/>
                <a:latin typeface="Calibri" panose="020F0502020204030204" pitchFamily="34" charset="0"/>
                <a:ea typeface="游明朝" panose="02020400000000000000" pitchFamily="18" charset="-128"/>
                <a:cs typeface="Calibri" panose="020F0502020204030204" pitchFamily="34" charset="0"/>
              </a:rPr>
              <a:t>Note 1: The </a:t>
            </a:r>
            <a:r>
              <a:rPr lang="en-US" altLang="ja-JP" sz="1269" i="1" kern="100" dirty="0" err="1">
                <a:effectLst/>
                <a:latin typeface="Calibri" panose="020F0502020204030204" pitchFamily="34" charset="0"/>
                <a:ea typeface="游明朝" panose="02020400000000000000" pitchFamily="18" charset="-128"/>
                <a:cs typeface="Calibri" panose="020F0502020204030204" pitchFamily="34" charset="0"/>
              </a:rPr>
              <a:t>QoE</a:t>
            </a:r>
            <a:r>
              <a:rPr lang="en-US" altLang="ja-JP" sz="1269" i="1" kern="100" dirty="0">
                <a:effectLst/>
                <a:latin typeface="Calibri" panose="020F0502020204030204" pitchFamily="34" charset="0"/>
                <a:ea typeface="游明朝" panose="02020400000000000000" pitchFamily="18" charset="-128"/>
                <a:cs typeface="Calibri" panose="020F0502020204030204" pitchFamily="34" charset="0"/>
              </a:rPr>
              <a:t> measurements are not perform for per-leg.</a:t>
            </a:r>
          </a:p>
          <a:p>
            <a:pPr marL="800100" lvl="1" indent="-342900" algn="just"/>
            <a:r>
              <a:rPr lang="en-US" altLang="ja-JP" sz="1269" kern="100" dirty="0">
                <a:effectLst/>
                <a:latin typeface="Calibri" panose="020F0502020204030204" pitchFamily="34" charset="0"/>
                <a:ea typeface="游明朝" panose="02020400000000000000" pitchFamily="18" charset="-128"/>
                <a:cs typeface="Calibri" panose="020F0502020204030204" pitchFamily="34" charset="0"/>
              </a:rPr>
              <a:t>Support RAN-visible and radio related measurement configuration and reporting in NR-DC scenarios.</a:t>
            </a:r>
          </a:p>
          <a:p>
            <a:pPr marL="800100" lvl="1" indent="-342900" algn="just"/>
            <a:r>
              <a:rPr lang="en-US" altLang="ja-JP" sz="1269" kern="100" dirty="0">
                <a:effectLst/>
                <a:latin typeface="Calibri" panose="020F0502020204030204" pitchFamily="34" charset="0"/>
                <a:ea typeface="游明朝" panose="02020400000000000000" pitchFamily="18" charset="-128"/>
                <a:cs typeface="Calibri" panose="020F0502020204030204" pitchFamily="34" charset="0"/>
              </a:rPr>
              <a:t>Specify the </a:t>
            </a:r>
            <a:r>
              <a:rPr lang="en-US" altLang="ja-JP" sz="1269" kern="100" dirty="0" err="1">
                <a:effectLst/>
                <a:latin typeface="Calibri" panose="020F0502020204030204" pitchFamily="34" charset="0"/>
                <a:ea typeface="游明朝" panose="02020400000000000000" pitchFamily="18" charset="-128"/>
                <a:cs typeface="Calibri" panose="020F0502020204030204" pitchFamily="34" charset="0"/>
              </a:rPr>
              <a:t>QoE</a:t>
            </a:r>
            <a:r>
              <a:rPr lang="en-US" altLang="ja-JP" sz="1269" kern="100" dirty="0">
                <a:effectLst/>
                <a:latin typeface="Calibri" panose="020F0502020204030204" pitchFamily="34" charset="0"/>
                <a:ea typeface="游明朝" panose="02020400000000000000" pitchFamily="18" charset="-128"/>
                <a:cs typeface="Calibri" panose="020F0502020204030204" pitchFamily="34" charset="0"/>
              </a:rPr>
              <a:t> measurement continuity in mobility scenarios in NR-DC.</a:t>
            </a:r>
          </a:p>
          <a:p>
            <a:pPr marL="800100" lvl="1" indent="-342900" algn="just"/>
            <a:r>
              <a:rPr lang="en-US" altLang="ja-JP" sz="1269" kern="100" dirty="0">
                <a:effectLst/>
                <a:latin typeface="Calibri" panose="020F0502020204030204" pitchFamily="34" charset="0"/>
                <a:ea typeface="游明朝" panose="02020400000000000000" pitchFamily="18" charset="-128"/>
                <a:cs typeface="Calibri" panose="020F0502020204030204" pitchFamily="34" charset="0"/>
              </a:rPr>
              <a:t>Specify the alignment of </a:t>
            </a:r>
            <a:r>
              <a:rPr lang="en-US" altLang="ja-JP" sz="1269" kern="100" dirty="0" err="1">
                <a:effectLst/>
                <a:latin typeface="Calibri" panose="020F0502020204030204" pitchFamily="34" charset="0"/>
                <a:ea typeface="游明朝" panose="02020400000000000000" pitchFamily="18" charset="-128"/>
                <a:cs typeface="Calibri" panose="020F0502020204030204" pitchFamily="34" charset="0"/>
              </a:rPr>
              <a:t>QoE</a:t>
            </a:r>
            <a:r>
              <a:rPr lang="en-US" altLang="ja-JP" sz="1269" kern="100" dirty="0">
                <a:effectLst/>
                <a:latin typeface="Calibri" panose="020F0502020204030204" pitchFamily="34" charset="0"/>
                <a:ea typeface="游明朝" panose="02020400000000000000" pitchFamily="18" charset="-128"/>
                <a:cs typeface="Calibri" panose="020F0502020204030204" pitchFamily="34" charset="0"/>
              </a:rPr>
              <a:t> and radio related measurements in NR-DC.</a:t>
            </a:r>
          </a:p>
          <a:p>
            <a:pPr marL="266732" indent="-342900" algn="just"/>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Left-over features which are not included in Rel-17 normative phase[RAN3, RAN2].</a:t>
            </a:r>
          </a:p>
          <a:p>
            <a:pPr marL="266732" indent="-342900" algn="just"/>
            <a:r>
              <a:rPr lang="en-US" altLang="ja-JP" sz="1800" strike="sngStrike"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rPr>
              <a:t>[Support the continuity of </a:t>
            </a:r>
            <a:r>
              <a:rPr lang="en-US" altLang="ja-JP" sz="1800" strike="sngStrike" kern="100" dirty="0" err="1">
                <a:solidFill>
                  <a:srgbClr val="FF0000"/>
                </a:solidFill>
                <a:effectLst/>
                <a:latin typeface="Calibri" panose="020F0502020204030204" pitchFamily="34" charset="0"/>
                <a:ea typeface="游明朝" panose="02020400000000000000" pitchFamily="18" charset="-128"/>
                <a:cs typeface="Calibri" panose="020F0502020204030204" pitchFamily="34" charset="0"/>
              </a:rPr>
              <a:t>QoE</a:t>
            </a:r>
            <a:r>
              <a:rPr lang="en-US" altLang="ja-JP" sz="1800" strike="sngStrike"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rPr>
              <a:t> measurement job during inter-system or inter-RAT handover process] [RAN3, RAN2].</a:t>
            </a:r>
          </a:p>
          <a:p>
            <a:pPr marL="266732" indent="-342900" algn="just"/>
            <a:r>
              <a:rPr lang="en-US" altLang="ja-JP" sz="1800" i="1" kern="100" dirty="0">
                <a:effectLst/>
                <a:latin typeface="Calibri" panose="020F0502020204030204" pitchFamily="34" charset="0"/>
                <a:ea typeface="游明朝" panose="02020400000000000000" pitchFamily="18" charset="-128"/>
                <a:cs typeface="Calibri" panose="020F0502020204030204" pitchFamily="34" charset="0"/>
              </a:rPr>
              <a:t>Note2: If there are any left-over issues in R17, these features may be supported to continue to complete them in R18 to ensure that the </a:t>
            </a:r>
            <a:r>
              <a:rPr lang="en-US" altLang="ja-JP" sz="1800" i="1" kern="100" dirty="0" err="1">
                <a:effectLst/>
                <a:latin typeface="Calibri" panose="020F0502020204030204" pitchFamily="34" charset="0"/>
                <a:ea typeface="游明朝" panose="02020400000000000000" pitchFamily="18" charset="-128"/>
                <a:cs typeface="Calibri" panose="020F0502020204030204" pitchFamily="34" charset="0"/>
              </a:rPr>
              <a:t>QoE</a:t>
            </a:r>
            <a:r>
              <a:rPr lang="en-US" altLang="ja-JP" sz="1800" i="1" kern="100" dirty="0">
                <a:effectLst/>
                <a:latin typeface="Calibri" panose="020F0502020204030204" pitchFamily="34" charset="0"/>
                <a:ea typeface="游明朝" panose="02020400000000000000" pitchFamily="18" charset="-128"/>
                <a:cs typeface="Calibri" panose="020F0502020204030204" pitchFamily="34" charset="0"/>
              </a:rPr>
              <a:t> feature is stable and useful. The details could be decided by the end of Rel-17 NR </a:t>
            </a:r>
            <a:r>
              <a:rPr lang="en-US" altLang="ja-JP" sz="1800" i="1" kern="100" dirty="0" err="1">
                <a:effectLst/>
                <a:latin typeface="Calibri" panose="020F0502020204030204" pitchFamily="34" charset="0"/>
                <a:ea typeface="游明朝" panose="02020400000000000000" pitchFamily="18" charset="-128"/>
                <a:cs typeface="Calibri" panose="020F0502020204030204" pitchFamily="34" charset="0"/>
              </a:rPr>
              <a:t>QoE</a:t>
            </a:r>
            <a:r>
              <a:rPr lang="en-US" altLang="ja-JP" sz="1800" i="1" kern="100" dirty="0">
                <a:effectLst/>
                <a:latin typeface="Calibri" panose="020F0502020204030204" pitchFamily="34" charset="0"/>
                <a:ea typeface="游明朝" panose="02020400000000000000" pitchFamily="18" charset="-128"/>
                <a:cs typeface="Calibri" panose="020F0502020204030204" pitchFamily="34" charset="0"/>
              </a:rPr>
              <a:t> WI.</a:t>
            </a:r>
          </a:p>
          <a:p>
            <a:pPr marL="266732" indent="-342900" algn="just"/>
            <a:r>
              <a:rPr lang="en-US" altLang="ja-JP" sz="1800" i="1" kern="100" dirty="0">
                <a:effectLst/>
                <a:latin typeface="Calibri" panose="020F0502020204030204" pitchFamily="34" charset="0"/>
                <a:ea typeface="游明朝" panose="02020400000000000000" pitchFamily="18" charset="-128"/>
                <a:cs typeface="Calibri" panose="020F0502020204030204" pitchFamily="34" charset="0"/>
              </a:rPr>
              <a:t>Note3: If needed, co-operate with other working groups, e.g. SA4/SA5/SA2/CT1.</a:t>
            </a:r>
          </a:p>
          <a:p>
            <a:pPr marL="266732" indent="-342900" algn="just"/>
            <a:r>
              <a:rPr lang="en-US" altLang="ja-JP" sz="1800" i="1" kern="100" dirty="0">
                <a:effectLst/>
                <a:latin typeface="Calibri" panose="020F0502020204030204" pitchFamily="34" charset="0"/>
                <a:ea typeface="游明朝" panose="02020400000000000000" pitchFamily="18" charset="-128"/>
                <a:cs typeface="Calibri" panose="020F0502020204030204" pitchFamily="34" charset="0"/>
              </a:rPr>
              <a:t>Note4: Radio related measurement report should be specified in the SON/MDT WI.</a:t>
            </a:r>
          </a:p>
        </p:txBody>
      </p:sp>
    </p:spTree>
    <p:extLst>
      <p:ext uri="{BB962C8B-B14F-4D97-AF65-F5344CB8AC3E}">
        <p14:creationId xmlns:p14="http://schemas.microsoft.com/office/powerpoint/2010/main" val="2505606178"/>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129274" y="2693987"/>
            <a:ext cx="12746197" cy="1470025"/>
          </a:xfrm>
        </p:spPr>
        <p:txBody>
          <a:bodyPr/>
          <a:lstStyle/>
          <a:p>
            <a:r>
              <a:rPr lang="en-US" sz="6000" dirty="0"/>
              <a:t>Detailed Scope of RAN4-led Projects</a:t>
            </a:r>
          </a:p>
        </p:txBody>
      </p:sp>
    </p:spTree>
    <p:extLst>
      <p:ext uri="{BB962C8B-B14F-4D97-AF65-F5344CB8AC3E}">
        <p14:creationId xmlns:p14="http://schemas.microsoft.com/office/powerpoint/2010/main" val="1554477847"/>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843349" y="239182"/>
            <a:ext cx="13766026" cy="1143000"/>
          </a:xfrm>
        </p:spPr>
        <p:txBody>
          <a:bodyPr/>
          <a:lstStyle/>
          <a:p>
            <a:r>
              <a:rPr lang="en-US" sz="4000" dirty="0"/>
              <a:t>RAN4-led: </a:t>
            </a:r>
            <a:r>
              <a:rPr lang="en-US" sz="4000" b="0" i="0" u="none" strike="noStrike" baseline="0" dirty="0">
                <a:latin typeface="TimesNewRomanPSMT"/>
              </a:rPr>
              <a:t>bandwidths lower than 5 MHz in dedicated spectrum</a:t>
            </a:r>
            <a:endParaRPr lang="en-US" sz="4000"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4982" y="1464913"/>
            <a:ext cx="13308826" cy="4830233"/>
          </a:xfrm>
        </p:spPr>
        <p:txBody>
          <a:bodyPr/>
          <a:lstStyle/>
          <a:p>
            <a:pPr marL="342900" marR="0" lvl="0" indent="-342900" hangingPunct="0">
              <a:spcBef>
                <a:spcPts val="0"/>
              </a:spcBef>
              <a:spcAft>
                <a:spcPts val="900"/>
              </a:spcAft>
              <a:buFont typeface="Wingdings" panose="05000000000000000000" pitchFamily="2" charset="2"/>
              <a:buChar char=""/>
            </a:pPr>
            <a:r>
              <a:rPr lang="en-US" sz="1400" dirty="0">
                <a:effectLst/>
                <a:latin typeface="Times New Roman" panose="02020603050405020304" pitchFamily="18" charset="0"/>
                <a:ea typeface="SimSun" panose="02010600030101010101" pitchFamily="2" charset="-122"/>
              </a:rPr>
              <a:t>Identify and specify necessary changes to NR physical layer with minimum impact to operate in spectrum allocations from approximately 3 MHz up to below 5 MHz [RAN1]:</a:t>
            </a:r>
          </a:p>
          <a:p>
            <a:pPr marL="742950" marR="0" lvl="1" indent="-285750" hangingPunct="0">
              <a:spcBef>
                <a:spcPts val="0"/>
              </a:spcBef>
              <a:spcAft>
                <a:spcPts val="900"/>
              </a:spcAft>
              <a:buFont typeface="Wingdings" panose="05000000000000000000" pitchFamily="2" charset="2"/>
              <a:buChar char=""/>
            </a:pPr>
            <a:r>
              <a:rPr lang="en-GB" sz="1400" dirty="0">
                <a:effectLst/>
                <a:latin typeface="Times New Roman" panose="02020603050405020304" pitchFamily="18" charset="0"/>
                <a:ea typeface="SimSun" panose="02010600030101010101" pitchFamily="2" charset="-122"/>
              </a:rPr>
              <a:t>Restrict to subcarrier spacing of 15kHz and the use of normal cyclic prefix.</a:t>
            </a:r>
            <a:endParaRPr lang="en-US" sz="1400" dirty="0">
              <a:effectLst/>
              <a:latin typeface="Times New Roman" panose="02020603050405020304" pitchFamily="18" charset="0"/>
              <a:ea typeface="SimSun" panose="02010600030101010101" pitchFamily="2" charset="-122"/>
            </a:endParaRPr>
          </a:p>
          <a:p>
            <a:pPr marL="742950" marR="0" lvl="1" indent="-285750" hangingPunct="0">
              <a:spcBef>
                <a:spcPts val="0"/>
              </a:spcBef>
              <a:spcAft>
                <a:spcPts val="900"/>
              </a:spcAft>
              <a:buFont typeface="Wingdings" panose="05000000000000000000" pitchFamily="2" charset="2"/>
              <a:buChar char=""/>
            </a:pPr>
            <a:r>
              <a:rPr lang="en-GB" sz="1400" dirty="0">
                <a:effectLst/>
                <a:latin typeface="Times New Roman" panose="02020603050405020304" pitchFamily="18" charset="0"/>
                <a:ea typeface="SimSun" panose="02010600030101010101" pitchFamily="2" charset="-122"/>
              </a:rPr>
              <a:t>For SSB:</a:t>
            </a:r>
            <a:endParaRPr lang="en-US" sz="1400" dirty="0">
              <a:effectLst/>
              <a:latin typeface="Times New Roman" panose="02020603050405020304" pitchFamily="18" charset="0"/>
              <a:ea typeface="SimSun" panose="02010600030101010101" pitchFamily="2" charset="-122"/>
            </a:endParaRPr>
          </a:p>
          <a:p>
            <a:pPr marL="1143000" marR="0" lvl="2" indent="-228600" hangingPunct="0">
              <a:spcBef>
                <a:spcPts val="0"/>
              </a:spcBef>
              <a:spcAft>
                <a:spcPts val="900"/>
              </a:spcAft>
              <a:buFont typeface="Wingdings" panose="05000000000000000000" pitchFamily="2" charset="2"/>
              <a:buChar char=""/>
            </a:pPr>
            <a:r>
              <a:rPr lang="en-GB" sz="1400" dirty="0">
                <a:effectLst/>
                <a:latin typeface="Times New Roman" panose="02020603050405020304" pitchFamily="18" charset="0"/>
                <a:ea typeface="SimSun" panose="02010600030101010101" pitchFamily="2" charset="-122"/>
              </a:rPr>
              <a:t>Reuse PSS/SSS specification without puncturing.</a:t>
            </a:r>
            <a:endParaRPr lang="en-US" sz="1400" dirty="0">
              <a:effectLst/>
              <a:latin typeface="Times New Roman" panose="02020603050405020304" pitchFamily="18" charset="0"/>
              <a:ea typeface="SimSun" panose="02010600030101010101" pitchFamily="2" charset="-122"/>
            </a:endParaRPr>
          </a:p>
          <a:p>
            <a:pPr marL="1143000" marR="0" lvl="2" indent="-228600" hangingPunct="0">
              <a:spcBef>
                <a:spcPts val="0"/>
              </a:spcBef>
              <a:spcAft>
                <a:spcPts val="900"/>
              </a:spcAft>
              <a:buFont typeface="Wingdings" panose="05000000000000000000" pitchFamily="2" charset="2"/>
              <a:buChar char=""/>
            </a:pPr>
            <a:r>
              <a:rPr lang="en-GB" sz="1400" dirty="0">
                <a:effectLst/>
                <a:latin typeface="Times New Roman" panose="02020603050405020304" pitchFamily="18" charset="0"/>
                <a:ea typeface="SimSun" panose="02010600030101010101" pitchFamily="2" charset="-122"/>
              </a:rPr>
              <a:t>PBCH based on current design </a:t>
            </a:r>
            <a:r>
              <a:rPr lang="en-GB" sz="1400" strike="sngStrike" dirty="0">
                <a:solidFill>
                  <a:srgbClr val="FF0000"/>
                </a:solidFill>
                <a:effectLst/>
                <a:latin typeface="Times New Roman" panose="02020603050405020304" pitchFamily="18" charset="0"/>
                <a:ea typeface="SimSun" panose="02010600030101010101" pitchFamily="2" charset="-122"/>
              </a:rPr>
              <a:t>[while minimizing performance degradation]</a:t>
            </a:r>
            <a:endParaRPr lang="en-US" sz="1400" strike="sngStrike" dirty="0">
              <a:solidFill>
                <a:srgbClr val="FF0000"/>
              </a:solidFill>
              <a:effectLst/>
              <a:latin typeface="Times New Roman" panose="02020603050405020304" pitchFamily="18" charset="0"/>
              <a:ea typeface="SimSun" panose="02010600030101010101" pitchFamily="2" charset="-122"/>
            </a:endParaRPr>
          </a:p>
          <a:p>
            <a:pPr marL="742950" marR="0" lvl="1" indent="-285750" hangingPunct="0">
              <a:spcBef>
                <a:spcPts val="0"/>
              </a:spcBef>
              <a:spcAft>
                <a:spcPts val="900"/>
              </a:spcAft>
              <a:buFont typeface="Wingdings" panose="05000000000000000000" pitchFamily="2" charset="2"/>
              <a:buChar char=""/>
            </a:pPr>
            <a:r>
              <a:rPr lang="en-GB" sz="1400" dirty="0">
                <a:effectLst/>
                <a:latin typeface="Times New Roman" panose="02020603050405020304" pitchFamily="18" charset="0"/>
                <a:ea typeface="SimSun" panose="02010600030101010101" pitchFamily="2" charset="-122"/>
              </a:rPr>
              <a:t>Identify and specify necessary minimum changes to PDCCH, CSI-RS/TRS, PUCCH, and PRACH </a:t>
            </a:r>
            <a:r>
              <a:rPr lang="en-US" sz="1400" u="sng" dirty="0">
                <a:solidFill>
                  <a:srgbClr val="FF0000"/>
                </a:solidFill>
                <a:effectLst/>
                <a:latin typeface="Times New Roman" panose="02020603050405020304" pitchFamily="18" charset="0"/>
                <a:ea typeface="SimSun" panose="02010600030101010101" pitchFamily="2" charset="-122"/>
              </a:rPr>
              <a:t>for functional support without optimization</a:t>
            </a:r>
          </a:p>
          <a:p>
            <a:pPr marL="342900" marR="0" lvl="0" indent="-342900" hangingPunct="0">
              <a:spcBef>
                <a:spcPts val="0"/>
              </a:spcBef>
              <a:spcAft>
                <a:spcPts val="900"/>
              </a:spcAft>
              <a:buFont typeface="Wingdings" panose="05000000000000000000" pitchFamily="2" charset="2"/>
              <a:buChar char=""/>
            </a:pPr>
            <a:r>
              <a:rPr lang="en-US" sz="1400" dirty="0">
                <a:effectLst/>
                <a:latin typeface="Times New Roman" panose="02020603050405020304" pitchFamily="18" charset="0"/>
                <a:ea typeface="SimSun" panose="02010600030101010101" pitchFamily="2" charset="-122"/>
              </a:rPr>
              <a:t>Specify necessary RAN4 requirements to support deploying NR in dedicated spectrum allocations from approximately 3 MHz up to below 5 MHz [RAN4]:</a:t>
            </a:r>
          </a:p>
          <a:p>
            <a:pPr marL="742950" marR="0" lvl="1" indent="-285750" hangingPunct="0">
              <a:spcBef>
                <a:spcPts val="0"/>
              </a:spcBef>
              <a:spcAft>
                <a:spcPts val="900"/>
              </a:spcAft>
              <a:buFont typeface="Wingdings" panose="05000000000000000000" pitchFamily="2" charset="2"/>
              <a:buChar char=""/>
            </a:pPr>
            <a:r>
              <a:rPr lang="en-GB" sz="1400" dirty="0">
                <a:effectLst/>
                <a:latin typeface="Times New Roman" panose="02020603050405020304" pitchFamily="18" charset="0"/>
                <a:ea typeface="SimSun" panose="02010600030101010101" pitchFamily="2" charset="-122"/>
              </a:rPr>
              <a:t>The dedicated spectrum in this WI include RMR-900 band, n8, n26 and n28.</a:t>
            </a:r>
            <a:endParaRPr lang="en-US" sz="1400" dirty="0">
              <a:effectLst/>
              <a:latin typeface="Times New Roman" panose="02020603050405020304" pitchFamily="18" charset="0"/>
              <a:ea typeface="SimSun" panose="02010600030101010101" pitchFamily="2" charset="-122"/>
            </a:endParaRPr>
          </a:p>
          <a:p>
            <a:pPr marL="742950" marR="0" lvl="1" indent="-285750" hangingPunct="0">
              <a:spcBef>
                <a:spcPts val="0"/>
              </a:spcBef>
              <a:spcAft>
                <a:spcPts val="900"/>
              </a:spcAft>
              <a:buFont typeface="Wingdings" panose="05000000000000000000" pitchFamily="2" charset="2"/>
              <a:buChar char=""/>
            </a:pPr>
            <a:r>
              <a:rPr lang="en-GB" sz="1400" dirty="0">
                <a:effectLst/>
                <a:latin typeface="Times New Roman" panose="02020603050405020304" pitchFamily="18" charset="0"/>
                <a:ea typeface="SimSun" panose="02010600030101010101" pitchFamily="2" charset="-122"/>
              </a:rPr>
              <a:t>Specify system parameters (including channel and sync </a:t>
            </a:r>
            <a:r>
              <a:rPr lang="en-GB" sz="1400" dirty="0" err="1">
                <a:effectLst/>
                <a:latin typeface="Times New Roman" panose="02020603050405020304" pitchFamily="18" charset="0"/>
                <a:ea typeface="SimSun" panose="02010600030101010101" pitchFamily="2" charset="-122"/>
              </a:rPr>
              <a:t>rasters</a:t>
            </a:r>
            <a:r>
              <a:rPr lang="en-GB" sz="1400" dirty="0">
                <a:effectLst/>
                <a:latin typeface="Times New Roman" panose="02020603050405020304" pitchFamily="18" charset="0"/>
                <a:ea typeface="SimSun" panose="02010600030101010101" pitchFamily="2" charset="-122"/>
              </a:rPr>
              <a:t>) for the associated dedicated spectrum.</a:t>
            </a:r>
            <a:endParaRPr lang="en-US" sz="1400" dirty="0">
              <a:effectLst/>
              <a:latin typeface="Times New Roman" panose="02020603050405020304" pitchFamily="18" charset="0"/>
              <a:ea typeface="SimSun" panose="02010600030101010101" pitchFamily="2" charset="-122"/>
            </a:endParaRPr>
          </a:p>
          <a:p>
            <a:pPr marL="742950" marR="0" lvl="1" indent="-285750" hangingPunct="0">
              <a:spcBef>
                <a:spcPts val="0"/>
              </a:spcBef>
              <a:spcAft>
                <a:spcPts val="900"/>
              </a:spcAft>
              <a:buFont typeface="Wingdings" panose="05000000000000000000" pitchFamily="2" charset="2"/>
              <a:buChar char=""/>
            </a:pPr>
            <a:r>
              <a:rPr lang="en-GB" sz="1400" dirty="0">
                <a:effectLst/>
                <a:latin typeface="Times New Roman" panose="02020603050405020304" pitchFamily="18" charset="0"/>
                <a:ea typeface="SimSun" panose="02010600030101010101" pitchFamily="2" charset="-122"/>
              </a:rPr>
              <a:t>Minimize impact on RF requirements:</a:t>
            </a:r>
            <a:endParaRPr lang="en-US" sz="1400" dirty="0">
              <a:effectLst/>
              <a:latin typeface="Times New Roman" panose="02020603050405020304" pitchFamily="18" charset="0"/>
              <a:ea typeface="SimSun" panose="02010600030101010101" pitchFamily="2" charset="-122"/>
            </a:endParaRPr>
          </a:p>
          <a:p>
            <a:pPr marL="1143000" marR="0" lvl="2" indent="-228600" hangingPunct="0">
              <a:spcBef>
                <a:spcPts val="0"/>
              </a:spcBef>
              <a:spcAft>
                <a:spcPts val="900"/>
              </a:spcAft>
              <a:buFont typeface="Wingdings" panose="05000000000000000000" pitchFamily="2" charset="2"/>
              <a:buChar char=""/>
            </a:pPr>
            <a:r>
              <a:rPr lang="en-GB" sz="1400" dirty="0">
                <a:effectLst/>
                <a:latin typeface="Times New Roman" panose="02020603050405020304" pitchFamily="18" charset="0"/>
                <a:ea typeface="SimSun" panose="02010600030101010101" pitchFamily="2" charset="-122"/>
              </a:rPr>
              <a:t>Reuse 5 MHz channel bandwidth at least for FRMCS use case (assuming co-located NR and GSM-R with same operator).</a:t>
            </a:r>
            <a:endParaRPr lang="en-US" sz="1400" dirty="0">
              <a:effectLst/>
              <a:latin typeface="Times New Roman" panose="02020603050405020304" pitchFamily="18" charset="0"/>
              <a:ea typeface="SimSun" panose="02010600030101010101" pitchFamily="2" charset="-122"/>
            </a:endParaRPr>
          </a:p>
          <a:p>
            <a:pPr marL="1143000" marR="0" lvl="2" indent="-228600" hangingPunct="0">
              <a:spcBef>
                <a:spcPts val="0"/>
              </a:spcBef>
              <a:spcAft>
                <a:spcPts val="900"/>
              </a:spcAft>
              <a:buFont typeface="Wingdings" panose="05000000000000000000" pitchFamily="2" charset="2"/>
              <a:buChar char=""/>
            </a:pPr>
            <a:r>
              <a:rPr lang="en-GB" sz="1400" dirty="0">
                <a:effectLst/>
                <a:latin typeface="Times New Roman" panose="02020603050405020304" pitchFamily="18" charset="0"/>
                <a:ea typeface="SimSun" panose="02010600030101010101" pitchFamily="2" charset="-122"/>
              </a:rPr>
              <a:t>Specify the required RF requirement for 3 MHz channel bandwidth in bands: RMR 900 (874.4 - 880 MHz/919.4 MHz – 925 MHz), n8, n26 and n28.</a:t>
            </a:r>
            <a:endParaRPr lang="en-US" sz="1400" dirty="0">
              <a:effectLst/>
              <a:latin typeface="Times New Roman" panose="02020603050405020304" pitchFamily="18" charset="0"/>
              <a:ea typeface="SimSun" panose="02010600030101010101" pitchFamily="2" charset="-122"/>
            </a:endParaRPr>
          </a:p>
          <a:p>
            <a:pPr marL="742950" marR="0" lvl="1" indent="-285750" hangingPunct="0">
              <a:spcBef>
                <a:spcPts val="0"/>
              </a:spcBef>
              <a:spcAft>
                <a:spcPts val="900"/>
              </a:spcAft>
              <a:buFont typeface="Wingdings" panose="05000000000000000000" pitchFamily="2" charset="2"/>
              <a:buChar char=""/>
            </a:pPr>
            <a:r>
              <a:rPr lang="en-GB" sz="1400" dirty="0">
                <a:effectLst/>
                <a:latin typeface="Times New Roman" panose="02020603050405020304" pitchFamily="18" charset="0"/>
                <a:ea typeface="SimSun" panose="02010600030101010101" pitchFamily="2" charset="-122"/>
              </a:rPr>
              <a:t>Specify RRM requirements while minimizing specification impact to support operation in dedicated spectrum allocations from approximately 3 MHz up to below 5 </a:t>
            </a:r>
            <a:r>
              <a:rPr lang="en-GB" sz="1400" dirty="0" err="1">
                <a:effectLst/>
                <a:latin typeface="Times New Roman" panose="02020603050405020304" pitchFamily="18" charset="0"/>
                <a:ea typeface="SimSun" panose="02010600030101010101" pitchFamily="2" charset="-122"/>
              </a:rPr>
              <a:t>MHz.</a:t>
            </a:r>
            <a:endParaRPr lang="en-US" sz="1400" dirty="0">
              <a:effectLst/>
              <a:latin typeface="Times New Roman" panose="02020603050405020304" pitchFamily="18" charset="0"/>
              <a:ea typeface="SimSun" panose="02010600030101010101" pitchFamily="2" charset="-122"/>
            </a:endParaRPr>
          </a:p>
          <a:p>
            <a:pPr lvl="1"/>
            <a:endParaRPr lang="en-US" sz="2000" dirty="0"/>
          </a:p>
        </p:txBody>
      </p:sp>
    </p:spTree>
    <p:extLst>
      <p:ext uri="{BB962C8B-B14F-4D97-AF65-F5344CB8AC3E}">
        <p14:creationId xmlns:p14="http://schemas.microsoft.com/office/powerpoint/2010/main" val="182954221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427870" cy="590546"/>
          </a:xfrm>
        </p:spPr>
        <p:txBody>
          <a:bodyPr/>
          <a:lstStyle/>
          <a:p>
            <a:r>
              <a:rPr lang="en-US" sz="4000" dirty="0"/>
              <a:t>RAN1-led: MIMO Evolution</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442572" y="836082"/>
            <a:ext cx="13756312" cy="4830233"/>
          </a:xfrm>
        </p:spPr>
        <p:txBody>
          <a:bodyPr/>
          <a:lstStyle/>
          <a:p>
            <a:pPr marL="457200" indent="-457200">
              <a:buFont typeface="+mj-lt"/>
              <a:buAutoNum type="arabicPeriod"/>
            </a:pPr>
            <a:r>
              <a:rPr lang="en-US" sz="1800" strike="sngStrike" dirty="0">
                <a:solidFill>
                  <a:srgbClr val="FF0000"/>
                </a:solidFill>
                <a:highlight>
                  <a:srgbClr val="FFFF00"/>
                </a:highlight>
              </a:rPr>
              <a:t>Study, and if justified, specify CSI enhancement, and possibly CSI-RS enhancement in high/medium velocities for exploiting time-domain correlation/Doppler-domain information to assist codebook based CSI acquisition mechanisms for DL precoding</a:t>
            </a:r>
          </a:p>
          <a:p>
            <a:pPr marL="457200" indent="-457200">
              <a:buFont typeface="+mj-lt"/>
              <a:buAutoNum type="arabicPeriod"/>
            </a:pPr>
            <a:r>
              <a:rPr lang="en-US" sz="1800" dirty="0"/>
              <a:t>Specify extension of Rel-17 Unified TCI framework, e.g.,</a:t>
            </a:r>
          </a:p>
          <a:p>
            <a:pPr lvl="1"/>
            <a:r>
              <a:rPr lang="en-US" sz="1600" dirty="0"/>
              <a:t>For indication of multiple DL and UL TCI states (e.g., M&gt;1 and/or N&gt;1, and inter-band) for multi-TRP and/or single-TRP schemes</a:t>
            </a:r>
          </a:p>
          <a:p>
            <a:pPr marL="457200" indent="-457200">
              <a:buFont typeface="+mj-lt"/>
              <a:buAutoNum type="arabicPeriod"/>
            </a:pPr>
            <a:r>
              <a:rPr lang="en-US" sz="1800" u="sng" dirty="0">
                <a:solidFill>
                  <a:srgbClr val="FF0000"/>
                </a:solidFill>
              </a:rPr>
              <a:t>Study, and if justified, </a:t>
            </a:r>
            <a:r>
              <a:rPr lang="en-US" sz="1800" dirty="0"/>
              <a:t>specify larger number of orthogonal DMRS ports </a:t>
            </a:r>
            <a:r>
              <a:rPr lang="en-US" sz="1800" u="sng" dirty="0">
                <a:solidFill>
                  <a:srgbClr val="FF0000"/>
                </a:solidFill>
              </a:rPr>
              <a:t>for uplink MU-MIMO (without increasing the UL DM-RS overhead)</a:t>
            </a:r>
          </a:p>
          <a:p>
            <a:pPr marL="457200" indent="-457200">
              <a:buFont typeface="+mj-lt"/>
              <a:buAutoNum type="arabicPeriod"/>
            </a:pPr>
            <a:r>
              <a:rPr lang="en-US" sz="1800" strike="sngStrike" dirty="0">
                <a:solidFill>
                  <a:srgbClr val="FF0000"/>
                </a:solidFill>
                <a:highlight>
                  <a:srgbClr val="FFFF00"/>
                </a:highlight>
              </a:rPr>
              <a:t>Study, and if justified, specify enhancements of CSI acquisition (further clarification on the limited scope) for Coherent-JT for both FDD and TDD targeting FR1</a:t>
            </a:r>
          </a:p>
          <a:p>
            <a:pPr marL="457200" indent="-457200">
              <a:buFont typeface="+mj-lt"/>
              <a:buAutoNum type="arabicPeriod"/>
            </a:pPr>
            <a:r>
              <a:rPr lang="en-US" sz="1800" strike="sngStrike" dirty="0">
                <a:solidFill>
                  <a:srgbClr val="FF0000"/>
                </a:solidFill>
              </a:rPr>
              <a:t>Study, and if justified, specify overhead and/or Latency reduction for UE-initiated beam management/beam acquisition procedures</a:t>
            </a:r>
          </a:p>
          <a:p>
            <a:pPr marL="457200" indent="-457200">
              <a:buFont typeface="+mj-lt"/>
              <a:buAutoNum type="arabicPeriod"/>
            </a:pPr>
            <a:r>
              <a:rPr lang="en-US" sz="1800" dirty="0"/>
              <a:t>Study, and if justified, specify </a:t>
            </a:r>
            <a:r>
              <a:rPr lang="en-US" sz="1800" strike="sngStrike" dirty="0">
                <a:solidFill>
                  <a:srgbClr val="FF0000"/>
                </a:solidFill>
              </a:rPr>
              <a:t>[at least] </a:t>
            </a:r>
            <a:r>
              <a:rPr lang="en-US" sz="1800" dirty="0"/>
              <a:t>UL DMRS, SRS to enable 6 and 8 Tx UL operation to support more than 4 layers per UE in UL targeting CPE/ FWA/vehicle/Industrial devices</a:t>
            </a:r>
          </a:p>
          <a:p>
            <a:pPr marL="457200" indent="-457200">
              <a:buFont typeface="+mj-lt"/>
              <a:buAutoNum type="arabicPeriod"/>
            </a:pPr>
            <a:r>
              <a:rPr lang="en-US" sz="1800" dirty="0"/>
              <a:t>Study, and if needed, specify features to facilitate simultaneous multi-panel UL transmission for higher UL throughput/reliability</a:t>
            </a:r>
          </a:p>
          <a:p>
            <a:pPr marL="457200" indent="-457200">
              <a:buFont typeface="+mj-lt"/>
              <a:buAutoNum type="arabicPeriod"/>
            </a:pPr>
            <a:r>
              <a:rPr lang="en-US" sz="1800" dirty="0"/>
              <a:t>Study, and if justified, specify panel-specific timing/power control for UL multi-TRP/panel scenario</a:t>
            </a:r>
          </a:p>
          <a:p>
            <a:pPr marL="457200" indent="-457200">
              <a:buFont typeface="+mj-lt"/>
              <a:buAutoNum type="arabicPeriod"/>
            </a:pPr>
            <a:r>
              <a:rPr lang="en-US" sz="1800" strike="sngStrike" dirty="0">
                <a:solidFill>
                  <a:srgbClr val="FF0000"/>
                </a:solidFill>
              </a:rPr>
              <a:t>Study, and if justified, specify frequency-selective precoding targeting devices with &gt;=4 Tx</a:t>
            </a:r>
          </a:p>
          <a:p>
            <a:pPr marL="457200" indent="-457200">
              <a:buFont typeface="+mj-lt"/>
              <a:buAutoNum type="arabicPeriod"/>
            </a:pPr>
            <a:r>
              <a:rPr lang="en-US" sz="1800" strike="sngStrike" dirty="0">
                <a:solidFill>
                  <a:srgbClr val="FF0000"/>
                </a:solidFill>
              </a:rPr>
              <a:t>Study, and if justified, specify 2 CW for &gt;=2layers in uplink</a:t>
            </a:r>
          </a:p>
          <a:p>
            <a:r>
              <a:rPr lang="en-US" sz="1800" dirty="0">
                <a:highlight>
                  <a:srgbClr val="FFFF00"/>
                </a:highlight>
              </a:rPr>
              <a:t>For 1 &amp; 4, it is critical to have a clear and a *very* limited scope for them to be possibly considered; otherwise, both will be dropped</a:t>
            </a:r>
          </a:p>
        </p:txBody>
      </p:sp>
    </p:spTree>
    <p:extLst>
      <p:ext uri="{BB962C8B-B14F-4D97-AF65-F5344CB8AC3E}">
        <p14:creationId xmlns:p14="http://schemas.microsoft.com/office/powerpoint/2010/main" val="123277845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427870" cy="1143000"/>
          </a:xfrm>
        </p:spPr>
        <p:txBody>
          <a:bodyPr/>
          <a:lstStyle/>
          <a:p>
            <a:r>
              <a:rPr lang="en-US" sz="3600" dirty="0"/>
              <a:t>RAN1-led: Uplink Coverage Enhancements Evolution</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1014" y="1129412"/>
            <a:ext cx="13756312" cy="4830233"/>
          </a:xfrm>
        </p:spPr>
        <p:txBody>
          <a:bodyPr/>
          <a:lstStyle/>
          <a:p>
            <a:pPr marL="266732" indent="-342900" algn="just"/>
            <a:r>
              <a:rPr lang="en-US" altLang="ja-JP" sz="2000" kern="100" dirty="0">
                <a:effectLst/>
                <a:latin typeface="Calibri" panose="020F0502020204030204" pitchFamily="34" charset="0"/>
                <a:ea typeface="游明朝" panose="02020400000000000000" pitchFamily="18" charset="-128"/>
                <a:cs typeface="Calibri" panose="020F0502020204030204" pitchFamily="34" charset="0"/>
              </a:rPr>
              <a:t>Specify following PRACH coverage enhancements (RAN1, RAN2)</a:t>
            </a:r>
          </a:p>
          <a:p>
            <a:pPr marL="800100" lvl="1" indent="-342900" algn="just"/>
            <a:r>
              <a:rPr lang="en-US" altLang="ja-JP" sz="1400" kern="100" dirty="0">
                <a:effectLst/>
                <a:latin typeface="Calibri" panose="020F0502020204030204" pitchFamily="34" charset="0"/>
                <a:ea typeface="游明朝" panose="02020400000000000000" pitchFamily="18" charset="-128"/>
                <a:cs typeface="Calibri" panose="020F0502020204030204" pitchFamily="34" charset="0"/>
              </a:rPr>
              <a:t>Multiple PRACH transmissions with same beams targeting 4-step RACH</a:t>
            </a:r>
            <a:r>
              <a:rPr lang="en-US" altLang="ja-JP" sz="1400" strike="sngStrike"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rPr>
              <a:t> [and 2-step RACH] </a:t>
            </a:r>
            <a:r>
              <a:rPr lang="en-US" altLang="ja-JP" sz="1400" kern="100" dirty="0">
                <a:effectLst/>
                <a:latin typeface="Calibri" panose="020F0502020204030204" pitchFamily="34" charset="0"/>
                <a:ea typeface="游明朝" panose="02020400000000000000" pitchFamily="18" charset="-128"/>
                <a:cs typeface="Calibri" panose="020F0502020204030204" pitchFamily="34" charset="0"/>
              </a:rPr>
              <a:t>procedures</a:t>
            </a:r>
          </a:p>
          <a:p>
            <a:pPr marL="800100" lvl="1" indent="-342900" algn="just"/>
            <a:r>
              <a:rPr lang="en-US" altLang="ja-JP" sz="1400" strike="sngStrike"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rPr>
              <a:t>[</a:t>
            </a:r>
            <a:r>
              <a:rPr lang="en-US" altLang="ja-JP" sz="1400" u="sng"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rPr>
              <a:t>Study, and if justified, specify PRACH transmissions with different beams targeting 4-step RACH </a:t>
            </a:r>
            <a:r>
              <a:rPr lang="en-US" altLang="ja-JP" sz="1400" u="sng" strike="sngStrike"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rPr>
              <a:t>[and 2-step RACH] </a:t>
            </a:r>
            <a:r>
              <a:rPr lang="en-US" altLang="ja-JP" sz="1400" u="sng"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rPr>
              <a:t>procedures</a:t>
            </a:r>
            <a:r>
              <a:rPr lang="en-US" altLang="ja-JP" sz="1400" u="sng" strike="sngStrike"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rPr>
              <a:t>] </a:t>
            </a:r>
            <a:r>
              <a:rPr lang="en-US" altLang="ja-JP" sz="1400" u="sng" kern="100" dirty="0">
                <a:solidFill>
                  <a:srgbClr val="FF0000"/>
                </a:solidFill>
                <a:latin typeface="Calibri" panose="020F0502020204030204" pitchFamily="34" charset="0"/>
                <a:ea typeface="游明朝" panose="02020400000000000000" pitchFamily="18" charset="-128"/>
                <a:cs typeface="Calibri" panose="020F0502020204030204" pitchFamily="34" charset="0"/>
              </a:rPr>
              <a:t>for FR2</a:t>
            </a:r>
            <a:endParaRPr lang="en-US" altLang="ja-JP" sz="1400" u="sng" kern="100" dirty="0">
              <a:solidFill>
                <a:srgbClr val="FF0000"/>
              </a:solidFill>
              <a:effectLst/>
              <a:latin typeface="Calibri" panose="020F0502020204030204" pitchFamily="34" charset="0"/>
              <a:ea typeface="游明朝" panose="02020400000000000000" pitchFamily="18" charset="-128"/>
              <a:cs typeface="Calibri" panose="020F0502020204030204" pitchFamily="34" charset="0"/>
            </a:endParaRPr>
          </a:p>
          <a:p>
            <a:pPr marL="800100" lvl="1" indent="-342900" algn="just"/>
            <a:r>
              <a:rPr lang="en-US" altLang="ja-JP" sz="1400" kern="100" dirty="0">
                <a:effectLst/>
                <a:latin typeface="Calibri" panose="020F0502020204030204" pitchFamily="34" charset="0"/>
                <a:ea typeface="游明朝" panose="02020400000000000000" pitchFamily="18" charset="-128"/>
                <a:cs typeface="Calibri" panose="020F0502020204030204" pitchFamily="34" charset="0"/>
              </a:rPr>
              <a:t>Note: The enhancements of PRACH are targeting for FR2, which can also apply to FR1 when applicable.</a:t>
            </a:r>
          </a:p>
          <a:p>
            <a:pPr marL="800100" lvl="1" indent="-342900" algn="just"/>
            <a:r>
              <a:rPr lang="en-US" altLang="ja-JP" sz="1400" kern="100" dirty="0">
                <a:effectLst/>
                <a:latin typeface="Calibri" panose="020F0502020204030204" pitchFamily="34" charset="0"/>
                <a:ea typeface="游明朝" panose="02020400000000000000" pitchFamily="18" charset="-128"/>
                <a:cs typeface="Calibri" panose="020F0502020204030204" pitchFamily="34" charset="0"/>
              </a:rPr>
              <a:t>Note: The enhancements of PRACH are [format-agnostic and] targeting [for PRACH format B4, which can also apply to other] short PUCCH formats when applicable.</a:t>
            </a:r>
            <a:endParaRPr lang="ja-JP" altLang="ja-JP" sz="1400" kern="100" dirty="0">
              <a:effectLst/>
              <a:latin typeface="Calibri" panose="020F0502020204030204" pitchFamily="34" charset="0"/>
              <a:ea typeface="游明朝" panose="02020400000000000000" pitchFamily="18" charset="-128"/>
              <a:cs typeface="Calibri" panose="020F0502020204030204" pitchFamily="34" charset="0"/>
            </a:endParaRPr>
          </a:p>
          <a:p>
            <a:r>
              <a:rPr lang="en-US" sz="2000" strike="sngStrike" dirty="0">
                <a:solidFill>
                  <a:srgbClr val="FF0000"/>
                </a:solidFill>
              </a:rPr>
              <a:t>[</a:t>
            </a:r>
            <a:r>
              <a:rPr lang="en-US" sz="2000" dirty="0"/>
              <a:t>Study and if necessary specify following power domain enhancements</a:t>
            </a:r>
            <a:r>
              <a:rPr lang="en-US" sz="2000" strike="sngStrike" dirty="0">
                <a:solidFill>
                  <a:srgbClr val="FF0000"/>
                </a:solidFill>
              </a:rPr>
              <a:t>]</a:t>
            </a:r>
          </a:p>
          <a:p>
            <a:pPr lvl="1"/>
            <a:r>
              <a:rPr lang="en-US" sz="1400" strike="sngStrike" dirty="0">
                <a:solidFill>
                  <a:srgbClr val="FF0000"/>
                </a:solidFill>
              </a:rPr>
              <a:t>[</a:t>
            </a:r>
            <a:r>
              <a:rPr lang="en-US" sz="1400" dirty="0"/>
              <a:t>Enhancements to realize dynamic power aggregation based on Rel-17 RAN4 work on “Increasing UE power high limit for CA and DC”, with checking relevant regulations (</a:t>
            </a:r>
            <a:r>
              <a:rPr lang="en-US" sz="1400" strike="sngStrike" dirty="0">
                <a:solidFill>
                  <a:srgbClr val="FF0000"/>
                </a:solidFill>
              </a:rPr>
              <a:t>[</a:t>
            </a:r>
            <a:r>
              <a:rPr lang="en-US" sz="1400" dirty="0"/>
              <a:t>RAN1,</a:t>
            </a:r>
            <a:r>
              <a:rPr lang="en-US" sz="1400" strike="sngStrike" dirty="0">
                <a:solidFill>
                  <a:srgbClr val="FF0000"/>
                </a:solidFill>
              </a:rPr>
              <a:t>] </a:t>
            </a:r>
            <a:r>
              <a:rPr lang="en-US" sz="1400" dirty="0"/>
              <a:t>RAN4)</a:t>
            </a:r>
            <a:r>
              <a:rPr lang="en-US" sz="1400" strike="sngStrike" dirty="0">
                <a:solidFill>
                  <a:srgbClr val="FF0000"/>
                </a:solidFill>
              </a:rPr>
              <a:t>]</a:t>
            </a:r>
          </a:p>
          <a:p>
            <a:pPr lvl="2"/>
            <a:r>
              <a:rPr lang="en-US" sz="1400" strike="sngStrike" dirty="0">
                <a:solidFill>
                  <a:srgbClr val="FF0000"/>
                </a:solidFill>
              </a:rPr>
              <a:t>[</a:t>
            </a:r>
            <a:r>
              <a:rPr lang="en-US" sz="1400" dirty="0"/>
              <a:t>Note: The study can start after RAN4 work on “Increasing UE power high limit for CA and DC” is done depending on conclusions from RAN4.</a:t>
            </a:r>
            <a:r>
              <a:rPr lang="en-US" sz="1400" strike="sngStrike" dirty="0">
                <a:solidFill>
                  <a:srgbClr val="FF0000"/>
                </a:solidFill>
              </a:rPr>
              <a:t>]</a:t>
            </a:r>
          </a:p>
          <a:p>
            <a:pPr lvl="1"/>
            <a:r>
              <a:rPr lang="en-US" sz="1400" strike="sngStrike" dirty="0">
                <a:solidFill>
                  <a:srgbClr val="FF0000"/>
                </a:solidFill>
              </a:rPr>
              <a:t>[</a:t>
            </a:r>
            <a:r>
              <a:rPr lang="en-US" sz="1400" dirty="0"/>
              <a:t>Enhancements to reduce MPR/PAR, including new transmission mechanism such as spectrum shaping, [reduced spectrum utilization with relaxed requirements on channel filtering</a:t>
            </a:r>
            <a:r>
              <a:rPr lang="en-US" sz="1400" dirty="0">
                <a:solidFill>
                  <a:srgbClr val="FF0000"/>
                </a:solidFill>
              </a:rPr>
              <a:t>,</a:t>
            </a:r>
            <a:r>
              <a:rPr lang="en-US" sz="1400" strike="sngStrike" dirty="0">
                <a:solidFill>
                  <a:srgbClr val="FF0000"/>
                </a:solidFill>
              </a:rPr>
              <a:t>] [</a:t>
            </a:r>
            <a:r>
              <a:rPr lang="en-US" sz="1400" dirty="0"/>
              <a:t>and potential adjustments to MPR and test tolerance relations] (RAN4[, RAN1])</a:t>
            </a:r>
            <a:r>
              <a:rPr lang="en-US" sz="1400" strike="sngStrike" dirty="0">
                <a:solidFill>
                  <a:srgbClr val="FF0000"/>
                </a:solidFill>
              </a:rPr>
              <a:t>]</a:t>
            </a:r>
          </a:p>
          <a:p>
            <a:r>
              <a:rPr lang="en-US" sz="2000" strike="sngStrike" dirty="0">
                <a:solidFill>
                  <a:srgbClr val="FF0000"/>
                </a:solidFill>
              </a:rPr>
              <a:t>Study and if necessary specify following enhancements for multi-carrier UL operation </a:t>
            </a:r>
            <a:r>
              <a:rPr lang="en-US" sz="2000" dirty="0">
                <a:solidFill>
                  <a:srgbClr val="FF0000"/>
                </a:solidFill>
              </a:rPr>
              <a:t>(</a:t>
            </a:r>
            <a:r>
              <a:rPr lang="en-US" sz="2000" b="1" u="sng" dirty="0">
                <a:solidFill>
                  <a:srgbClr val="FF0000"/>
                </a:solidFill>
              </a:rPr>
              <a:t>moved to CA</a:t>
            </a:r>
            <a:r>
              <a:rPr lang="en-US" sz="2000" dirty="0">
                <a:solidFill>
                  <a:srgbClr val="FF0000"/>
                </a:solidFill>
              </a:rPr>
              <a:t>)</a:t>
            </a:r>
          </a:p>
          <a:p>
            <a:pPr lvl="1"/>
            <a:r>
              <a:rPr lang="en-US" sz="1400" strike="sngStrike" dirty="0">
                <a:solidFill>
                  <a:srgbClr val="FF0000"/>
                </a:solidFill>
              </a:rPr>
              <a:t>UL Tx switching schemes across [more than 2] bands with restriction of 2 Tx simultaneous transmission for FR1 UEs, including mechanisms to enable more configured UL bands than its simultaneous transmission capability and to support dynamic Tx carrier switching across the configured bands (RAN1)</a:t>
            </a:r>
          </a:p>
          <a:p>
            <a:pPr lvl="1"/>
            <a:r>
              <a:rPr lang="en-US" sz="1400" strike="sngStrike" dirty="0">
                <a:solidFill>
                  <a:srgbClr val="FF0000"/>
                </a:solidFill>
              </a:rPr>
              <a:t>Switching time and other RF aspects for above UL Tx switching schemes across [more than 2] bands (RAN4)</a:t>
            </a:r>
          </a:p>
          <a:p>
            <a:r>
              <a:rPr lang="en-US" sz="1600" strike="sngStrike" dirty="0">
                <a:solidFill>
                  <a:srgbClr val="FF0000"/>
                </a:solidFill>
              </a:rPr>
              <a:t>Alt.1: [Study and if necessary specify following enhancements for DFTS-OFDM (RAN1)]</a:t>
            </a:r>
          </a:p>
          <a:p>
            <a:pPr lvl="2"/>
            <a:r>
              <a:rPr lang="en-US" sz="1200" strike="sngStrike" dirty="0">
                <a:solidFill>
                  <a:srgbClr val="FF0000"/>
                </a:solidFill>
              </a:rPr>
              <a:t>[Dynamic switching between DFTS-OFDM and CP-OFDM]</a:t>
            </a:r>
          </a:p>
          <a:p>
            <a:pPr lvl="2"/>
            <a:r>
              <a:rPr lang="en-US" sz="1200" strike="sngStrike" dirty="0">
                <a:solidFill>
                  <a:srgbClr val="FF0000"/>
                </a:solidFill>
              </a:rPr>
              <a:t>[Multi-layer transmission with DFTS-OFDM, with considering LTE design]</a:t>
            </a:r>
          </a:p>
          <a:p>
            <a:pPr lvl="2"/>
            <a:r>
              <a:rPr lang="en-US" sz="1200" strike="sngStrike" dirty="0">
                <a:solidFill>
                  <a:srgbClr val="FF0000"/>
                </a:solidFill>
              </a:rPr>
              <a:t>[Note: the study targets to select only one of above enhancements, unless necessity to specify both enhancements is justified in the study]</a:t>
            </a:r>
          </a:p>
          <a:p>
            <a:r>
              <a:rPr lang="en-US" sz="1600" strike="sngStrike" dirty="0">
                <a:solidFill>
                  <a:srgbClr val="FF0000"/>
                </a:solidFill>
              </a:rPr>
              <a:t>Alt.2: [</a:t>
            </a:r>
            <a:r>
              <a:rPr lang="en-US" sz="1600" dirty="0"/>
              <a:t>Specify following enhancements for DFTS-OFDM (RAN1)</a:t>
            </a:r>
            <a:r>
              <a:rPr lang="en-US" sz="1600" strike="sngStrike" dirty="0">
                <a:solidFill>
                  <a:srgbClr val="FF0000"/>
                </a:solidFill>
              </a:rPr>
              <a:t>]</a:t>
            </a:r>
          </a:p>
          <a:p>
            <a:pPr lvl="2"/>
            <a:r>
              <a:rPr lang="en-US" sz="1400" strike="sngStrike" dirty="0">
                <a:solidFill>
                  <a:srgbClr val="FF0000"/>
                </a:solidFill>
              </a:rPr>
              <a:t>[</a:t>
            </a:r>
            <a:r>
              <a:rPr lang="en-US" sz="1400" dirty="0"/>
              <a:t>Dynamic switching between DFTS-OFDM and CP-OFDM</a:t>
            </a:r>
            <a:r>
              <a:rPr lang="en-US" sz="1400" strike="sngStrike" dirty="0">
                <a:solidFill>
                  <a:srgbClr val="FF0000"/>
                </a:solidFill>
              </a:rPr>
              <a:t>]</a:t>
            </a:r>
          </a:p>
        </p:txBody>
      </p:sp>
    </p:spTree>
    <p:extLst>
      <p:ext uri="{BB962C8B-B14F-4D97-AF65-F5344CB8AC3E}">
        <p14:creationId xmlns:p14="http://schemas.microsoft.com/office/powerpoint/2010/main" val="130329496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427870" cy="677410"/>
          </a:xfrm>
        </p:spPr>
        <p:txBody>
          <a:bodyPr/>
          <a:lstStyle/>
          <a:p>
            <a:r>
              <a:rPr lang="en-US" sz="3200" dirty="0"/>
              <a:t>RAN1-led: Additional topological improvements – smart repeater</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96641" y="922946"/>
            <a:ext cx="13756312" cy="4830233"/>
          </a:xfrm>
        </p:spPr>
        <p:txBody>
          <a:bodyPr/>
          <a:lstStyle/>
          <a:p>
            <a:pPr marL="534988" indent="-534988">
              <a:lnSpc>
                <a:spcPct val="120000"/>
              </a:lnSpc>
              <a:spcBef>
                <a:spcPts val="600"/>
              </a:spcBef>
              <a:spcAft>
                <a:spcPts val="600"/>
              </a:spcAft>
            </a:pPr>
            <a:r>
              <a:rPr lang="en-US" sz="1400" dirty="0">
                <a:latin typeface="Arial" panose="020B0604020202020204" pitchFamily="34" charset="0"/>
                <a:cs typeface="Arial" panose="020B0604020202020204" pitchFamily="34" charset="0"/>
              </a:rPr>
              <a:t>Start with study item. RAN1 is the primary working group. Secondary working groups are RAN2, RAN3</a:t>
            </a:r>
            <a:r>
              <a:rPr lang="en-US" sz="1400" strike="sngStrike" dirty="0">
                <a:solidFill>
                  <a:srgbClr val="FF0000"/>
                </a:solidFill>
                <a:latin typeface="Arial" panose="020B0604020202020204" pitchFamily="34" charset="0"/>
                <a:cs typeface="Arial" panose="020B0604020202020204" pitchFamily="34" charset="0"/>
              </a:rPr>
              <a:t>, and RAN4</a:t>
            </a:r>
            <a:r>
              <a:rPr lang="en-US" sz="1400" dirty="0">
                <a:latin typeface="Arial" panose="020B0604020202020204" pitchFamily="34" charset="0"/>
                <a:cs typeface="Arial" panose="020B0604020202020204" pitchFamily="34" charset="0"/>
              </a:rPr>
              <a:t>.</a:t>
            </a:r>
          </a:p>
          <a:p>
            <a:pPr marL="534988" indent="-534988">
              <a:lnSpc>
                <a:spcPct val="120000"/>
              </a:lnSpc>
              <a:spcBef>
                <a:spcPts val="600"/>
              </a:spcBef>
              <a:spcAft>
                <a:spcPts val="600"/>
              </a:spcAft>
            </a:pPr>
            <a:r>
              <a:rPr lang="en-US" sz="1400" dirty="0">
                <a:latin typeface="Arial" panose="020B0604020202020204" pitchFamily="34" charset="0"/>
                <a:cs typeface="Arial" panose="020B0604020202020204" pitchFamily="34" charset="0"/>
              </a:rPr>
              <a:t>Study and identify which side control information </a:t>
            </a:r>
            <a:r>
              <a:rPr lang="en-US" sz="1400" u="sng" dirty="0">
                <a:solidFill>
                  <a:srgbClr val="FF0000"/>
                </a:solidFill>
                <a:latin typeface="Arial" panose="020B0604020202020204" pitchFamily="34" charset="0"/>
                <a:cs typeface="Arial" panose="020B0604020202020204" pitchFamily="34" charset="0"/>
              </a:rPr>
              <a:t>below</a:t>
            </a:r>
            <a:r>
              <a:rPr lang="en-US" sz="1400" dirty="0">
                <a:latin typeface="Arial" panose="020B0604020202020204" pitchFamily="34" charset="0"/>
                <a:cs typeface="Arial" panose="020B0604020202020204" pitchFamily="34" charset="0"/>
              </a:rPr>
              <a:t> is necessary for smart repeaters </a:t>
            </a:r>
            <a:r>
              <a:rPr lang="en-US" sz="1400" u="sng" dirty="0">
                <a:solidFill>
                  <a:srgbClr val="FF0000"/>
                </a:solidFill>
                <a:latin typeface="Arial" panose="020B0604020202020204" pitchFamily="34" charset="0"/>
                <a:cs typeface="Arial" panose="020B0604020202020204" pitchFamily="34" charset="0"/>
              </a:rPr>
              <a:t>including assumption of max transmission power </a:t>
            </a:r>
            <a:r>
              <a:rPr lang="en-US" sz="1400" strike="sngStrike" dirty="0">
                <a:solidFill>
                  <a:srgbClr val="FF0000"/>
                </a:solidFill>
                <a:latin typeface="Arial" panose="020B0604020202020204" pitchFamily="34" charset="0"/>
                <a:cs typeface="Arial" panose="020B0604020202020204" pitchFamily="34" charset="0"/>
              </a:rPr>
              <a:t>including at least </a:t>
            </a:r>
            <a:r>
              <a:rPr lang="en-US" sz="1400" dirty="0">
                <a:latin typeface="Arial" panose="020B0604020202020204" pitchFamily="34" charset="0"/>
                <a:cs typeface="Arial" panose="020B0604020202020204" pitchFamily="34" charset="0"/>
              </a:rPr>
              <a:t>[RAN1, </a:t>
            </a:r>
            <a:r>
              <a:rPr lang="en-US" sz="1400" strike="sngStrike" dirty="0">
                <a:solidFill>
                  <a:srgbClr val="FF0000"/>
                </a:solidFill>
                <a:latin typeface="Arial" panose="020B0604020202020204" pitchFamily="34" charset="0"/>
                <a:cs typeface="Arial" panose="020B0604020202020204" pitchFamily="34" charset="0"/>
              </a:rPr>
              <a:t>RAN2, RAN4</a:t>
            </a:r>
            <a:r>
              <a:rPr lang="en-US" sz="1400" dirty="0">
                <a:latin typeface="Arial" panose="020B0604020202020204" pitchFamily="34" charset="0"/>
                <a:cs typeface="Arial" panose="020B0604020202020204" pitchFamily="34" charset="0"/>
              </a:rPr>
              <a:t>]</a:t>
            </a:r>
          </a:p>
          <a:p>
            <a:pPr marL="935038" lvl="1" indent="-219075">
              <a:spcBef>
                <a:spcPts val="600"/>
              </a:spcBef>
              <a:spcAft>
                <a:spcPts val="600"/>
              </a:spcAft>
            </a:pPr>
            <a:r>
              <a:rPr lang="en-US" sz="1200" dirty="0">
                <a:latin typeface="Arial" panose="020B0604020202020204" pitchFamily="34" charset="0"/>
                <a:cs typeface="Arial" panose="020B0604020202020204" pitchFamily="34" charset="0"/>
              </a:rPr>
              <a:t>Beamforming information</a:t>
            </a:r>
          </a:p>
          <a:p>
            <a:pPr marL="935038" lvl="1" indent="-219075">
              <a:spcBef>
                <a:spcPts val="600"/>
              </a:spcBef>
              <a:spcAft>
                <a:spcPts val="600"/>
              </a:spcAft>
            </a:pPr>
            <a:r>
              <a:rPr lang="en-US" sz="1200" dirty="0">
                <a:latin typeface="Arial" panose="020B0604020202020204" pitchFamily="34" charset="0"/>
                <a:cs typeface="Arial" panose="020B0604020202020204" pitchFamily="34" charset="0"/>
              </a:rPr>
              <a:t>Timing information to align transmission / reception boundaries of smart repeater</a:t>
            </a:r>
          </a:p>
          <a:p>
            <a:pPr marL="935038" lvl="1" indent="-219075">
              <a:spcBef>
                <a:spcPts val="600"/>
              </a:spcBef>
              <a:spcAft>
                <a:spcPts val="600"/>
              </a:spcAft>
            </a:pPr>
            <a:r>
              <a:rPr lang="en-US" sz="1200" dirty="0">
                <a:latin typeface="Arial" panose="020B0604020202020204" pitchFamily="34" charset="0"/>
                <a:cs typeface="Arial" panose="020B0604020202020204" pitchFamily="34" charset="0"/>
              </a:rPr>
              <a:t>Information on UL-DL TDD configuration</a:t>
            </a:r>
          </a:p>
          <a:p>
            <a:pPr marL="935038" lvl="1" indent="-219075">
              <a:spcBef>
                <a:spcPts val="600"/>
              </a:spcBef>
              <a:spcAft>
                <a:spcPts val="600"/>
              </a:spcAft>
            </a:pPr>
            <a:r>
              <a:rPr lang="en-US" sz="1200" strike="sngStrike" dirty="0">
                <a:solidFill>
                  <a:srgbClr val="FF0000"/>
                </a:solidFill>
                <a:latin typeface="Arial" panose="020B0604020202020204" pitchFamily="34" charset="0"/>
                <a:cs typeface="Arial" panose="020B0604020202020204" pitchFamily="34" charset="0"/>
              </a:rPr>
              <a:t>Power control information for efficient interference management</a:t>
            </a:r>
          </a:p>
          <a:p>
            <a:pPr marL="935038" lvl="1" indent="-219075">
              <a:spcBef>
                <a:spcPts val="600"/>
              </a:spcBef>
              <a:spcAft>
                <a:spcPts val="600"/>
              </a:spcAft>
            </a:pPr>
            <a:r>
              <a:rPr lang="en-US" sz="1200" dirty="0">
                <a:latin typeface="Arial" panose="020B0604020202020204" pitchFamily="34" charset="0"/>
                <a:cs typeface="Arial" panose="020B0604020202020204" pitchFamily="34" charset="0"/>
              </a:rPr>
              <a:t>ON-OFF information for efficient interference management and improved energy efficiency</a:t>
            </a:r>
            <a:endParaRPr lang="en-US" sz="2800" u="sng" dirty="0">
              <a:solidFill>
                <a:srgbClr val="FF0000"/>
              </a:solidFill>
              <a:highlight>
                <a:srgbClr val="FFFF00"/>
              </a:highlight>
            </a:endParaRPr>
          </a:p>
          <a:p>
            <a:pPr marL="534988" indent="-534988">
              <a:spcBef>
                <a:spcPts val="600"/>
              </a:spcBef>
              <a:spcAft>
                <a:spcPts val="600"/>
              </a:spcAft>
            </a:pPr>
            <a:r>
              <a:rPr lang="en-US" sz="1600" dirty="0">
                <a:latin typeface="Arial" panose="020B0604020202020204" pitchFamily="34" charset="0"/>
                <a:cs typeface="Arial" panose="020B0604020202020204" pitchFamily="34" charset="0"/>
              </a:rPr>
              <a:t>Study the following aspect of smart repeater</a:t>
            </a:r>
          </a:p>
          <a:p>
            <a:pPr marL="935038" lvl="1" indent="-219075">
              <a:spcBef>
                <a:spcPts val="600"/>
              </a:spcBef>
              <a:spcAft>
                <a:spcPts val="600"/>
              </a:spcAft>
            </a:pPr>
            <a:r>
              <a:rPr lang="en-US" sz="1200" dirty="0">
                <a:latin typeface="Arial" panose="020B0604020202020204" pitchFamily="34" charset="0"/>
                <a:cs typeface="Arial" panose="020B0604020202020204" pitchFamily="34" charset="0"/>
              </a:rPr>
              <a:t>Identification and authorization of smart repeaters [RAN2, </a:t>
            </a:r>
            <a:r>
              <a:rPr lang="en-US" sz="1200" dirty="0">
                <a:highlight>
                  <a:srgbClr val="FFFF00"/>
                </a:highlight>
                <a:latin typeface="Arial" panose="020B0604020202020204" pitchFamily="34" charset="0"/>
                <a:cs typeface="Arial" panose="020B0604020202020204" pitchFamily="34" charset="0"/>
              </a:rPr>
              <a:t>RAN3 (check the possibility of assumed architecture for smart repeater so that identification part for RAN3 may be removed)</a:t>
            </a:r>
            <a:r>
              <a:rPr lang="en-US" sz="1200" dirty="0">
                <a:latin typeface="Arial" panose="020B0604020202020204" pitchFamily="34" charset="0"/>
                <a:cs typeface="Arial" panose="020B0604020202020204" pitchFamily="34" charset="0"/>
              </a:rPr>
              <a:t>]</a:t>
            </a:r>
          </a:p>
          <a:p>
            <a:pPr marL="935038" lvl="1" indent="-219075">
              <a:spcBef>
                <a:spcPts val="600"/>
              </a:spcBef>
              <a:spcAft>
                <a:spcPts val="600"/>
              </a:spcAft>
            </a:pPr>
            <a:r>
              <a:rPr lang="en-US" sz="1200" strike="sngStrike" dirty="0">
                <a:solidFill>
                  <a:srgbClr val="FF0000"/>
                </a:solidFill>
                <a:latin typeface="Arial" panose="020B0604020202020204" pitchFamily="34" charset="0"/>
                <a:cs typeface="Arial" panose="020B0604020202020204" pitchFamily="34" charset="0"/>
              </a:rPr>
              <a:t>RF requirements for smart repeater, including max transmission power and other applicable RF requirements [RAN4]</a:t>
            </a:r>
          </a:p>
          <a:p>
            <a:pPr marL="534988" indent="-534988">
              <a:spcBef>
                <a:spcPts val="600"/>
              </a:spcBef>
              <a:spcAft>
                <a:spcPts val="600"/>
              </a:spcAft>
            </a:pPr>
            <a:r>
              <a:rPr lang="en-US" sz="1600" dirty="0">
                <a:latin typeface="Arial" panose="020B0604020202020204" pitchFamily="34" charset="0"/>
                <a:cs typeface="Arial" panose="020B0604020202020204" pitchFamily="34" charset="0"/>
              </a:rPr>
              <a:t>Focus Rel-18 smart repeater work on the following scenario / assumptions:</a:t>
            </a:r>
          </a:p>
          <a:p>
            <a:pPr marL="935038" lvl="1" indent="-219075">
              <a:spcBef>
                <a:spcPts val="600"/>
              </a:spcBef>
              <a:spcAft>
                <a:spcPts val="600"/>
              </a:spcAft>
            </a:pPr>
            <a:r>
              <a:rPr lang="en-US" sz="1200" u="sng" strike="sngStrike" dirty="0">
                <a:solidFill>
                  <a:srgbClr val="FF0000"/>
                </a:solidFill>
                <a:latin typeface="Arial" panose="020B0604020202020204" pitchFamily="34" charset="0"/>
                <a:cs typeface="Arial" panose="020B0604020202020204" pitchFamily="34" charset="0"/>
              </a:rPr>
              <a:t>Consider smart repeaters used for extension of network coverage on FR1 and FR2 bands </a:t>
            </a:r>
            <a:r>
              <a:rPr lang="en-US" sz="1200" u="sng" dirty="0">
                <a:solidFill>
                  <a:srgbClr val="FF0000"/>
                </a:solidFill>
                <a:latin typeface="Arial" panose="020B0604020202020204" pitchFamily="34" charset="0"/>
                <a:cs typeface="Arial" panose="020B0604020202020204" pitchFamily="34" charset="0"/>
              </a:rPr>
              <a:t>Prioritize FR2 TDD deployments for both outdoor and O2I scenarios</a:t>
            </a:r>
            <a:r>
              <a:rPr lang="en-US" sz="1200" u="sng" strike="sngStrike" dirty="0">
                <a:solidFill>
                  <a:srgbClr val="FF0000"/>
                </a:solidFill>
                <a:latin typeface="Arial" panose="020B0604020202020204" pitchFamily="34" charset="0"/>
                <a:cs typeface="Arial" panose="020B0604020202020204" pitchFamily="34" charset="0"/>
              </a:rPr>
              <a:t>. </a:t>
            </a:r>
          </a:p>
          <a:p>
            <a:pPr marL="935038" lvl="1" indent="-219075">
              <a:spcBef>
                <a:spcPts val="600"/>
              </a:spcBef>
              <a:spcAft>
                <a:spcPts val="600"/>
              </a:spcAft>
            </a:pPr>
            <a:r>
              <a:rPr lang="en-US" sz="1200" dirty="0">
                <a:latin typeface="Arial" panose="020B0604020202020204" pitchFamily="34" charset="0"/>
                <a:cs typeface="Arial" panose="020B0604020202020204" pitchFamily="34" charset="0"/>
              </a:rPr>
              <a:t>For only single hop stationary smart repeaters</a:t>
            </a:r>
          </a:p>
          <a:p>
            <a:pPr marL="935038" lvl="1" indent="-219075">
              <a:spcBef>
                <a:spcPts val="600"/>
              </a:spcBef>
              <a:spcAft>
                <a:spcPts val="600"/>
              </a:spcAft>
            </a:pPr>
            <a:r>
              <a:rPr lang="en-US" sz="1200" dirty="0">
                <a:latin typeface="Arial" panose="020B0604020202020204" pitchFamily="34" charset="0"/>
                <a:cs typeface="Arial" panose="020B0604020202020204" pitchFamily="34" charset="0"/>
              </a:rPr>
              <a:t>Assuming smart repeaters are transparent to UEs</a:t>
            </a:r>
          </a:p>
          <a:p>
            <a:pPr marL="935038" lvl="1" indent="-219075">
              <a:spcBef>
                <a:spcPts val="600"/>
              </a:spcBef>
              <a:spcAft>
                <a:spcPts val="600"/>
              </a:spcAft>
            </a:pPr>
            <a:r>
              <a:rPr lang="en-US" sz="1200" dirty="0">
                <a:latin typeface="Arial" panose="020B0604020202020204" pitchFamily="34" charset="0"/>
                <a:cs typeface="Arial" panose="020B0604020202020204" pitchFamily="34" charset="0"/>
              </a:rPr>
              <a:t>Smart repeater can maintain the </a:t>
            </a:r>
            <a:r>
              <a:rPr lang="en-US" sz="1200" dirty="0" err="1">
                <a:latin typeface="Arial" panose="020B0604020202020204" pitchFamily="34" charset="0"/>
                <a:cs typeface="Arial" panose="020B0604020202020204" pitchFamily="34" charset="0"/>
              </a:rPr>
              <a:t>gNB</a:t>
            </a:r>
            <a:r>
              <a:rPr lang="en-US" sz="1200" dirty="0">
                <a:latin typeface="Arial" panose="020B0604020202020204" pitchFamily="34" charset="0"/>
                <a:cs typeface="Arial" panose="020B0604020202020204" pitchFamily="34" charset="0"/>
              </a:rPr>
              <a:t>-repeater link and repeater-UE link simultaneously</a:t>
            </a:r>
          </a:p>
          <a:p>
            <a:pPr marL="935038" lvl="1" indent="-219075">
              <a:spcBef>
                <a:spcPts val="600"/>
              </a:spcBef>
              <a:spcAft>
                <a:spcPts val="600"/>
              </a:spcAft>
            </a:pPr>
            <a:r>
              <a:rPr lang="en-US" sz="1200" dirty="0">
                <a:latin typeface="Arial" panose="020B0604020202020204" pitchFamily="34" charset="0"/>
                <a:cs typeface="Arial" panose="020B0604020202020204" pitchFamily="34" charset="0"/>
              </a:rPr>
              <a:t>Cost efficiency is a key consideration point for smart repeaters</a:t>
            </a:r>
          </a:p>
          <a:p>
            <a:pPr lvl="1"/>
            <a:endParaRPr lang="en-US" sz="2000" u="sng" dirty="0">
              <a:solidFill>
                <a:srgbClr val="FF0000"/>
              </a:solidFill>
              <a:highlight>
                <a:srgbClr val="FFFF00"/>
              </a:highlight>
            </a:endParaRPr>
          </a:p>
        </p:txBody>
      </p:sp>
    </p:spTree>
    <p:extLst>
      <p:ext uri="{BB962C8B-B14F-4D97-AF65-F5344CB8AC3E}">
        <p14:creationId xmlns:p14="http://schemas.microsoft.com/office/powerpoint/2010/main" val="116379736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1" y="245536"/>
            <a:ext cx="13427870" cy="1143000"/>
          </a:xfrm>
        </p:spPr>
        <p:txBody>
          <a:bodyPr/>
          <a:lstStyle/>
          <a:p>
            <a:r>
              <a:rPr lang="en-US" sz="3600" dirty="0"/>
              <a:t>RAN1-led: </a:t>
            </a:r>
            <a:r>
              <a:rPr lang="en-US" sz="3600" b="0" dirty="0" err="1">
                <a:effectLst/>
              </a:rPr>
              <a:t>Sidelink</a:t>
            </a:r>
            <a:r>
              <a:rPr lang="en-US" sz="3600" b="0" dirty="0">
                <a:effectLst/>
              </a:rPr>
              <a:t> enhancements (excluding positioning and relaying)</a:t>
            </a:r>
            <a:endParaRPr lang="en-US" sz="3600"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p:txBody>
          <a:bodyPr/>
          <a:lstStyle/>
          <a:p>
            <a:pPr marL="534988" indent="-534988">
              <a:lnSpc>
                <a:spcPct val="120000"/>
              </a:lnSpc>
              <a:spcBef>
                <a:spcPts val="600"/>
              </a:spcBef>
              <a:spcAft>
                <a:spcPts val="600"/>
              </a:spcAft>
            </a:pPr>
            <a:r>
              <a:rPr lang="en-US" sz="1600" dirty="0">
                <a:latin typeface="Arial" panose="020B0604020202020204" pitchFamily="34" charset="0"/>
                <a:cs typeface="Arial" panose="020B0604020202020204" pitchFamily="34" charset="0"/>
              </a:rPr>
              <a:t>For Rel-18 </a:t>
            </a:r>
            <a:r>
              <a:rPr lang="en-US" sz="1600" dirty="0" err="1">
                <a:latin typeface="Arial" panose="020B0604020202020204" pitchFamily="34" charset="0"/>
                <a:cs typeface="Arial" panose="020B0604020202020204" pitchFamily="34" charset="0"/>
              </a:rPr>
              <a:t>sidelink</a:t>
            </a:r>
            <a:r>
              <a:rPr lang="en-US" sz="1600" dirty="0">
                <a:latin typeface="Arial" panose="020B0604020202020204" pitchFamily="34" charset="0"/>
                <a:cs typeface="Arial" panose="020B0604020202020204" pitchFamily="34" charset="0"/>
              </a:rPr>
              <a:t> enhancement, start as a work item with a study phase for a subset of objectives.</a:t>
            </a:r>
          </a:p>
          <a:p>
            <a:pPr marL="935038" lvl="1" indent="-219075">
              <a:lnSpc>
                <a:spcPct val="120000"/>
              </a:lnSpc>
              <a:spcBef>
                <a:spcPts val="600"/>
              </a:spcBef>
              <a:spcAft>
                <a:spcPts val="600"/>
              </a:spcAft>
            </a:pPr>
            <a:r>
              <a:rPr lang="en-US" sz="1400" dirty="0">
                <a:latin typeface="Arial" panose="020B0604020202020204" pitchFamily="34" charset="0"/>
                <a:cs typeface="Arial" panose="020B0604020202020204" pitchFamily="34" charset="0"/>
              </a:rPr>
              <a:t>For the objectives subject to a study phase, RAN to determine in RAN#98 whether or not there is to be specification support in Rel-18 and if there is specification support, the scope of this work.</a:t>
            </a:r>
          </a:p>
          <a:p>
            <a:pPr marL="534988" indent="-534988">
              <a:lnSpc>
                <a:spcPct val="120000"/>
              </a:lnSpc>
              <a:spcBef>
                <a:spcPts val="600"/>
              </a:spcBef>
              <a:spcAft>
                <a:spcPts val="600"/>
              </a:spcAft>
            </a:pPr>
            <a:r>
              <a:rPr lang="en-US" sz="1600" dirty="0">
                <a:latin typeface="Arial" panose="020B0604020202020204" pitchFamily="34" charset="0"/>
                <a:cs typeface="Arial" panose="020B0604020202020204" pitchFamily="34" charset="0"/>
              </a:rPr>
              <a:t>For </a:t>
            </a:r>
            <a:r>
              <a:rPr lang="en-US" sz="1600" dirty="0" err="1">
                <a:latin typeface="Arial" panose="020B0604020202020204" pitchFamily="34" charset="0"/>
                <a:cs typeface="Arial" panose="020B0604020202020204" pitchFamily="34" charset="0"/>
              </a:rPr>
              <a:t>sidelink</a:t>
            </a:r>
            <a:r>
              <a:rPr lang="en-US" sz="1600" dirty="0">
                <a:latin typeface="Arial" panose="020B0604020202020204" pitchFamily="34" charset="0"/>
                <a:cs typeface="Arial" panose="020B0604020202020204" pitchFamily="34" charset="0"/>
              </a:rPr>
              <a:t> enhancement, RAN1 is the primary working group. Secondary working groups are RAN2 and RAN4.</a:t>
            </a:r>
          </a:p>
          <a:p>
            <a:pPr marL="534988" indent="-534988">
              <a:spcBef>
                <a:spcPts val="600"/>
              </a:spcBef>
              <a:spcAft>
                <a:spcPts val="600"/>
              </a:spcAft>
            </a:pPr>
            <a:r>
              <a:rPr lang="en-US" sz="1600" dirty="0">
                <a:latin typeface="Arial" panose="020B0604020202020204" pitchFamily="34" charset="0"/>
                <a:cs typeface="Arial" panose="020B0604020202020204" pitchFamily="34" charset="0"/>
              </a:rPr>
              <a:t>Specify mechanism to support NR </a:t>
            </a:r>
            <a:r>
              <a:rPr lang="en-US" sz="1600" dirty="0" err="1">
                <a:latin typeface="Arial" panose="020B0604020202020204" pitchFamily="34" charset="0"/>
                <a:cs typeface="Arial" panose="020B0604020202020204" pitchFamily="34" charset="0"/>
              </a:rPr>
              <a:t>sidelink</a:t>
            </a:r>
            <a:r>
              <a:rPr lang="en-US" sz="1600" dirty="0">
                <a:latin typeface="Arial" panose="020B0604020202020204" pitchFamily="34" charset="0"/>
                <a:cs typeface="Arial" panose="020B0604020202020204" pitchFamily="34" charset="0"/>
              </a:rPr>
              <a:t> CA operation based on LTE </a:t>
            </a:r>
            <a:r>
              <a:rPr lang="en-US" sz="1600" dirty="0" err="1">
                <a:latin typeface="Arial" panose="020B0604020202020204" pitchFamily="34" charset="0"/>
                <a:cs typeface="Arial" panose="020B0604020202020204" pitchFamily="34" charset="0"/>
              </a:rPr>
              <a:t>sidelink</a:t>
            </a:r>
            <a:r>
              <a:rPr lang="en-US" sz="1600" dirty="0">
                <a:latin typeface="Arial" panose="020B0604020202020204" pitchFamily="34" charset="0"/>
                <a:cs typeface="Arial" panose="020B0604020202020204" pitchFamily="34" charset="0"/>
              </a:rPr>
              <a:t> CA operation [RAN2, RAN1, RAN4] (</a:t>
            </a:r>
            <a:r>
              <a:rPr lang="en-US" sz="1600" u="sng" dirty="0">
                <a:solidFill>
                  <a:srgbClr val="FF0000"/>
                </a:solidFill>
              </a:rPr>
              <a:t>This part of the work is to be started after RAN#98)</a:t>
            </a:r>
            <a:endParaRPr lang="en-US" sz="1600" dirty="0">
              <a:latin typeface="Arial" panose="020B0604020202020204" pitchFamily="34" charset="0"/>
              <a:cs typeface="Arial" panose="020B0604020202020204" pitchFamily="34" charset="0"/>
            </a:endParaRPr>
          </a:p>
          <a:p>
            <a:pPr marL="935038" lvl="1" indent="-219075">
              <a:spcBef>
                <a:spcPts val="600"/>
              </a:spcBef>
              <a:spcAft>
                <a:spcPts val="600"/>
              </a:spcAft>
            </a:pPr>
            <a:r>
              <a:rPr lang="en-US" sz="1400" dirty="0">
                <a:latin typeface="Arial" panose="020B0604020202020204" pitchFamily="34" charset="0"/>
                <a:cs typeface="Arial" panose="020B0604020202020204" pitchFamily="34" charset="0"/>
              </a:rPr>
              <a:t>Prioritize supporting LTE </a:t>
            </a:r>
            <a:r>
              <a:rPr lang="en-US" sz="1400" dirty="0" err="1">
                <a:latin typeface="Arial" panose="020B0604020202020204" pitchFamily="34" charset="0"/>
                <a:cs typeface="Arial" panose="020B0604020202020204" pitchFamily="34" charset="0"/>
              </a:rPr>
              <a:t>sidelink</a:t>
            </a:r>
            <a:r>
              <a:rPr lang="en-US" sz="1400" dirty="0">
                <a:latin typeface="Arial" panose="020B0604020202020204" pitchFamily="34" charset="0"/>
                <a:cs typeface="Arial" panose="020B0604020202020204" pitchFamily="34" charset="0"/>
              </a:rPr>
              <a:t> CA features for NR (i.e. SL carrier (re-)selection, synchronization of aggregated carriers, handling the limited capability, power control for simultaneous </a:t>
            </a:r>
            <a:r>
              <a:rPr lang="en-US" sz="1400" dirty="0" err="1">
                <a:latin typeface="Arial" panose="020B0604020202020204" pitchFamily="34" charset="0"/>
                <a:cs typeface="Arial" panose="020B0604020202020204" pitchFamily="34" charset="0"/>
              </a:rPr>
              <a:t>sidelink</a:t>
            </a:r>
            <a:r>
              <a:rPr lang="en-US" sz="1400" dirty="0">
                <a:latin typeface="Arial" panose="020B0604020202020204" pitchFamily="34" charset="0"/>
                <a:cs typeface="Arial" panose="020B0604020202020204" pitchFamily="34" charset="0"/>
              </a:rPr>
              <a:t> TX, packet duplication)</a:t>
            </a:r>
          </a:p>
          <a:p>
            <a:pPr marL="935038" lvl="1" indent="-219075">
              <a:spcBef>
                <a:spcPts val="600"/>
              </a:spcBef>
              <a:spcAft>
                <a:spcPts val="600"/>
              </a:spcAft>
            </a:pPr>
            <a:r>
              <a:rPr lang="en-US" sz="1400" dirty="0">
                <a:latin typeface="Arial" panose="020B0604020202020204" pitchFamily="34" charset="0"/>
                <a:cs typeface="Arial" panose="020B0604020202020204" pitchFamily="34" charset="0"/>
              </a:rPr>
              <a:t>At least for FR1 licensed spectrum and ITS band</a:t>
            </a:r>
          </a:p>
          <a:p>
            <a:pPr marL="1335088" lvl="2" indent="-257175">
              <a:spcBef>
                <a:spcPts val="600"/>
              </a:spcBef>
              <a:spcAft>
                <a:spcPts val="600"/>
              </a:spcAft>
            </a:pPr>
            <a:r>
              <a:rPr lang="en-US" sz="1200" dirty="0">
                <a:latin typeface="Arial" panose="020B0604020202020204" pitchFamily="34" charset="0"/>
                <a:cs typeface="Arial" panose="020B0604020202020204" pitchFamily="34" charset="0"/>
              </a:rPr>
              <a:t>Whether or not to support </a:t>
            </a:r>
            <a:r>
              <a:rPr lang="en-US" sz="1200" dirty="0" err="1">
                <a:latin typeface="Arial" panose="020B0604020202020204" pitchFamily="34" charset="0"/>
                <a:cs typeface="Arial" panose="020B0604020202020204" pitchFamily="34" charset="0"/>
              </a:rPr>
              <a:t>sidelink</a:t>
            </a:r>
            <a:r>
              <a:rPr lang="en-US" sz="1200" dirty="0">
                <a:latin typeface="Arial" panose="020B0604020202020204" pitchFamily="34" charset="0"/>
                <a:cs typeface="Arial" panose="020B0604020202020204" pitchFamily="34" charset="0"/>
              </a:rPr>
              <a:t> CA for FR2 and/or unlicensed band is to be decided in RAN#98 after the relevant studies are done</a:t>
            </a:r>
          </a:p>
          <a:p>
            <a:pPr marL="935038" lvl="1" indent="-219075">
              <a:spcBef>
                <a:spcPts val="600"/>
              </a:spcBef>
              <a:spcAft>
                <a:spcPts val="600"/>
              </a:spcAft>
            </a:pPr>
            <a:r>
              <a:rPr lang="en-US" sz="1400" dirty="0">
                <a:latin typeface="Arial" panose="020B0604020202020204" pitchFamily="34" charset="0"/>
                <a:cs typeface="Arial" panose="020B0604020202020204" pitchFamily="34" charset="0"/>
              </a:rPr>
              <a:t>This feature is backwards compatible in the following regards	</a:t>
            </a:r>
          </a:p>
          <a:p>
            <a:pPr marL="1335088" lvl="2" indent="-257175">
              <a:spcBef>
                <a:spcPts val="600"/>
              </a:spcBef>
              <a:spcAft>
                <a:spcPts val="600"/>
              </a:spcAft>
            </a:pPr>
            <a:r>
              <a:rPr lang="en-US" sz="1200" dirty="0">
                <a:latin typeface="Arial" panose="020B0604020202020204" pitchFamily="34" charset="0"/>
                <a:cs typeface="Arial" panose="020B0604020202020204" pitchFamily="34" charset="0"/>
              </a:rPr>
              <a:t>Rel-16 UEs can receive Rel-18 </a:t>
            </a:r>
            <a:r>
              <a:rPr lang="en-US" sz="1200" dirty="0" err="1">
                <a:latin typeface="Arial" panose="020B0604020202020204" pitchFamily="34" charset="0"/>
                <a:cs typeface="Arial" panose="020B0604020202020204" pitchFamily="34" charset="0"/>
              </a:rPr>
              <a:t>sidelink</a:t>
            </a:r>
            <a:r>
              <a:rPr lang="en-US" sz="1200" dirty="0">
                <a:latin typeface="Arial" panose="020B0604020202020204" pitchFamily="34" charset="0"/>
                <a:cs typeface="Arial" panose="020B0604020202020204" pitchFamily="34" charset="0"/>
              </a:rPr>
              <a:t> broadcast/groupcast transmissions with CA for the carriers on which they receive and transmit the corresponding </a:t>
            </a:r>
            <a:r>
              <a:rPr lang="en-US" sz="1200" dirty="0" err="1">
                <a:latin typeface="Arial" panose="020B0604020202020204" pitchFamily="34" charset="0"/>
                <a:cs typeface="Arial" panose="020B0604020202020204" pitchFamily="34" charset="0"/>
              </a:rPr>
              <a:t>sidelink</a:t>
            </a:r>
            <a:r>
              <a:rPr lang="en-US" sz="1200" dirty="0">
                <a:latin typeface="Arial" panose="020B0604020202020204" pitchFamily="34" charset="0"/>
                <a:cs typeface="Arial" panose="020B0604020202020204" pitchFamily="34" charset="0"/>
              </a:rPr>
              <a:t> HARQ feedback.</a:t>
            </a:r>
          </a:p>
          <a:p>
            <a:pPr marL="1335088" lvl="2" indent="-257175">
              <a:spcBef>
                <a:spcPts val="600"/>
              </a:spcBef>
              <a:spcAft>
                <a:spcPts val="600"/>
              </a:spcAft>
            </a:pPr>
            <a:r>
              <a:rPr lang="en-US" sz="1200" dirty="0">
                <a:latin typeface="Arial" panose="020B0604020202020204" pitchFamily="34" charset="0"/>
                <a:cs typeface="Arial" panose="020B0604020202020204" pitchFamily="34" charset="0"/>
              </a:rPr>
              <a:t>Assuming this </a:t>
            </a:r>
            <a:r>
              <a:rPr lang="en-US" sz="1200" dirty="0" err="1">
                <a:latin typeface="Arial" panose="020B0604020202020204" pitchFamily="34" charset="0"/>
                <a:cs typeface="Arial" panose="020B0604020202020204" pitchFamily="34" charset="0"/>
              </a:rPr>
              <a:t>sidelink</a:t>
            </a:r>
            <a:r>
              <a:rPr lang="en-US" sz="1200" dirty="0">
                <a:latin typeface="Arial" panose="020B0604020202020204" pitchFamily="34" charset="0"/>
                <a:cs typeface="Arial" panose="020B0604020202020204" pitchFamily="34" charset="0"/>
              </a:rPr>
              <a:t> functionality would co-exist in the same resource pools as Rel-16/Rel-17 functionalities (e.g., no changes to reservations in SCI, etc.)</a:t>
            </a:r>
          </a:p>
        </p:txBody>
      </p:sp>
    </p:spTree>
    <p:extLst>
      <p:ext uri="{BB962C8B-B14F-4D97-AF65-F5344CB8AC3E}">
        <p14:creationId xmlns:p14="http://schemas.microsoft.com/office/powerpoint/2010/main" val="211089414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59821" y="0"/>
            <a:ext cx="15074781" cy="1143000"/>
          </a:xfrm>
        </p:spPr>
        <p:txBody>
          <a:bodyPr/>
          <a:lstStyle/>
          <a:p>
            <a:r>
              <a:rPr lang="en-US" sz="3600" dirty="0"/>
              <a:t>RAN1-led: </a:t>
            </a:r>
            <a:r>
              <a:rPr lang="en-US" sz="3600" b="0" dirty="0" err="1">
                <a:effectLst/>
              </a:rPr>
              <a:t>Sidelink</a:t>
            </a:r>
            <a:r>
              <a:rPr lang="en-US" sz="3600" b="0" dirty="0">
                <a:effectLst/>
              </a:rPr>
              <a:t> enhancements (excluding positioning and relaying), Cont’d</a:t>
            </a:r>
            <a:endParaRPr lang="en-US" sz="3600"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367500" y="931180"/>
            <a:ext cx="13756312" cy="4830233"/>
          </a:xfrm>
        </p:spPr>
        <p:txBody>
          <a:bodyPr/>
          <a:lstStyle/>
          <a:p>
            <a:pPr marL="534988" indent="-534988">
              <a:spcBef>
                <a:spcPts val="600"/>
              </a:spcBef>
              <a:spcAft>
                <a:spcPts val="600"/>
              </a:spcAft>
            </a:pPr>
            <a:r>
              <a:rPr lang="en-US" sz="1400" dirty="0">
                <a:latin typeface="Arial" panose="020B0604020202020204" pitchFamily="34" charset="0"/>
                <a:cs typeface="Arial" panose="020B0604020202020204" pitchFamily="34" charset="0"/>
              </a:rPr>
              <a:t>Study </a:t>
            </a:r>
            <a:r>
              <a:rPr lang="en-US" sz="1400" u="sng" dirty="0">
                <a:solidFill>
                  <a:srgbClr val="FF0000"/>
                </a:solidFill>
                <a:latin typeface="Arial" panose="020B0604020202020204" pitchFamily="34" charset="0"/>
                <a:cs typeface="Arial" panose="020B0604020202020204" pitchFamily="34" charset="0"/>
              </a:rPr>
              <a:t>and specify, if</a:t>
            </a:r>
            <a:r>
              <a:rPr lang="en-US" sz="1400" u="sng" strike="sngStrike" dirty="0">
                <a:solidFill>
                  <a:srgbClr val="FF0000"/>
                </a:solidFill>
                <a:latin typeface="Arial" panose="020B0604020202020204" pitchFamily="34" charset="0"/>
                <a:cs typeface="Arial" panose="020B0604020202020204" pitchFamily="34" charset="0"/>
              </a:rPr>
              <a:t> </a:t>
            </a:r>
            <a:r>
              <a:rPr lang="en-US" sz="1400" strike="sngStrike" dirty="0">
                <a:latin typeface="Arial" panose="020B0604020202020204" pitchFamily="34" charset="0"/>
                <a:cs typeface="Arial" panose="020B0604020202020204" pitchFamily="34" charset="0"/>
              </a:rPr>
              <a:t>the </a:t>
            </a:r>
            <a:r>
              <a:rPr lang="en-US" sz="1400" u="sng" dirty="0">
                <a:solidFill>
                  <a:srgbClr val="FF0000"/>
                </a:solidFill>
                <a:latin typeface="Arial" panose="020B0604020202020204" pitchFamily="34" charset="0"/>
                <a:cs typeface="Arial" panose="020B0604020202020204" pitchFamily="34" charset="0"/>
              </a:rPr>
              <a:t>necessary, </a:t>
            </a:r>
            <a:r>
              <a:rPr lang="en-US" sz="1400" dirty="0">
                <a:latin typeface="Arial" panose="020B0604020202020204" pitchFamily="34" charset="0"/>
                <a:cs typeface="Arial" panose="020B0604020202020204" pitchFamily="34" charset="0"/>
              </a:rPr>
              <a:t>support of </a:t>
            </a:r>
            <a:r>
              <a:rPr lang="en-US" sz="1400" dirty="0" err="1">
                <a:latin typeface="Arial" panose="020B0604020202020204" pitchFamily="34" charset="0"/>
                <a:cs typeface="Arial" panose="020B0604020202020204" pitchFamily="34" charset="0"/>
              </a:rPr>
              <a:t>sidelink</a:t>
            </a:r>
            <a:r>
              <a:rPr lang="en-US" sz="1400" dirty="0">
                <a:latin typeface="Arial" panose="020B0604020202020204" pitchFamily="34" charset="0"/>
                <a:cs typeface="Arial" panose="020B0604020202020204" pitchFamily="34" charset="0"/>
              </a:rPr>
              <a:t> on unlicensed spectrum for both mode 1 and mode 2 where </a:t>
            </a:r>
            <a:r>
              <a:rPr lang="en-US" sz="1400" dirty="0" err="1">
                <a:latin typeface="Arial" panose="020B0604020202020204" pitchFamily="34" charset="0"/>
                <a:cs typeface="Arial" panose="020B0604020202020204" pitchFamily="34" charset="0"/>
              </a:rPr>
              <a:t>Uu</a:t>
            </a:r>
            <a:r>
              <a:rPr lang="en-US" sz="1400" dirty="0">
                <a:latin typeface="Arial" panose="020B0604020202020204" pitchFamily="34" charset="0"/>
                <a:cs typeface="Arial" panose="020B0604020202020204" pitchFamily="34" charset="0"/>
              </a:rPr>
              <a:t> operation for mode 1 is limited to licensed spectrum only [RAN1, RAN2, RAN4]</a:t>
            </a:r>
          </a:p>
          <a:p>
            <a:pPr marL="935038" lvl="1" indent="-219075">
              <a:spcBef>
                <a:spcPts val="600"/>
              </a:spcBef>
              <a:spcAft>
                <a:spcPts val="600"/>
              </a:spcAft>
            </a:pPr>
            <a:r>
              <a:rPr lang="en-US" sz="1100" dirty="0">
                <a:latin typeface="Arial" panose="020B0604020202020204" pitchFamily="34" charset="0"/>
                <a:cs typeface="Arial" panose="020B0604020202020204" pitchFamily="34" charset="0"/>
              </a:rPr>
              <a:t>Evaluation methodology for </a:t>
            </a:r>
            <a:r>
              <a:rPr lang="en-US" sz="1100" dirty="0" err="1">
                <a:latin typeface="Arial" panose="020B0604020202020204" pitchFamily="34" charset="0"/>
                <a:cs typeface="Arial" panose="020B0604020202020204" pitchFamily="34" charset="0"/>
              </a:rPr>
              <a:t>sidelink</a:t>
            </a:r>
            <a:r>
              <a:rPr lang="en-US" sz="1100" dirty="0">
                <a:latin typeface="Arial" panose="020B0604020202020204" pitchFamily="34" charset="0"/>
                <a:cs typeface="Arial" panose="020B0604020202020204" pitchFamily="34" charset="0"/>
              </a:rPr>
              <a:t> operation on unlicensed spectrum</a:t>
            </a:r>
          </a:p>
          <a:p>
            <a:pPr marL="935038" lvl="1" indent="-219075">
              <a:spcBef>
                <a:spcPts val="600"/>
              </a:spcBef>
              <a:spcAft>
                <a:spcPts val="600"/>
              </a:spcAft>
            </a:pPr>
            <a:r>
              <a:rPr lang="en-US" sz="1100" dirty="0" err="1">
                <a:latin typeface="Arial" panose="020B0604020202020204" pitchFamily="34" charset="0"/>
                <a:cs typeface="Arial" panose="020B0604020202020204" pitchFamily="34" charset="0"/>
              </a:rPr>
              <a:t>Sidelink</a:t>
            </a:r>
            <a:r>
              <a:rPr lang="en-US" sz="1100" dirty="0">
                <a:latin typeface="Arial" panose="020B0604020202020204" pitchFamily="34" charset="0"/>
                <a:cs typeface="Arial" panose="020B0604020202020204" pitchFamily="34" charset="0"/>
              </a:rPr>
              <a:t> channel access mechanism for unlicensed spectrum based on regional regulation requirement and use the existing channel success schemes from NR-U as a starting point</a:t>
            </a:r>
          </a:p>
          <a:p>
            <a:pPr marL="1335088" lvl="2" indent="-257175">
              <a:spcBef>
                <a:spcPts val="600"/>
              </a:spcBef>
              <a:spcAft>
                <a:spcPts val="600"/>
              </a:spcAft>
            </a:pPr>
            <a:r>
              <a:rPr lang="en-US" sz="1050" dirty="0">
                <a:latin typeface="Arial" panose="020B0604020202020204" pitchFamily="34" charset="0"/>
                <a:cs typeface="Arial" panose="020B0604020202020204" pitchFamily="34" charset="0"/>
              </a:rPr>
              <a:t>Reuse Rel-16 resource allocation mechanism as much as possible</a:t>
            </a:r>
          </a:p>
          <a:p>
            <a:pPr marL="935038" lvl="1" indent="-219075">
              <a:spcBef>
                <a:spcPts val="600"/>
              </a:spcBef>
              <a:spcAft>
                <a:spcPts val="600"/>
              </a:spcAft>
            </a:pPr>
            <a:r>
              <a:rPr lang="en-US" sz="1100" dirty="0">
                <a:latin typeface="Arial" panose="020B0604020202020204" pitchFamily="34" charset="0"/>
                <a:cs typeface="Arial" panose="020B0604020202020204" pitchFamily="34" charset="0"/>
              </a:rPr>
              <a:t>Required changes to NR </a:t>
            </a:r>
            <a:r>
              <a:rPr lang="en-US" sz="1100" dirty="0" err="1">
                <a:latin typeface="Arial" panose="020B0604020202020204" pitchFamily="34" charset="0"/>
                <a:cs typeface="Arial" panose="020B0604020202020204" pitchFamily="34" charset="0"/>
              </a:rPr>
              <a:t>sidelink</a:t>
            </a:r>
            <a:r>
              <a:rPr lang="en-US" sz="1100" dirty="0">
                <a:latin typeface="Arial" panose="020B0604020202020204" pitchFamily="34" charset="0"/>
                <a:cs typeface="Arial" panose="020B0604020202020204" pitchFamily="34" charset="0"/>
              </a:rPr>
              <a:t> physical channel structures and procedures to operate on unlicensed spectrum	</a:t>
            </a:r>
          </a:p>
          <a:p>
            <a:pPr marL="1335088" lvl="2" indent="-257175">
              <a:spcBef>
                <a:spcPts val="600"/>
              </a:spcBef>
              <a:spcAft>
                <a:spcPts val="600"/>
              </a:spcAft>
            </a:pPr>
            <a:r>
              <a:rPr lang="en-US" sz="1050" dirty="0">
                <a:latin typeface="Arial" panose="020B0604020202020204" pitchFamily="34" charset="0"/>
                <a:cs typeface="Arial" panose="020B0604020202020204" pitchFamily="34" charset="0"/>
              </a:rPr>
              <a:t>No specific optimizations for existing NR SL feature</a:t>
            </a:r>
          </a:p>
          <a:p>
            <a:pPr marL="935038" lvl="1" indent="-219075">
              <a:spcBef>
                <a:spcPts val="600"/>
              </a:spcBef>
              <a:spcAft>
                <a:spcPts val="600"/>
              </a:spcAft>
            </a:pPr>
            <a:r>
              <a:rPr lang="en-US" sz="1100" dirty="0">
                <a:latin typeface="Arial" panose="020B0604020202020204" pitchFamily="34" charset="0"/>
                <a:cs typeface="Arial" panose="020B0604020202020204" pitchFamily="34" charset="0"/>
              </a:rPr>
              <a:t>Frequency bands for the unlicensed spectrum in FR1 are 5GHz and 6GHz</a:t>
            </a:r>
          </a:p>
          <a:p>
            <a:pPr marL="935038" lvl="1" indent="-219075">
              <a:spcBef>
                <a:spcPts val="600"/>
              </a:spcBef>
              <a:spcAft>
                <a:spcPts val="600"/>
              </a:spcAft>
            </a:pPr>
            <a:r>
              <a:rPr lang="en-US" sz="1100" dirty="0">
                <a:latin typeface="Arial" panose="020B0604020202020204" pitchFamily="34" charset="0"/>
                <a:cs typeface="Arial" panose="020B0604020202020204" pitchFamily="34" charset="0"/>
              </a:rPr>
              <a:t>No specific optimizations for FR2 unlicensed spectrum</a:t>
            </a:r>
          </a:p>
          <a:p>
            <a:pPr marL="534988" indent="0">
              <a:spcBef>
                <a:spcPts val="600"/>
              </a:spcBef>
              <a:spcAft>
                <a:spcPts val="600"/>
              </a:spcAft>
              <a:buNone/>
            </a:pPr>
            <a:r>
              <a:rPr lang="en-US" sz="1400" strike="sngStrike" dirty="0">
                <a:solidFill>
                  <a:srgbClr val="FF0000"/>
                </a:solidFill>
                <a:latin typeface="Arial" panose="020B0604020202020204" pitchFamily="34" charset="0"/>
                <a:cs typeface="Arial" panose="020B0604020202020204" pitchFamily="34" charset="0"/>
              </a:rPr>
              <a:t>RAN to determine in RAN#98 whether or not there is to be specification support in Rel-18 and if there is specification support, the scope of the work.</a:t>
            </a:r>
          </a:p>
          <a:p>
            <a:pPr marL="534988" indent="-534988">
              <a:spcBef>
                <a:spcPts val="600"/>
              </a:spcBef>
              <a:spcAft>
                <a:spcPts val="600"/>
              </a:spcAft>
            </a:pPr>
            <a:r>
              <a:rPr lang="en-US" sz="1400" dirty="0">
                <a:latin typeface="Arial" panose="020B0604020202020204" pitchFamily="34" charset="0"/>
                <a:cs typeface="Arial" panose="020B0604020202020204" pitchFamily="34" charset="0"/>
              </a:rPr>
              <a:t>Study enhanced </a:t>
            </a:r>
            <a:r>
              <a:rPr lang="en-US" sz="1400" dirty="0" err="1">
                <a:latin typeface="Arial" panose="020B0604020202020204" pitchFamily="34" charset="0"/>
                <a:cs typeface="Arial" panose="020B0604020202020204" pitchFamily="34" charset="0"/>
              </a:rPr>
              <a:t>sidelink</a:t>
            </a:r>
            <a:r>
              <a:rPr lang="en-US" sz="1400" dirty="0">
                <a:latin typeface="Arial" panose="020B0604020202020204" pitchFamily="34" charset="0"/>
                <a:cs typeface="Arial" panose="020B0604020202020204" pitchFamily="34" charset="0"/>
              </a:rPr>
              <a:t> operation on FR2 licensed spectrum [RAN1, RAN2, RAN4]</a:t>
            </a:r>
          </a:p>
          <a:p>
            <a:pPr marL="935038" lvl="1" indent="-219075">
              <a:spcBef>
                <a:spcPts val="600"/>
              </a:spcBef>
              <a:spcAft>
                <a:spcPts val="600"/>
              </a:spcAft>
            </a:pPr>
            <a:r>
              <a:rPr lang="en-US" sz="1100" dirty="0">
                <a:latin typeface="Arial" panose="020B0604020202020204" pitchFamily="34" charset="0"/>
                <a:cs typeface="Arial" panose="020B0604020202020204" pitchFamily="34" charset="0"/>
              </a:rPr>
              <a:t>Work is limited to the support of </a:t>
            </a:r>
            <a:r>
              <a:rPr lang="en-US" sz="1100" dirty="0" err="1">
                <a:latin typeface="Arial" panose="020B0604020202020204" pitchFamily="34" charset="0"/>
                <a:cs typeface="Arial" panose="020B0604020202020204" pitchFamily="34" charset="0"/>
              </a:rPr>
              <a:t>sidelink</a:t>
            </a:r>
            <a:r>
              <a:rPr lang="en-US" sz="1100" dirty="0">
                <a:latin typeface="Arial" panose="020B0604020202020204" pitchFamily="34" charset="0"/>
                <a:cs typeface="Arial" panose="020B0604020202020204" pitchFamily="34" charset="0"/>
              </a:rPr>
              <a:t> beam management (including initial beam-pairing, beam maintenance, and beam failure recovery) by enhancing existing </a:t>
            </a:r>
            <a:r>
              <a:rPr lang="en-US" sz="1100" dirty="0" err="1">
                <a:latin typeface="Arial" panose="020B0604020202020204" pitchFamily="34" charset="0"/>
                <a:cs typeface="Arial" panose="020B0604020202020204" pitchFamily="34" charset="0"/>
              </a:rPr>
              <a:t>sidelink</a:t>
            </a:r>
            <a:r>
              <a:rPr lang="en-US" sz="1100" dirty="0">
                <a:latin typeface="Arial" panose="020B0604020202020204" pitchFamily="34" charset="0"/>
                <a:cs typeface="Arial" panose="020B0604020202020204" pitchFamily="34" charset="0"/>
              </a:rPr>
              <a:t> CSI framework and reusing </a:t>
            </a:r>
            <a:r>
              <a:rPr lang="en-US" sz="1100" dirty="0" err="1">
                <a:latin typeface="Arial" panose="020B0604020202020204" pitchFamily="34" charset="0"/>
                <a:cs typeface="Arial" panose="020B0604020202020204" pitchFamily="34" charset="0"/>
              </a:rPr>
              <a:t>Uu</a:t>
            </a:r>
            <a:r>
              <a:rPr lang="en-US" sz="1100" dirty="0">
                <a:latin typeface="Arial" panose="020B0604020202020204" pitchFamily="34" charset="0"/>
                <a:cs typeface="Arial" panose="020B0604020202020204" pitchFamily="34" charset="0"/>
              </a:rPr>
              <a:t> beam management concepts wherever possible.</a:t>
            </a:r>
          </a:p>
          <a:p>
            <a:pPr marL="534988" indent="0">
              <a:spcBef>
                <a:spcPts val="600"/>
              </a:spcBef>
              <a:spcAft>
                <a:spcPts val="600"/>
              </a:spcAft>
              <a:buNone/>
            </a:pPr>
            <a:r>
              <a:rPr lang="en-US" sz="1400" dirty="0">
                <a:latin typeface="Arial" panose="020B0604020202020204" pitchFamily="34" charset="0"/>
                <a:cs typeface="Arial" panose="020B0604020202020204" pitchFamily="34" charset="0"/>
              </a:rPr>
              <a:t>RAN to determine in RAN#98 whether or not there is to be specification support in Rel-18 and if there is specification support, the scope of the work.</a:t>
            </a:r>
          </a:p>
          <a:p>
            <a:pPr marL="534988" indent="-534988">
              <a:spcBef>
                <a:spcPts val="600"/>
              </a:spcBef>
              <a:spcAft>
                <a:spcPts val="600"/>
              </a:spcAft>
            </a:pPr>
            <a:r>
              <a:rPr lang="en-US" sz="1400" dirty="0">
                <a:latin typeface="Arial" panose="020B0604020202020204" pitchFamily="34" charset="0"/>
                <a:cs typeface="Arial" panose="020B0604020202020204" pitchFamily="34" charset="0"/>
              </a:rPr>
              <a:t>Study mechanism(s) </a:t>
            </a:r>
            <a:r>
              <a:rPr lang="en-US" sz="1400" strike="sngStrike" dirty="0">
                <a:solidFill>
                  <a:srgbClr val="FF0000"/>
                </a:solidFill>
                <a:latin typeface="Arial" panose="020B0604020202020204" pitchFamily="34" charset="0"/>
                <a:cs typeface="Arial" panose="020B0604020202020204" pitchFamily="34" charset="0"/>
              </a:rPr>
              <a:t>to enable</a:t>
            </a:r>
            <a:r>
              <a:rPr lang="en-US" sz="1400" u="sng" dirty="0">
                <a:solidFill>
                  <a:srgbClr val="FF0000"/>
                </a:solidFill>
                <a:latin typeface="Arial" panose="020B0604020202020204" pitchFamily="34" charset="0"/>
                <a:cs typeface="Arial" panose="020B0604020202020204" pitchFamily="34" charset="0"/>
              </a:rPr>
              <a:t> for </a:t>
            </a:r>
            <a:r>
              <a:rPr lang="en-US" sz="1400" dirty="0">
                <a:latin typeface="Arial" panose="020B0604020202020204" pitchFamily="34" charset="0"/>
                <a:cs typeface="Arial" panose="020B0604020202020204" pitchFamily="34" charset="0"/>
              </a:rPr>
              <a:t>co-channel coexistence for LTE </a:t>
            </a:r>
            <a:r>
              <a:rPr lang="en-US" sz="1400" dirty="0" err="1">
                <a:latin typeface="Arial" panose="020B0604020202020204" pitchFamily="34" charset="0"/>
                <a:cs typeface="Arial" panose="020B0604020202020204" pitchFamily="34" charset="0"/>
              </a:rPr>
              <a:t>sidelink</a:t>
            </a:r>
            <a:r>
              <a:rPr lang="en-US" sz="1400" dirty="0">
                <a:latin typeface="Arial" panose="020B0604020202020204" pitchFamily="34" charset="0"/>
                <a:cs typeface="Arial" panose="020B0604020202020204" pitchFamily="34" charset="0"/>
              </a:rPr>
              <a:t> and NR </a:t>
            </a:r>
            <a:r>
              <a:rPr lang="en-US" sz="1400" dirty="0" err="1">
                <a:latin typeface="Arial" panose="020B0604020202020204" pitchFamily="34" charset="0"/>
                <a:cs typeface="Arial" panose="020B0604020202020204" pitchFamily="34" charset="0"/>
              </a:rPr>
              <a:t>sidelink</a:t>
            </a:r>
            <a:r>
              <a:rPr lang="en-US" sz="1400" dirty="0">
                <a:latin typeface="Arial" panose="020B0604020202020204" pitchFamily="34" charset="0"/>
                <a:cs typeface="Arial" panose="020B0604020202020204" pitchFamily="34" charset="0"/>
              </a:rPr>
              <a:t> including performance, necessity, feasibility, and potential specification impact if any [RAN1, RAN2, RAN4]</a:t>
            </a:r>
          </a:p>
          <a:p>
            <a:pPr marL="935038" lvl="1" indent="-219075">
              <a:spcBef>
                <a:spcPts val="600"/>
              </a:spcBef>
              <a:spcAft>
                <a:spcPts val="600"/>
              </a:spcAft>
            </a:pPr>
            <a:r>
              <a:rPr lang="en-US" sz="1100" dirty="0">
                <a:latin typeface="Arial" panose="020B0604020202020204" pitchFamily="34" charset="0"/>
                <a:cs typeface="Arial" panose="020B0604020202020204" pitchFamily="34" charset="0"/>
              </a:rPr>
              <a:t>Reuse the in-device coexistence framework defined in Rel-16 as much as possible</a:t>
            </a:r>
          </a:p>
          <a:p>
            <a:pPr marL="534988" lvl="1" indent="0">
              <a:spcBef>
                <a:spcPts val="600"/>
              </a:spcBef>
              <a:spcAft>
                <a:spcPts val="600"/>
              </a:spcAft>
              <a:buNone/>
            </a:pPr>
            <a:r>
              <a:rPr lang="en-US" sz="1400" dirty="0">
                <a:latin typeface="Arial" panose="020B0604020202020204" pitchFamily="34" charset="0"/>
                <a:cs typeface="Arial" panose="020B0604020202020204" pitchFamily="34" charset="0"/>
              </a:rPr>
              <a:t>RAN to determine in RAN#98 whether or not there is to be specification support in Rel-18 and if there is specification support, the scope of the work.</a:t>
            </a:r>
          </a:p>
          <a:p>
            <a:pPr marL="266732" indent="-342900" algn="just"/>
            <a:endParaRPr lang="en-US" sz="2400" dirty="0"/>
          </a:p>
        </p:txBody>
      </p:sp>
    </p:spTree>
    <p:extLst>
      <p:ext uri="{BB962C8B-B14F-4D97-AF65-F5344CB8AC3E}">
        <p14:creationId xmlns:p14="http://schemas.microsoft.com/office/powerpoint/2010/main" val="164646971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96640" y="245536"/>
            <a:ext cx="13865657" cy="745776"/>
          </a:xfrm>
        </p:spPr>
        <p:txBody>
          <a:bodyPr/>
          <a:lstStyle/>
          <a:p>
            <a:r>
              <a:rPr lang="en-US" sz="3600" dirty="0"/>
              <a:t>RAN1-led: </a:t>
            </a:r>
            <a:r>
              <a:rPr lang="en-US" sz="3600" b="0" dirty="0" err="1">
                <a:effectLst/>
              </a:rPr>
              <a:t>RedCap</a:t>
            </a:r>
            <a:r>
              <a:rPr lang="en-US" sz="3600" b="0" dirty="0">
                <a:effectLst/>
              </a:rPr>
              <a:t> Evolution SI</a:t>
            </a:r>
            <a:endParaRPr lang="en-US" sz="3600"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19606" y="1013883"/>
            <a:ext cx="13756312" cy="4830233"/>
          </a:xfrm>
        </p:spPr>
        <p:txBody>
          <a:bodyPr/>
          <a:lstStyle/>
          <a:p>
            <a:pPr marL="266732" indent="-342900" algn="just"/>
            <a:endParaRPr lang="en-US" sz="2266" dirty="0"/>
          </a:p>
          <a:p>
            <a:pPr marL="800100" lvl="1" indent="-342900" algn="just"/>
            <a:endParaRPr lang="en-US" sz="1600" dirty="0"/>
          </a:p>
        </p:txBody>
      </p:sp>
      <p:sp>
        <p:nvSpPr>
          <p:cNvPr id="5" name="Rectangle 2">
            <a:extLst>
              <a:ext uri="{FF2B5EF4-FFF2-40B4-BE49-F238E27FC236}">
                <a16:creationId xmlns:a16="http://schemas.microsoft.com/office/drawing/2014/main" id="{69A62212-E590-40E7-874C-6FB35645BE05}"/>
              </a:ext>
            </a:extLst>
          </p:cNvPr>
          <p:cNvSpPr>
            <a:spLocks noChangeArrowheads="1"/>
          </p:cNvSpPr>
          <p:nvPr/>
        </p:nvSpPr>
        <p:spPr bwMode="auto">
          <a:xfrm>
            <a:off x="1097041" y="944912"/>
            <a:ext cx="12980466" cy="5539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sz="2400" b="0" i="0" u="sng" strike="noStrike" cap="none" normalizeH="0" baseline="0" dirty="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6-month </a:t>
            </a:r>
            <a:r>
              <a:rPr lang="en-US" altLang="ja-JP" sz="2400" u="sng" dirty="0">
                <a:solidFill>
                  <a:srgbClr val="FF0000"/>
                </a:solidFill>
                <a:latin typeface="Times New Roman" panose="02020603050405020304" pitchFamily="18" charset="0"/>
                <a:ea typeface="SimSun" panose="02010600030101010101" pitchFamily="2" charset="-122"/>
                <a:cs typeface="Times New Roman" panose="02020603050405020304" pitchFamily="18" charset="0"/>
              </a:rPr>
              <a:t>study (1 TU)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sz="2400" b="0" i="0" strike="noStrike" cap="none" normalizeH="0" baseline="0" dirty="0">
                <a:ln>
                  <a:noFill/>
                </a:ln>
                <a:effectLst/>
                <a:latin typeface="Times New Roman" panose="02020603050405020304" pitchFamily="18" charset="0"/>
                <a:ea typeface="SimSun" panose="02010600030101010101" pitchFamily="2" charset="-122"/>
                <a:cs typeface="Times New Roman" panose="02020603050405020304" pitchFamily="18" charset="0"/>
              </a:rPr>
              <a:t>To further </a:t>
            </a:r>
            <a:r>
              <a:rPr kumimoji="0" lang="en-GB" altLang="ja-JP" sz="2400" b="0" i="0" strike="noStrike" cap="none" normalizeH="0" baseline="0" dirty="0">
                <a:ln>
                  <a:noFill/>
                </a:ln>
                <a:effectLst/>
                <a:latin typeface="Times New Roman" panose="02020603050405020304" pitchFamily="18" charset="0"/>
                <a:ea typeface="SimSun" panose="02010600030101010101" pitchFamily="2" charset="-122"/>
                <a:cs typeface="Times New Roman" panose="02020603050405020304" pitchFamily="18" charset="0"/>
              </a:rPr>
              <a:t>reduce the complexity/cost of </a:t>
            </a:r>
            <a:r>
              <a:rPr kumimoji="0" lang="en-US" altLang="ja-JP" sz="2400" b="0" i="0" strike="noStrike" cap="none" normalizeH="0" baseline="0" dirty="0" err="1">
                <a:ln>
                  <a:noFill/>
                </a:ln>
                <a:effectLst/>
                <a:latin typeface="Times New Roman" panose="02020603050405020304" pitchFamily="18" charset="0"/>
                <a:ea typeface="SimSun" panose="02010600030101010101" pitchFamily="2" charset="-122"/>
                <a:cs typeface="Times New Roman" panose="02020603050405020304" pitchFamily="18" charset="0"/>
              </a:rPr>
              <a:t>RedCap</a:t>
            </a:r>
            <a:r>
              <a:rPr kumimoji="0" lang="en-US" altLang="ja-JP" sz="2400" b="0" i="0" strike="noStrike" cap="none" normalizeH="0" baseline="0" dirty="0">
                <a:ln>
                  <a:noFill/>
                </a:ln>
                <a:effectLst/>
                <a:latin typeface="Times New Roman" panose="02020603050405020304" pitchFamily="18" charset="0"/>
                <a:ea typeface="SimSun" panose="02010600030101010101" pitchFamily="2" charset="-122"/>
                <a:cs typeface="Times New Roman" panose="02020603050405020304" pitchFamily="18" charset="0"/>
              </a:rPr>
              <a:t> </a:t>
            </a:r>
            <a:r>
              <a:rPr kumimoji="0" lang="en-GB" altLang="ja-JP" sz="2400" b="0" i="0" strike="noStrike" cap="none" normalizeH="0" baseline="0" dirty="0">
                <a:ln>
                  <a:noFill/>
                </a:ln>
                <a:effectLst/>
                <a:latin typeface="Times New Roman" panose="02020603050405020304" pitchFamily="18" charset="0"/>
                <a:ea typeface="SimSun" panose="02010600030101010101" pitchFamily="2" charset="-122"/>
                <a:cs typeface="Times New Roman" panose="02020603050405020304" pitchFamily="18" charset="0"/>
              </a:rPr>
              <a:t>devices</a:t>
            </a:r>
            <a:r>
              <a:rPr kumimoji="0" lang="en-US" altLang="ja-JP" sz="2400" b="0" i="0" strike="noStrike" cap="none" normalizeH="0" baseline="0" dirty="0">
                <a:ln>
                  <a:noFill/>
                </a:ln>
                <a:effectLst/>
                <a:latin typeface="Times New Roman" panose="02020603050405020304" pitchFamily="18" charset="0"/>
                <a:ea typeface="SimSun" panose="02010600030101010101" pitchFamily="2" charset="-122"/>
                <a:cs typeface="Times New Roman" panose="02020603050405020304" pitchFamily="18" charset="0"/>
              </a:rPr>
              <a:t>, the following </a:t>
            </a:r>
            <a:r>
              <a:rPr kumimoji="0" lang="en-GB" altLang="ja-JP" sz="2400" b="0" i="0" strike="noStrike" cap="none" normalizeH="0" baseline="0" dirty="0">
                <a:ln>
                  <a:noFill/>
                </a:ln>
                <a:effectLst/>
                <a:latin typeface="Times New Roman" panose="02020603050405020304" pitchFamily="18" charset="0"/>
                <a:ea typeface="SimSun" panose="02010600030101010101" pitchFamily="2" charset="-122"/>
                <a:cs typeface="Times New Roman" panose="02020603050405020304" pitchFamily="18" charset="0"/>
              </a:rPr>
              <a:t>should be studied:</a:t>
            </a:r>
            <a:endParaRPr kumimoji="0" lang="en-US" altLang="ja-JP" sz="2000" b="0" i="0" strike="noStrike" cap="none" normalizeH="0" baseline="0" dirty="0">
              <a:ln>
                <a:noFill/>
              </a:ln>
              <a:effectLst/>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en-GB" altLang="ja-JP" sz="2400" b="0" i="0" strike="noStrike" cap="none" normalizeH="0" baseline="0" dirty="0">
                <a:ln>
                  <a:noFill/>
                </a:ln>
                <a:effectLst/>
                <a:latin typeface="Times New Roman" panose="02020603050405020304" pitchFamily="18" charset="0"/>
                <a:ea typeface="SimSun" panose="02010600030101010101" pitchFamily="2" charset="-122"/>
                <a:cs typeface="Times New Roman" panose="02020603050405020304" pitchFamily="18" charset="0"/>
              </a:rPr>
              <a:t>Study further UE complexity / cost reduction techniques based on Rel-17 evaluation methodology [RAN1]</a:t>
            </a:r>
            <a:endParaRPr kumimoji="0" lang="en-US" altLang="ja-JP" sz="2000" b="0" i="0" strike="noStrike" cap="none" normalizeH="0" baseline="0" dirty="0">
              <a:ln>
                <a:noFill/>
              </a:ln>
              <a:effectLst/>
            </a:endParaRPr>
          </a:p>
          <a:p>
            <a:pPr marL="457200" marR="0" lvl="1" indent="0" algn="l" defTabSz="914400" rtl="0" eaLnBrk="0" fontAlgn="base" latinLnBrk="0" hangingPunct="0">
              <a:lnSpc>
                <a:spcPct val="100000"/>
              </a:lnSpc>
              <a:spcBef>
                <a:spcPct val="0"/>
              </a:spcBef>
              <a:spcAft>
                <a:spcPct val="0"/>
              </a:spcAft>
              <a:buClrTx/>
              <a:buSzTx/>
              <a:buFont typeface="Symbol" panose="05050102010706020507" pitchFamily="18" charset="2"/>
              <a:buChar char=""/>
              <a:tabLst/>
            </a:pPr>
            <a:r>
              <a:rPr kumimoji="0" lang="en-GB" altLang="ja-JP" sz="2400" b="0" i="0" strike="noStrike" cap="none" normalizeH="0" baseline="0" dirty="0">
                <a:ln>
                  <a:noFill/>
                </a:ln>
                <a:effectLst/>
                <a:latin typeface="Times New Roman" panose="02020603050405020304" pitchFamily="18" charset="0"/>
                <a:ea typeface="SimSun" panose="02010600030101010101" pitchFamily="2" charset="-122"/>
                <a:cs typeface="Times New Roman" panose="02020603050405020304" pitchFamily="18" charset="0"/>
              </a:rPr>
              <a:t>Consider network impact, </a:t>
            </a:r>
            <a:r>
              <a:rPr kumimoji="0" lang="en-GB" altLang="ja-JP" sz="2400" b="0" i="0" strike="sngStrike" cap="none" normalizeH="0" baseline="0" dirty="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compatibility </a:t>
            </a:r>
            <a:r>
              <a:rPr kumimoji="0" lang="en-GB" altLang="ja-JP" sz="2400" b="0" i="0" u="sng" cap="none" normalizeH="0" baseline="0" dirty="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operation in a cell supporting Rel-17 </a:t>
            </a:r>
            <a:r>
              <a:rPr kumimoji="0" lang="en-GB" altLang="ja-JP" sz="2400" b="0" i="0" u="sng" cap="none" normalizeH="0" baseline="0" dirty="0" err="1">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RedCap</a:t>
            </a:r>
            <a:r>
              <a:rPr kumimoji="0" lang="en-GB" altLang="ja-JP" sz="2400" b="0" i="0" u="sng" cap="none" normalizeH="0" baseline="0" dirty="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 UEs</a:t>
            </a:r>
            <a:r>
              <a:rPr kumimoji="0" lang="en-GB" altLang="ja-JP" sz="2400" b="0" i="0" strike="sngStrike" cap="none" normalizeH="0" baseline="0" dirty="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 with Rel-17</a:t>
            </a:r>
            <a:r>
              <a:rPr kumimoji="0" lang="en-GB" altLang="ja-JP" sz="2400" b="0" i="0" strike="noStrike" cap="none" normalizeH="0" baseline="0" dirty="0">
                <a:ln>
                  <a:noFill/>
                </a:ln>
                <a:effectLst/>
                <a:latin typeface="Times New Roman" panose="02020603050405020304" pitchFamily="18" charset="0"/>
                <a:ea typeface="SimSun" panose="02010600030101010101" pitchFamily="2" charset="-122"/>
                <a:cs typeface="Times New Roman" panose="02020603050405020304" pitchFamily="18" charset="0"/>
              </a:rPr>
              <a:t>, coexistence of </a:t>
            </a:r>
            <a:r>
              <a:rPr kumimoji="0" lang="en-GB" altLang="ja-JP" sz="2400" b="0" i="0" strike="noStrike" cap="none" normalizeH="0" baseline="0" dirty="0" err="1">
                <a:ln>
                  <a:noFill/>
                </a:ln>
                <a:effectLst/>
                <a:latin typeface="Times New Roman" panose="02020603050405020304" pitchFamily="18" charset="0"/>
                <a:ea typeface="SimSun" panose="02010600030101010101" pitchFamily="2" charset="-122"/>
                <a:cs typeface="Times New Roman" panose="02020603050405020304" pitchFamily="18" charset="0"/>
              </a:rPr>
              <a:t>RedCap</a:t>
            </a:r>
            <a:r>
              <a:rPr kumimoji="0" lang="en-GB" altLang="ja-JP" sz="2400" b="0" i="0" strike="noStrike" cap="none" normalizeH="0" baseline="0" dirty="0">
                <a:ln>
                  <a:noFill/>
                </a:ln>
                <a:effectLst/>
                <a:latin typeface="Times New Roman" panose="02020603050405020304" pitchFamily="18" charset="0"/>
                <a:ea typeface="SimSun" panose="02010600030101010101" pitchFamily="2" charset="-122"/>
                <a:cs typeface="Times New Roman" panose="02020603050405020304" pitchFamily="18" charset="0"/>
              </a:rPr>
              <a:t> and non-</a:t>
            </a:r>
            <a:r>
              <a:rPr kumimoji="0" lang="en-GB" altLang="ja-JP" sz="2400" b="0" i="0" strike="noStrike" cap="none" normalizeH="0" baseline="0" dirty="0" err="1">
                <a:ln>
                  <a:noFill/>
                </a:ln>
                <a:effectLst/>
                <a:latin typeface="Times New Roman" panose="02020603050405020304" pitchFamily="18" charset="0"/>
                <a:ea typeface="SimSun" panose="02010600030101010101" pitchFamily="2" charset="-122"/>
                <a:cs typeface="Times New Roman" panose="02020603050405020304" pitchFamily="18" charset="0"/>
              </a:rPr>
              <a:t>RedCap</a:t>
            </a:r>
            <a:r>
              <a:rPr kumimoji="0" lang="en-GB" altLang="ja-JP" sz="2400" b="0" i="0" strike="noStrike" cap="none" normalizeH="0" baseline="0" dirty="0">
                <a:ln>
                  <a:noFill/>
                </a:ln>
                <a:effectLst/>
                <a:latin typeface="Times New Roman" panose="02020603050405020304" pitchFamily="18" charset="0"/>
                <a:ea typeface="SimSun" panose="02010600030101010101" pitchFamily="2" charset="-122"/>
                <a:cs typeface="Times New Roman" panose="02020603050405020304" pitchFamily="18" charset="0"/>
              </a:rPr>
              <a:t> UEs, UE impact, specification impact</a:t>
            </a:r>
          </a:p>
          <a:p>
            <a:pPr marL="457200" marR="0" lvl="1" indent="0" algn="l" defTabSz="914400" rtl="0" eaLnBrk="0" fontAlgn="base" latinLnBrk="0" hangingPunct="0">
              <a:lnSpc>
                <a:spcPct val="100000"/>
              </a:lnSpc>
              <a:spcBef>
                <a:spcPct val="0"/>
              </a:spcBef>
              <a:spcAft>
                <a:spcPct val="0"/>
              </a:spcAft>
              <a:buClrTx/>
              <a:buSzTx/>
              <a:buFont typeface="Symbol" panose="05050102010706020507" pitchFamily="18" charset="2"/>
              <a:buChar char=""/>
              <a:tabLst/>
            </a:pPr>
            <a:r>
              <a:rPr kumimoji="0" lang="en-GB" altLang="ja-JP" sz="2400" b="0" i="0" strike="noStrike" cap="none" normalizeH="0" baseline="0" dirty="0">
                <a:ln>
                  <a:noFill/>
                </a:ln>
                <a:effectLst/>
                <a:latin typeface="Times New Roman" panose="02020603050405020304" pitchFamily="18" charset="0"/>
                <a:ea typeface="SimSun" panose="02010600030101010101" pitchFamily="2" charset="-122"/>
                <a:cs typeface="Times New Roman" panose="02020603050405020304" pitchFamily="18" charset="0"/>
              </a:rPr>
              <a:t>Potential solutions, which may complement each other, for reducing device complexity/cost are, </a:t>
            </a:r>
            <a:r>
              <a:rPr kumimoji="0" lang="en-GB" altLang="ja-JP" sz="2400" b="0" i="0" strike="sngStrike" cap="none" normalizeH="0" baseline="0" dirty="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e.g., </a:t>
            </a:r>
            <a:r>
              <a:rPr kumimoji="0" lang="en-GB" altLang="ja-JP" sz="2400" b="0" i="0" u="sng" cap="none" normalizeH="0" baseline="0" dirty="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focusing on</a:t>
            </a:r>
            <a:r>
              <a:rPr kumimoji="0" lang="en-GB" altLang="ja-JP" sz="2400" b="0" i="0" cap="none" normalizeH="0" baseline="0" dirty="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kumimoji="0" lang="en-US" altLang="ja-JP" sz="2000" b="0" i="0" cap="none" normalizeH="0" baseline="0" dirty="0">
              <a:ln>
                <a:noFill/>
              </a:ln>
              <a:solidFill>
                <a:srgbClr val="FF0000"/>
              </a:solidFill>
              <a:effectLst/>
            </a:endParaRPr>
          </a:p>
          <a:p>
            <a:pPr lvl="2" eaLnBrk="0" fontAlgn="base" hangingPunct="0">
              <a:spcBef>
                <a:spcPct val="0"/>
              </a:spcBef>
              <a:spcAft>
                <a:spcPct val="0"/>
              </a:spcAft>
              <a:buFont typeface="Courier New" panose="02070309020205020404" pitchFamily="49" charset="0"/>
              <a:buChar char="o"/>
            </a:pPr>
            <a:r>
              <a:rPr kumimoji="0" lang="en-GB" altLang="ja-JP" sz="2400" b="0" i="0" strike="noStrike" cap="none" normalizeH="0" baseline="0" dirty="0">
                <a:ln>
                  <a:noFill/>
                </a:ln>
                <a:effectLst/>
                <a:latin typeface="Times New Roman" panose="02020603050405020304" pitchFamily="18" charset="0"/>
                <a:ea typeface="SimSun" panose="02010600030101010101" pitchFamily="2" charset="-122"/>
                <a:cs typeface="Times New Roman" panose="02020603050405020304" pitchFamily="18" charset="0"/>
              </a:rPr>
              <a:t>UE bandwidth reduction to 5MHz in FR1</a:t>
            </a:r>
          </a:p>
          <a:p>
            <a:pPr marL="1714500" lvl="3" indent="-342900" eaLnBrk="0" fontAlgn="base" hangingPunct="0">
              <a:spcBef>
                <a:spcPct val="0"/>
              </a:spcBef>
              <a:spcAft>
                <a:spcPct val="0"/>
              </a:spcAft>
              <a:buFont typeface="Wingdings" panose="05000000000000000000" pitchFamily="2" charset="2"/>
              <a:buChar char="§"/>
            </a:pPr>
            <a:r>
              <a:rPr lang="en-GB" altLang="ja-JP" sz="2400" u="sng" dirty="0">
                <a:solidFill>
                  <a:srgbClr val="FF0000"/>
                </a:solidFill>
                <a:latin typeface="Times New Roman" panose="02020603050405020304" pitchFamily="18" charset="0"/>
                <a:ea typeface="SimSun" panose="02010600030101010101" pitchFamily="2" charset="-122"/>
                <a:cs typeface="Times New Roman" panose="02020603050405020304" pitchFamily="18" charset="0"/>
              </a:rPr>
              <a:t>I</a:t>
            </a:r>
            <a:r>
              <a:rPr kumimoji="0" lang="en-GB" altLang="ja-JP" sz="2400" b="0" i="0" u="sng" strike="noStrike" cap="none" normalizeH="0" baseline="0" dirty="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ncluding the possibility of </a:t>
            </a:r>
            <a:r>
              <a:rPr lang="en-GB" altLang="ja-JP" sz="2400" u="sng" dirty="0">
                <a:solidFill>
                  <a:srgbClr val="FF0000"/>
                </a:solidFill>
                <a:latin typeface="Times New Roman" panose="02020603050405020304" pitchFamily="18" charset="0"/>
                <a:ea typeface="SimSun" panose="02010600030101010101" pitchFamily="2" charset="-122"/>
                <a:cs typeface="Times New Roman" panose="02020603050405020304" pitchFamily="18" charset="0"/>
              </a:rPr>
              <a:t>relaxing UE processing timeline </a:t>
            </a:r>
          </a:p>
          <a:p>
            <a:pPr marL="914400" marR="0" lvl="2" indent="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en-GB" altLang="ja-JP" sz="2400" b="0" i="0" strike="noStrike" cap="none" normalizeH="0" baseline="0" dirty="0">
                <a:ln>
                  <a:noFill/>
                </a:ln>
                <a:effectLst/>
                <a:latin typeface="Times New Roman" panose="02020603050405020304" pitchFamily="18" charset="0"/>
                <a:ea typeface="SimSun" panose="02010600030101010101" pitchFamily="2" charset="-122"/>
                <a:cs typeface="Times New Roman" panose="02020603050405020304" pitchFamily="18" charset="0"/>
              </a:rPr>
              <a:t>reduced the UE peak data rate. </a:t>
            </a:r>
          </a:p>
          <a:p>
            <a:pPr marL="1714500" lvl="3" indent="-342900" eaLnBrk="0" fontAlgn="base" hangingPunct="0">
              <a:spcBef>
                <a:spcPct val="0"/>
              </a:spcBef>
              <a:spcAft>
                <a:spcPct val="0"/>
              </a:spcAft>
              <a:buFont typeface="Wingdings" panose="05000000000000000000" pitchFamily="2" charset="2"/>
              <a:buChar char="§"/>
            </a:pPr>
            <a:r>
              <a:rPr lang="en-GB" altLang="ja-JP" sz="2400" u="sng" dirty="0">
                <a:solidFill>
                  <a:srgbClr val="FF0000"/>
                </a:solidFill>
                <a:latin typeface="Times New Roman" panose="02020603050405020304" pitchFamily="18" charset="0"/>
                <a:ea typeface="SimSun" panose="02010600030101010101" pitchFamily="2" charset="-122"/>
                <a:cs typeface="Times New Roman" panose="02020603050405020304" pitchFamily="18" charset="0"/>
              </a:rPr>
              <a:t>I</a:t>
            </a:r>
            <a:r>
              <a:rPr kumimoji="0" lang="en-GB" altLang="ja-JP" sz="2400" b="0" i="0" u="sng" strike="noStrike" cap="none" normalizeH="0" baseline="0" dirty="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ncluding the possibility of </a:t>
            </a:r>
            <a:r>
              <a:rPr lang="en-GB" altLang="ja-JP" sz="2400" u="sng" dirty="0">
                <a:solidFill>
                  <a:srgbClr val="FF0000"/>
                </a:solidFill>
                <a:latin typeface="Times New Roman" panose="02020603050405020304" pitchFamily="18" charset="0"/>
                <a:ea typeface="SimSun" panose="02010600030101010101" pitchFamily="2" charset="-122"/>
                <a:cs typeface="Times New Roman" panose="02020603050405020304" pitchFamily="18" charset="0"/>
              </a:rPr>
              <a:t>relaxing UE processing timeline </a:t>
            </a:r>
            <a:endParaRPr kumimoji="0" lang="en-GB" altLang="ja-JP" sz="2400" b="0" i="0" strike="noStrike" cap="none" normalizeH="0" baseline="0" dirty="0">
              <a:ln>
                <a:noFill/>
              </a:ln>
              <a:effectLst/>
              <a:latin typeface="Times New Roman" panose="02020603050405020304" pitchFamily="18" charset="0"/>
              <a:ea typeface="SimSun" panose="02010600030101010101" pitchFamily="2" charset="-122"/>
              <a:cs typeface="Times New Roman" panose="02020603050405020304" pitchFamily="18" charset="0"/>
            </a:endParaRPr>
          </a:p>
          <a:p>
            <a:pPr marL="914400" marR="0" lvl="2" indent="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pPr>
            <a:r>
              <a:rPr kumimoji="0" lang="en-GB" altLang="ja-JP" sz="2400" b="0" i="0" strike="sngStrike" cap="none" normalizeH="0" baseline="0" dirty="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etc. </a:t>
            </a:r>
            <a:endParaRPr kumimoji="0" lang="en-US" altLang="ja-JP" sz="2000" b="0" i="0" strike="sngStrike" cap="none" normalizeH="0" baseline="0" dirty="0">
              <a:ln>
                <a:noFill/>
              </a:ln>
              <a:solidFill>
                <a:srgbClr val="FF0000"/>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ja-JP" sz="4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08868265"/>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6b85689de342f917fa1496256cffb8df">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f90c17ef47a347154e719feafb81c330"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C90C7EC-2BC4-48C8-A54B-2D34BE94A9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28B41B4-59F2-41CD-9393-3870078F4CFA}">
  <ds:schemaRefs>
    <ds:schemaRef ds:uri="cc9c437c-ae0c-4066-8d90-a0f7de786127"/>
    <ds:schemaRef ds:uri="http://schemas.openxmlformats.org/package/2006/metadata/core-properties"/>
    <ds:schemaRef ds:uri="http://www.w3.org/XML/1998/namespace"/>
    <ds:schemaRef ds:uri="ba37140e-f4c5-4a6c-a9b4-20a691ce6c8a"/>
    <ds:schemaRef ds:uri="http://purl.org/dc/elements/1.1/"/>
    <ds:schemaRef ds:uri="http://schemas.microsoft.com/office/2006/documentManagement/types"/>
    <ds:schemaRef ds:uri="http://schemas.microsoft.com/office/infopath/2007/PartnerControls"/>
    <ds:schemaRef ds:uri="http://schemas.microsoft.com/office/2006/metadata/properties"/>
    <ds:schemaRef ds:uri="http://purl.org/dc/dcmitype/"/>
    <ds:schemaRef ds:uri="http://purl.org/dc/terms/"/>
  </ds:schemaRefs>
</ds:datastoreItem>
</file>

<file path=customXml/itemProps3.xml><?xml version="1.0" encoding="utf-8"?>
<ds:datastoreItem xmlns:ds="http://schemas.openxmlformats.org/officeDocument/2006/customXml" ds:itemID="{1C1CAB7F-CE2F-452A-A740-76C04B15B7C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69128</TotalTime>
  <Words>7620</Words>
  <Application>Microsoft Office PowerPoint</Application>
  <PresentationFormat>Custom</PresentationFormat>
  <Paragraphs>405</Paragraphs>
  <Slides>36</Slides>
  <Notes>0</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36</vt:i4>
      </vt:variant>
    </vt:vector>
  </HeadingPairs>
  <TitlesOfParts>
    <vt:vector size="49" baseType="lpstr">
      <vt:lpstr>-apple-system</vt:lpstr>
      <vt:lpstr>Nokia Pure Headline Ultra Light</vt:lpstr>
      <vt:lpstr>Nokia Pure Text</vt:lpstr>
      <vt:lpstr>Nokia Pure Text Light</vt:lpstr>
      <vt:lpstr>TimesNewRomanPSMT</vt:lpstr>
      <vt:lpstr>Arial</vt:lpstr>
      <vt:lpstr>Calibri</vt:lpstr>
      <vt:lpstr>Courier New</vt:lpstr>
      <vt:lpstr>Symbol</vt:lpstr>
      <vt:lpstr>Times New Roman</vt:lpstr>
      <vt:lpstr>Wingdings</vt:lpstr>
      <vt:lpstr>Nokia White Master with headline</vt:lpstr>
      <vt:lpstr>2_Office Theme</vt:lpstr>
      <vt:lpstr>Detailed Scope for Potential RAN R18 Items</vt:lpstr>
      <vt:lpstr>Details Scope for potential RAN R18 Projects</vt:lpstr>
      <vt:lpstr>Detailed Scope of RAN1-led Projects</vt:lpstr>
      <vt:lpstr>RAN1-led: MIMO Evolution</vt:lpstr>
      <vt:lpstr>RAN1-led: Uplink Coverage Enhancements Evolution</vt:lpstr>
      <vt:lpstr>RAN1-led: Additional topological improvements – smart repeater</vt:lpstr>
      <vt:lpstr>RAN1-led: Sidelink enhancements (excluding positioning and relaying)</vt:lpstr>
      <vt:lpstr>RAN1-led: Sidelink enhancements (excluding positioning and relaying), Cont’d</vt:lpstr>
      <vt:lpstr>RAN1-led: RedCap Evolution SI</vt:lpstr>
      <vt:lpstr>RAN1-led: RedCap Evolution: the follow-up WI</vt:lpstr>
      <vt:lpstr>RAN1-led: Low-Power WUS SI</vt:lpstr>
      <vt:lpstr>RAN1-led: Expanded and improved Positioning 1/1</vt:lpstr>
      <vt:lpstr>RAN1-led: Expanded and improved Positioning  2/2</vt:lpstr>
      <vt:lpstr>RAN1-led: Evolution of Duplex Operation SI</vt:lpstr>
      <vt:lpstr>RAN1-led: AI (Artificial Intelligence)/ML (Machine Learning) for Air interface SI</vt:lpstr>
      <vt:lpstr>RAN1-led: Network Energy Savings</vt:lpstr>
      <vt:lpstr>RAN1-led: DSS</vt:lpstr>
      <vt:lpstr>RAN1-led: CA enhancements</vt:lpstr>
      <vt:lpstr>Detailed Scope of RAN2-led Projects</vt:lpstr>
      <vt:lpstr>RAN2-led: Mobility Enhancements</vt:lpstr>
      <vt:lpstr>RAN2-led: Enhancements for XR</vt:lpstr>
      <vt:lpstr>RAN2-led: Sidelink relay enhancements</vt:lpstr>
      <vt:lpstr>RAN2-led: NTN (Non-Terrestrial Networks) evolution, NR</vt:lpstr>
      <vt:lpstr>RAN2-led: NTN (Non-Terrestrial Networks) evolution, IoT</vt:lpstr>
      <vt:lpstr>RAN2-led: Evolution for broadcast and multicast services</vt:lpstr>
      <vt:lpstr>RAN2-led: UAV</vt:lpstr>
      <vt:lpstr>RAN2-led: Multiple SIM (MUSIM) Enhancements (WI)</vt:lpstr>
      <vt:lpstr>RAN2-led: In-Device Co-existence (IDC) Enhancements</vt:lpstr>
      <vt:lpstr>SDT: RAN2-led</vt:lpstr>
      <vt:lpstr>Detailed Scope of RAN3-led Projects</vt:lpstr>
      <vt:lpstr>RAN3-led: Additional topological improvements – IAB</vt:lpstr>
      <vt:lpstr>RAN3-led: AI/ML for NG-RAN – Email Discussion</vt:lpstr>
      <vt:lpstr>RAN3-led: SON/MDT Enhancements</vt:lpstr>
      <vt:lpstr>RAN3-led: QoE Enhancements</vt:lpstr>
      <vt:lpstr>Detailed Scope of RAN4-led Projects</vt:lpstr>
      <vt:lpstr>RAN4-led: bandwidths lower than 5 MHz in dedicated spectrum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Wanshi Chen</cp:lastModifiedBy>
  <cp:revision>710</cp:revision>
  <dcterms:created xsi:type="dcterms:W3CDTF">2018-05-24T11:49:12Z</dcterms:created>
  <dcterms:modified xsi:type="dcterms:W3CDTF">2021-12-03T03:20:14Z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ontentTypeId">
    <vt:lpwstr>0x010100EB28163D68FE8E4D9361964FDD814FC4</vt:lpwstr>
  </property>
</Properties>
</file>