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81" r:id="rId6"/>
    <p:sldId id="283" r:id="rId7"/>
    <p:sldId id="294" r:id="rId8"/>
    <p:sldId id="288" r:id="rId9"/>
    <p:sldId id="289" r:id="rId10"/>
    <p:sldId id="28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568A0B8B-A6A7-4B32-B28E-115FFE1943C6}">
          <p14:sldIdLst>
            <p14:sldId id="256"/>
            <p14:sldId id="281"/>
            <p14:sldId id="283"/>
            <p14:sldId id="294"/>
            <p14:sldId id="288"/>
            <p14:sldId id="289"/>
            <p14:sldId id="28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unhui Zhang" initials="CZ" lastIdx="1" clrIdx="0">
    <p:extLst>
      <p:ext uri="{19B8F6BF-5375-455C-9EA6-DF929625EA0E}">
        <p15:presenceInfo xmlns:p15="http://schemas.microsoft.com/office/powerpoint/2012/main" userId="Chunhui Zha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5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hammad Kazmi" userId="8032e63c-ad90-47a7-a13e-a15885970140" providerId="ADAL" clId="{F8FFC604-A2F3-4150-ABE5-96648CABAAE4}"/>
    <pc:docChg chg="custSel delSld modSld modSection">
      <pc:chgData name="Muhammad Kazmi" userId="8032e63c-ad90-47a7-a13e-a15885970140" providerId="ADAL" clId="{F8FFC604-A2F3-4150-ABE5-96648CABAAE4}" dt="2021-11-29T17:20:08.455" v="73" actId="207"/>
      <pc:docMkLst>
        <pc:docMk/>
      </pc:docMkLst>
      <pc:sldChg chg="modSp mod">
        <pc:chgData name="Muhammad Kazmi" userId="8032e63c-ad90-47a7-a13e-a15885970140" providerId="ADAL" clId="{F8FFC604-A2F3-4150-ABE5-96648CABAAE4}" dt="2021-11-29T17:20:01.211" v="72" actId="207"/>
        <pc:sldMkLst>
          <pc:docMk/>
          <pc:sldMk cId="711801959" sldId="283"/>
        </pc:sldMkLst>
        <pc:spChg chg="mod">
          <ac:chgData name="Muhammad Kazmi" userId="8032e63c-ad90-47a7-a13e-a15885970140" providerId="ADAL" clId="{F8FFC604-A2F3-4150-ABE5-96648CABAAE4}" dt="2021-11-29T17:20:01.211" v="72" actId="207"/>
          <ac:spMkLst>
            <pc:docMk/>
            <pc:sldMk cId="711801959" sldId="283"/>
            <ac:spMk id="3" creationId="{A20ABAAF-2963-4E49-963F-7E96F6BA6C57}"/>
          </ac:spMkLst>
        </pc:spChg>
      </pc:sldChg>
      <pc:sldChg chg="modSp mod">
        <pc:chgData name="Muhammad Kazmi" userId="8032e63c-ad90-47a7-a13e-a15885970140" providerId="ADAL" clId="{F8FFC604-A2F3-4150-ABE5-96648CABAAE4}" dt="2021-11-29T16:29:07.239" v="71" actId="20577"/>
        <pc:sldMkLst>
          <pc:docMk/>
          <pc:sldMk cId="2534329038" sldId="284"/>
        </pc:sldMkLst>
        <pc:spChg chg="mod">
          <ac:chgData name="Muhammad Kazmi" userId="8032e63c-ad90-47a7-a13e-a15885970140" providerId="ADAL" clId="{F8FFC604-A2F3-4150-ABE5-96648CABAAE4}" dt="2021-11-29T16:29:07.239" v="71" actId="20577"/>
          <ac:spMkLst>
            <pc:docMk/>
            <pc:sldMk cId="2534329038" sldId="284"/>
            <ac:spMk id="3" creationId="{F39D5396-B9A4-44CA-8AC0-8969493B7057}"/>
          </ac:spMkLst>
        </pc:spChg>
      </pc:sldChg>
      <pc:sldChg chg="del">
        <pc:chgData name="Muhammad Kazmi" userId="8032e63c-ad90-47a7-a13e-a15885970140" providerId="ADAL" clId="{F8FFC604-A2F3-4150-ABE5-96648CABAAE4}" dt="2021-11-29T16:23:52.019" v="56" actId="2696"/>
        <pc:sldMkLst>
          <pc:docMk/>
          <pc:sldMk cId="593443383" sldId="285"/>
        </pc:sldMkLst>
      </pc:sldChg>
      <pc:sldChg chg="modSp mod">
        <pc:chgData name="Muhammad Kazmi" userId="8032e63c-ad90-47a7-a13e-a15885970140" providerId="ADAL" clId="{F8FFC604-A2F3-4150-ABE5-96648CABAAE4}" dt="2021-11-29T17:20:08.455" v="73" actId="207"/>
        <pc:sldMkLst>
          <pc:docMk/>
          <pc:sldMk cId="1965200890" sldId="289"/>
        </pc:sldMkLst>
        <pc:spChg chg="mod">
          <ac:chgData name="Muhammad Kazmi" userId="8032e63c-ad90-47a7-a13e-a15885970140" providerId="ADAL" clId="{F8FFC604-A2F3-4150-ABE5-96648CABAAE4}" dt="2021-11-29T17:20:08.455" v="73" actId="207"/>
          <ac:spMkLst>
            <pc:docMk/>
            <pc:sldMk cId="1965200890" sldId="289"/>
            <ac:spMk id="3" creationId="{250BD679-77D0-4402-8778-77E30D242F12}"/>
          </ac:spMkLst>
        </pc:spChg>
      </pc:sldChg>
      <pc:sldChg chg="del">
        <pc:chgData name="Muhammad Kazmi" userId="8032e63c-ad90-47a7-a13e-a15885970140" providerId="ADAL" clId="{F8FFC604-A2F3-4150-ABE5-96648CABAAE4}" dt="2021-11-29T16:23:58.403" v="57" actId="2696"/>
        <pc:sldMkLst>
          <pc:docMk/>
          <pc:sldMk cId="93495654" sldId="295"/>
        </pc:sldMkLst>
      </pc:sldChg>
    </pc:docChg>
  </pc:docChgLst>
  <pc:docChgLst>
    <pc:chgData name="Muhammad Kazmi" userId="8032e63c-ad90-47a7-a13e-a15885970140" providerId="ADAL" clId="{908509BE-51C4-4A17-8F4A-717FF9B0F8C1}"/>
    <pc:docChg chg="modSld">
      <pc:chgData name="Muhammad Kazmi" userId="8032e63c-ad90-47a7-a13e-a15885970140" providerId="ADAL" clId="{908509BE-51C4-4A17-8F4A-717FF9B0F8C1}" dt="2021-11-29T19:10:25.617" v="10" actId="20577"/>
      <pc:docMkLst>
        <pc:docMk/>
      </pc:docMkLst>
      <pc:sldChg chg="modSp mod">
        <pc:chgData name="Muhammad Kazmi" userId="8032e63c-ad90-47a7-a13e-a15885970140" providerId="ADAL" clId="{908509BE-51C4-4A17-8F4A-717FF9B0F8C1}" dt="2021-11-29T19:10:25.617" v="10" actId="20577"/>
        <pc:sldMkLst>
          <pc:docMk/>
          <pc:sldMk cId="711801959" sldId="283"/>
        </pc:sldMkLst>
        <pc:spChg chg="mod">
          <ac:chgData name="Muhammad Kazmi" userId="8032e63c-ad90-47a7-a13e-a15885970140" providerId="ADAL" clId="{908509BE-51C4-4A17-8F4A-717FF9B0F8C1}" dt="2021-11-29T19:10:25.617" v="10" actId="20577"/>
          <ac:spMkLst>
            <pc:docMk/>
            <pc:sldMk cId="711801959" sldId="283"/>
            <ac:spMk id="3" creationId="{A20ABAAF-2963-4E49-963F-7E96F6BA6C57}"/>
          </ac:spMkLst>
        </pc:spChg>
      </pc:sldChg>
    </pc:docChg>
  </pc:docChgLst>
  <pc:docChgLst>
    <pc:chgData name="Muhammad Kazmi" userId="8032e63c-ad90-47a7-a13e-a15885970140" providerId="ADAL" clId="{7EE1AE5A-CEF2-4B9D-B164-C1E08049E8E9}"/>
    <pc:docChg chg="undo custSel modSld">
      <pc:chgData name="Muhammad Kazmi" userId="8032e63c-ad90-47a7-a13e-a15885970140" providerId="ADAL" clId="{7EE1AE5A-CEF2-4B9D-B164-C1E08049E8E9}" dt="2021-11-29T20:57:12.214" v="61" actId="20577"/>
      <pc:docMkLst>
        <pc:docMk/>
      </pc:docMkLst>
      <pc:sldChg chg="modSp mod">
        <pc:chgData name="Muhammad Kazmi" userId="8032e63c-ad90-47a7-a13e-a15885970140" providerId="ADAL" clId="{7EE1AE5A-CEF2-4B9D-B164-C1E08049E8E9}" dt="2021-11-29T20:56:57.695" v="59" actId="20577"/>
        <pc:sldMkLst>
          <pc:docMk/>
          <pc:sldMk cId="711801959" sldId="283"/>
        </pc:sldMkLst>
        <pc:spChg chg="mod">
          <ac:chgData name="Muhammad Kazmi" userId="8032e63c-ad90-47a7-a13e-a15885970140" providerId="ADAL" clId="{7EE1AE5A-CEF2-4B9D-B164-C1E08049E8E9}" dt="2021-11-29T20:56:57.695" v="59" actId="20577"/>
          <ac:spMkLst>
            <pc:docMk/>
            <pc:sldMk cId="711801959" sldId="283"/>
            <ac:spMk id="3" creationId="{A20ABAAF-2963-4E49-963F-7E96F6BA6C57}"/>
          </ac:spMkLst>
        </pc:spChg>
      </pc:sldChg>
      <pc:sldChg chg="modSp mod">
        <pc:chgData name="Muhammad Kazmi" userId="8032e63c-ad90-47a7-a13e-a15885970140" providerId="ADAL" clId="{7EE1AE5A-CEF2-4B9D-B164-C1E08049E8E9}" dt="2021-11-29T20:57:12.214" v="61" actId="20577"/>
        <pc:sldMkLst>
          <pc:docMk/>
          <pc:sldMk cId="1965200890" sldId="289"/>
        </pc:sldMkLst>
        <pc:spChg chg="mod">
          <ac:chgData name="Muhammad Kazmi" userId="8032e63c-ad90-47a7-a13e-a15885970140" providerId="ADAL" clId="{7EE1AE5A-CEF2-4B9D-B164-C1E08049E8E9}" dt="2021-11-29T20:41:21.443" v="25" actId="14100"/>
          <ac:spMkLst>
            <pc:docMk/>
            <pc:sldMk cId="1965200890" sldId="289"/>
            <ac:spMk id="2" creationId="{09DFA1D4-57C0-4670-8BA6-B46FB08F9013}"/>
          </ac:spMkLst>
        </pc:spChg>
        <pc:spChg chg="mod">
          <ac:chgData name="Muhammad Kazmi" userId="8032e63c-ad90-47a7-a13e-a15885970140" providerId="ADAL" clId="{7EE1AE5A-CEF2-4B9D-B164-C1E08049E8E9}" dt="2021-11-29T20:57:12.214" v="61" actId="20577"/>
          <ac:spMkLst>
            <pc:docMk/>
            <pc:sldMk cId="1965200890" sldId="289"/>
            <ac:spMk id="3" creationId="{250BD679-77D0-4402-8778-77E30D242F1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D72FD4-925F-4514-A76F-1FA82C3FBF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D2519E-E2E2-476A-B281-8C668CEDBB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0C64D-B5E0-42A4-8423-148BA9A2F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5E9C08-D6BB-4CC8-A798-AE4343E83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7FADB6-5AEC-4ECE-8A37-230536232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376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D16385-53D6-456A-BB92-5F514106B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97982B-A8AB-43C3-9B7A-A40A89BEE9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694EC-A657-4E7F-BA5B-CF8B70B18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19972D-B62F-4973-AE6F-8CBA13A6A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A0D4B1-995F-4A73-8F1F-69E927460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2420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42895C8-2B0A-45C7-949D-BFC0D3227D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07B16C-30C6-4F6F-B400-CEE66C5078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3433C7-C91E-4BCF-B550-05C7E38A0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5693C4-B161-49BD-A768-55744408C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027878-5FEE-4F6D-B2D5-D71E6FDF8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180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06F33B-73D2-4639-89D7-FC1890A42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EA0713-0439-4B85-8DDF-326B82BC78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AD3555-4481-4C5A-B3C4-5A938EC9B7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C91F13-F0C8-46B5-8284-39D9ACB7D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4D07AF-DEA4-4B49-9CC3-4B55B9BB4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805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D9463E-E7C7-47AF-B5F4-C189E47EE4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45110C-3BB5-4381-88C4-0563A8E84B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BC31F6-D33C-4FD1-A57A-3EDE3078F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4FC988-A646-4763-9AE1-C7F4FD81F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530D36-1E8B-4E90-BC94-157F99504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418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FBA6ED-F4DF-4757-B01D-EF005BC0F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8A644E-4DD3-42BF-92F2-2A8657BF78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05A1FC-FBC3-420A-9391-BB79CF81F7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1057E0-E326-4389-8E7C-45B05BDE9B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44D833-0E1F-4560-B29C-B014BE846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76B647-EFCF-4967-9D33-8B387369A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278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9250C-D0A4-41A9-ABED-2E37CAD347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D33DD5-D669-43A4-913A-2B55D975E4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0420A9-9D88-4A49-9E1C-216FAAC5C2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ABD13-EF99-4BBF-AB7E-1D8030B0C1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DC9C5C2-B283-4D51-A26E-1BCE222A23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DC5F753-ED85-44BE-BFCB-4C3E1093E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42D603D-6E2F-47E0-AC81-3BE15FFC6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A388E3-53EC-443C-A0DD-9CAA92151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184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8A4DB-4B76-4E9C-84C4-84F70D68B4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3C76D5-1929-47D5-A9EA-C670F22861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FFE1E5-DD52-4EF6-BA7B-62E7F4E7D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9E93B6-592C-4DEC-B684-B330DDD41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365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937B4A4-D4CF-4DCD-A279-6B192FE80B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95B565-8AB8-44D1-AF53-B2C1A205F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477E0F-9143-4632-BAD4-184A8FCE9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255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7CDB6A-73A1-429C-AF82-DEEDFEEA52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87AEDF-AB7E-4F25-A4BE-1C2067B559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4564FE-A1F3-4F87-9452-4A6B203911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4021AB-4294-463C-98EF-E76504DC1D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E0C0DB-7CCE-4FE5-B802-327F3E99F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43278D-21B9-45B7-BB35-4E32B6490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537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3E5E4-69E4-4E10-BDC5-3399BC87D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CF860F-7D45-4A5F-8B9F-D886B26BE4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D1891E-0365-426E-B70E-C6BF45F13E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46A8AF-2642-4A4F-AE48-B9D5A9A69D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E4ED20-058D-4CF2-9CDA-6D95BCED5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7673F6-3575-46F5-AA13-FB7B23E3B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470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83567F5-EA88-453D-B513-1E5DEEFB6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584993-0526-4839-BC7D-41ABBDA5FD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F80469-6228-4793-8963-185698ED32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9DA1B-7D9B-4C1C-B01D-831821F7F871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E21F58-0D31-4FB0-B544-CDAF0C0135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4C21A2-1844-4E96-B370-FCFC6EED23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586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3gpp.org/ftp/tsg_ran/TSG_RAN/TSGR_93e/Docs/RP-212634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0FB8E17-49B5-4130-B2ED-446C2C17EC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7679" y="1880680"/>
            <a:ext cx="11094720" cy="2387600"/>
          </a:xfrm>
        </p:spPr>
        <p:txBody>
          <a:bodyPr>
            <a:normAutofit/>
          </a:bodyPr>
          <a:lstStyle/>
          <a:p>
            <a:r>
              <a:rPr lang="en-US" b="1" dirty="0"/>
              <a:t>On scope of frequency bands for Redcap in Rel-17</a:t>
            </a:r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B4A17EEB-B8C6-417B-A48E-9C0602CE4E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1587" y="4767121"/>
            <a:ext cx="9144000" cy="1655762"/>
          </a:xfrm>
        </p:spPr>
        <p:txBody>
          <a:bodyPr>
            <a:normAutofit/>
          </a:bodyPr>
          <a:lstStyle/>
          <a:p>
            <a:r>
              <a:rPr lang="en-US" sz="3600" dirty="0"/>
              <a:t>Ericsson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BD841BA-86FD-4B7D-B5F2-8BDC3C162952}"/>
              </a:ext>
            </a:extLst>
          </p:cNvPr>
          <p:cNvSpPr txBox="1"/>
          <p:nvPr/>
        </p:nvSpPr>
        <p:spPr>
          <a:xfrm>
            <a:off x="130244" y="58400"/>
            <a:ext cx="5566904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000" dirty="0"/>
              <a:t>3GPP TSG RAN Meeting # 94-e</a:t>
            </a:r>
          </a:p>
          <a:p>
            <a:r>
              <a:rPr lang="en-US" sz="2000" dirty="0"/>
              <a:t>Electronic meeting, December 6-17, 2021</a:t>
            </a:r>
          </a:p>
          <a:p>
            <a:r>
              <a:rPr lang="en-US" sz="2000" dirty="0"/>
              <a:t>Agenda item: 9.3.1.7</a:t>
            </a:r>
          </a:p>
          <a:p>
            <a:r>
              <a:rPr lang="en-US" sz="2000" dirty="0"/>
              <a:t>Document for</a:t>
            </a:r>
            <a:r>
              <a:rPr lang="en-US" sz="2000"/>
              <a:t>: Approval</a:t>
            </a:r>
            <a:endParaRPr lang="en-US" sz="2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CD32A5F-EE51-4FBF-8C0C-A24C95ADC0DD}"/>
              </a:ext>
            </a:extLst>
          </p:cNvPr>
          <p:cNvSpPr txBox="1"/>
          <p:nvPr/>
        </p:nvSpPr>
        <p:spPr>
          <a:xfrm>
            <a:off x="9708776" y="215152"/>
            <a:ext cx="18736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/>
              <a:t>RP-213427</a:t>
            </a:r>
          </a:p>
        </p:txBody>
      </p:sp>
    </p:spTree>
    <p:extLst>
      <p:ext uri="{BB962C8B-B14F-4D97-AF65-F5344CB8AC3E}">
        <p14:creationId xmlns:p14="http://schemas.microsoft.com/office/powerpoint/2010/main" val="3736630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6FC76C-A581-4C09-BBFF-7D79D547DB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3867"/>
            <a:ext cx="11644604" cy="838525"/>
          </a:xfrm>
        </p:spPr>
        <p:txBody>
          <a:bodyPr/>
          <a:lstStyle/>
          <a:p>
            <a:r>
              <a:rPr lang="en-US" b="1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0ABAAF-2963-4E49-963F-7E96F6BA6C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306" y="942392"/>
            <a:ext cx="10832841" cy="464042"/>
          </a:xfrm>
        </p:spPr>
        <p:txBody>
          <a:bodyPr>
            <a:normAutofit/>
          </a:bodyPr>
          <a:lstStyle/>
          <a:p>
            <a:pPr hangingPunct="0"/>
            <a:r>
              <a:rPr lang="en-US" sz="2400" b="1"/>
              <a:t>RAN#93-e agreements on V2X/PC5 on n47, unlicensed bands, SUL bands [1]: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hangingPunct="0"/>
            <a:endParaRPr lang="en-US" sz="2400"/>
          </a:p>
          <a:p>
            <a:pPr hangingPunct="0"/>
            <a:endParaRPr lang="en-US" sz="2400"/>
          </a:p>
          <a:p>
            <a:pPr marL="0" indent="0">
              <a:buNone/>
            </a:pPr>
            <a:endParaRPr lang="en-US" sz="240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DFB126A-83FD-4E01-A246-F4255E46D34F}"/>
              </a:ext>
            </a:extLst>
          </p:cNvPr>
          <p:cNvSpPr txBox="1">
            <a:spLocks/>
          </p:cNvSpPr>
          <p:nvPr/>
        </p:nvSpPr>
        <p:spPr>
          <a:xfrm>
            <a:off x="545530" y="1494764"/>
            <a:ext cx="10380617" cy="4420844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2400" dirty="0">
                <a:solidFill>
                  <a:prstClr val="black"/>
                </a:solidFill>
                <a:latin typeface="Calibri" panose="020F0502020204030204"/>
              </a:rPr>
              <a:t>No consensus on whether a </a:t>
            </a:r>
            <a:r>
              <a:rPr lang="en-GB" sz="2400" dirty="0" err="1">
                <a:solidFill>
                  <a:prstClr val="black"/>
                </a:solidFill>
                <a:latin typeface="Calibri" panose="020F0502020204030204"/>
              </a:rPr>
              <a:t>RedCap</a:t>
            </a:r>
            <a:r>
              <a:rPr lang="en-GB" sz="2400" dirty="0">
                <a:solidFill>
                  <a:prstClr val="black"/>
                </a:solidFill>
                <a:latin typeface="Calibri" panose="020F0502020204030204"/>
              </a:rPr>
              <a:t> UE can support V2X/PC5 on n47, unlicensed bands, SUL bands.</a:t>
            </a:r>
          </a:p>
          <a:p>
            <a:pPr>
              <a:defRPr/>
            </a:pPr>
            <a:r>
              <a:rPr lang="en-GB" sz="2400" b="1" dirty="0">
                <a:solidFill>
                  <a:prstClr val="black"/>
                </a:solidFill>
                <a:latin typeface="Calibri" panose="020F0502020204030204"/>
              </a:rPr>
              <a:t>Moderator’s proposal for discussion in Friday GTW:</a:t>
            </a:r>
          </a:p>
          <a:p>
            <a:pPr lvl="1">
              <a:defRPr/>
            </a:pP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In Rel-17, there will be no work on any </a:t>
            </a:r>
            <a:r>
              <a:rPr lang="en-US" sz="2000" dirty="0" err="1">
                <a:solidFill>
                  <a:prstClr val="black"/>
                </a:solidFill>
                <a:latin typeface="Calibri" panose="020F0502020204030204"/>
              </a:rPr>
              <a:t>RedCap</a:t>
            </a: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 specific specification update for any of the following:</a:t>
            </a:r>
          </a:p>
          <a:p>
            <a:pPr marL="1257300" lvl="2" indent="-342900">
              <a:buFont typeface="+mj-lt"/>
              <a:buAutoNum type="arabicPeriod"/>
              <a:defRPr/>
            </a:pPr>
            <a:r>
              <a:rPr lang="en-US" sz="1800" dirty="0" err="1">
                <a:solidFill>
                  <a:prstClr val="black"/>
                </a:solidFill>
                <a:latin typeface="Calibri" panose="020F0502020204030204"/>
              </a:rPr>
              <a:t>RedCap</a:t>
            </a:r>
            <a:r>
              <a:rPr lang="en-US" sz="1800" dirty="0">
                <a:solidFill>
                  <a:prstClr val="black"/>
                </a:solidFill>
                <a:latin typeface="Calibri" panose="020F0502020204030204"/>
              </a:rPr>
              <a:t> UEs also supporting V2X/PC5 on n47</a:t>
            </a:r>
          </a:p>
          <a:p>
            <a:pPr marL="1257300" lvl="2" indent="-342900">
              <a:buFont typeface="+mj-lt"/>
              <a:buAutoNum type="arabicPeriod"/>
              <a:defRPr/>
            </a:pPr>
            <a:r>
              <a:rPr lang="en-US" sz="1800" dirty="0" err="1">
                <a:solidFill>
                  <a:prstClr val="black"/>
                </a:solidFill>
                <a:latin typeface="Calibri" panose="020F0502020204030204"/>
              </a:rPr>
              <a:t>RedCap</a:t>
            </a:r>
            <a:r>
              <a:rPr lang="en-US" sz="1800" dirty="0">
                <a:solidFill>
                  <a:prstClr val="black"/>
                </a:solidFill>
                <a:latin typeface="Calibri" panose="020F0502020204030204"/>
              </a:rPr>
              <a:t> UEs operating in unlicensed bands</a:t>
            </a:r>
          </a:p>
          <a:p>
            <a:pPr marL="1257300" lvl="2" indent="-342900">
              <a:buFont typeface="+mj-lt"/>
              <a:buAutoNum type="arabicPeriod"/>
              <a:defRPr/>
            </a:pPr>
            <a:r>
              <a:rPr lang="en-US" sz="1800" dirty="0" err="1">
                <a:solidFill>
                  <a:prstClr val="black"/>
                </a:solidFill>
                <a:latin typeface="Calibri" panose="020F0502020204030204"/>
              </a:rPr>
              <a:t>RedCap</a:t>
            </a:r>
            <a:r>
              <a:rPr lang="en-US" sz="1800" dirty="0">
                <a:solidFill>
                  <a:prstClr val="black"/>
                </a:solidFill>
                <a:latin typeface="Calibri" panose="020F0502020204030204"/>
              </a:rPr>
              <a:t> UEs supporting SUL </a:t>
            </a:r>
          </a:p>
          <a:p>
            <a:pPr lvl="1">
              <a:defRPr/>
            </a:pP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The specification will not contain any explicit restriction to prevent implementation of </a:t>
            </a:r>
            <a:r>
              <a:rPr lang="en-US" sz="2000" dirty="0" err="1">
                <a:solidFill>
                  <a:prstClr val="black"/>
                </a:solidFill>
                <a:latin typeface="Calibri" panose="020F0502020204030204"/>
              </a:rPr>
              <a:t>RedCap</a:t>
            </a: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 UEs with these features.</a:t>
            </a:r>
          </a:p>
          <a:p>
            <a:pPr lvl="1">
              <a:defRPr/>
            </a:pPr>
            <a:endParaRPr lang="en-US" sz="2000" dirty="0">
              <a:solidFill>
                <a:prstClr val="black"/>
              </a:solidFill>
              <a:latin typeface="Calibri" panose="020F0502020204030204"/>
            </a:endParaRPr>
          </a:p>
          <a:p>
            <a:pPr lvl="1">
              <a:defRPr/>
            </a:pPr>
            <a:r>
              <a:rPr lang="en-US" sz="2000" dirty="0">
                <a:solidFill>
                  <a:prstClr val="black"/>
                </a:solidFill>
                <a:latin typeface="Calibri" panose="020F0502020204030204"/>
              </a:rPr>
              <a:t>Note: The consequence of this agreement would be:</a:t>
            </a:r>
          </a:p>
          <a:p>
            <a:pPr marL="1257300" lvl="2" indent="-342900">
              <a:buFont typeface="+mj-lt"/>
              <a:buAutoNum type="arabicPeriod"/>
              <a:defRPr/>
            </a:pPr>
            <a:r>
              <a:rPr lang="en-US" sz="1800" dirty="0">
                <a:solidFill>
                  <a:prstClr val="black"/>
                </a:solidFill>
                <a:latin typeface="Calibri" panose="020F0502020204030204"/>
              </a:rPr>
              <a:t>If any spec change/addition is found necessary in order to enable one of the options above then it will not happen in Rel-17.</a:t>
            </a:r>
          </a:p>
          <a:p>
            <a:pPr hangingPunct="0"/>
            <a:endParaRPr lang="en-US" sz="2400" dirty="0"/>
          </a:p>
          <a:p>
            <a:pPr hangingPunct="0"/>
            <a:endParaRPr lang="en-US" sz="2400" dirty="0"/>
          </a:p>
          <a:p>
            <a:pPr marL="0" indent="0">
              <a:buFont typeface="Arial" panose="020B0604020202020204" pitchFamily="34" charset="0"/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861427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6FC76C-A581-4C09-BBFF-7D79D547DB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3867"/>
            <a:ext cx="11623765" cy="906327"/>
          </a:xfrm>
        </p:spPr>
        <p:txBody>
          <a:bodyPr/>
          <a:lstStyle/>
          <a:p>
            <a:r>
              <a:rPr lang="en-US" b="1"/>
              <a:t>Interpretation of RAN#93-e 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0ABAAF-2963-4E49-963F-7E96F6BA6C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074883"/>
            <a:ext cx="12192000" cy="5211617"/>
          </a:xfrm>
        </p:spPr>
        <p:txBody>
          <a:bodyPr>
            <a:normAutofit/>
          </a:bodyPr>
          <a:lstStyle/>
          <a:p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Our interpretation of RAN#93-e agreement is that any of the following bands/features</a:t>
            </a:r>
            <a:r>
              <a:rPr lang="en-GB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which require </a:t>
            </a:r>
            <a:r>
              <a:rPr lang="en-GB" sz="2800" dirty="0" err="1">
                <a:solidFill>
                  <a:prstClr val="black"/>
                </a:solidFill>
                <a:latin typeface="Calibri" panose="020F0502020204030204"/>
              </a:rPr>
              <a:t>RedCap</a:t>
            </a: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 specific specification update, </a:t>
            </a:r>
            <a:r>
              <a:rPr lang="en-US" sz="2800" dirty="0">
                <a:solidFill>
                  <a:prstClr val="black"/>
                </a:solidFill>
                <a:latin typeface="Calibri" panose="020F0502020204030204"/>
              </a:rPr>
              <a:t>shall be clearly </a:t>
            </a:r>
            <a:r>
              <a:rPr lang="en-US" sz="2800" u="sng" dirty="0">
                <a:solidFill>
                  <a:prstClr val="black"/>
                </a:solidFill>
                <a:latin typeface="Calibri" panose="020F0502020204030204"/>
              </a:rPr>
              <a:t>identifiable</a:t>
            </a:r>
            <a:r>
              <a:rPr lang="en-US" sz="2800" dirty="0">
                <a:solidFill>
                  <a:prstClr val="black"/>
                </a:solidFill>
                <a:latin typeface="Calibri" panose="020F0502020204030204"/>
              </a:rPr>
              <a:t> in the RAN4 specs as not applicable for </a:t>
            </a:r>
            <a:r>
              <a:rPr lang="en-US" sz="2800" dirty="0" err="1">
                <a:solidFill>
                  <a:prstClr val="black"/>
                </a:solidFill>
                <a:latin typeface="Calibri" panose="020F0502020204030204"/>
              </a:rPr>
              <a:t>RedCap</a:t>
            </a:r>
            <a:r>
              <a:rPr lang="en-US" sz="2800" dirty="0">
                <a:solidFill>
                  <a:prstClr val="black"/>
                </a:solidFill>
                <a:latin typeface="Calibri" panose="020F0502020204030204"/>
              </a:rPr>
              <a:t> UE in Rel-17</a:t>
            </a: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:</a:t>
            </a:r>
          </a:p>
          <a:p>
            <a:pPr marL="1257300" lvl="2" indent="-342900">
              <a:buFont typeface="+mj-lt"/>
              <a:buAutoNum type="arabicPeriod"/>
              <a:defRPr/>
            </a:pPr>
            <a:r>
              <a:rPr lang="en-US" sz="2800" dirty="0" err="1">
                <a:solidFill>
                  <a:prstClr val="black"/>
                </a:solidFill>
                <a:latin typeface="Calibri" panose="020F0502020204030204"/>
              </a:rPr>
              <a:t>RedCap</a:t>
            </a:r>
            <a:r>
              <a:rPr lang="en-US" sz="2800" dirty="0">
                <a:solidFill>
                  <a:prstClr val="black"/>
                </a:solidFill>
                <a:latin typeface="Calibri" panose="020F0502020204030204"/>
              </a:rPr>
              <a:t> UEs also supporting V2X/PC5 on n47</a:t>
            </a:r>
          </a:p>
          <a:p>
            <a:pPr marL="1257300" lvl="2" indent="-342900">
              <a:buFont typeface="+mj-lt"/>
              <a:buAutoNum type="arabicPeriod"/>
              <a:defRPr/>
            </a:pPr>
            <a:r>
              <a:rPr lang="en-US" sz="2800" dirty="0" err="1">
                <a:solidFill>
                  <a:prstClr val="black"/>
                </a:solidFill>
                <a:latin typeface="Calibri" panose="020F0502020204030204"/>
              </a:rPr>
              <a:t>RedCap</a:t>
            </a:r>
            <a:r>
              <a:rPr lang="en-US" sz="2800" dirty="0">
                <a:solidFill>
                  <a:prstClr val="black"/>
                </a:solidFill>
                <a:latin typeface="Calibri" panose="020F0502020204030204"/>
              </a:rPr>
              <a:t> UEs operating in unlicensed bands</a:t>
            </a:r>
          </a:p>
          <a:p>
            <a:pPr marL="1257300" lvl="2" indent="-342900">
              <a:buFont typeface="+mj-lt"/>
              <a:buAutoNum type="arabicPeriod"/>
              <a:defRPr/>
            </a:pPr>
            <a:r>
              <a:rPr lang="en-US" sz="2800" dirty="0" err="1">
                <a:solidFill>
                  <a:prstClr val="black"/>
                </a:solidFill>
                <a:latin typeface="Calibri" panose="020F0502020204030204"/>
              </a:rPr>
              <a:t>RedCap</a:t>
            </a:r>
            <a:r>
              <a:rPr lang="en-US" sz="2800" dirty="0">
                <a:solidFill>
                  <a:prstClr val="black"/>
                </a:solidFill>
                <a:latin typeface="Calibri" panose="020F0502020204030204"/>
              </a:rPr>
              <a:t> UEs supporting SUL </a:t>
            </a:r>
          </a:p>
          <a:p>
            <a:r>
              <a:rPr lang="en-GB" dirty="0">
                <a:latin typeface="Calibri" panose="020F0502020204030204"/>
              </a:rPr>
              <a:t>But RAN#93-e agreement is misinterpreted by some companies in RAN4.</a:t>
            </a:r>
          </a:p>
          <a:p>
            <a:pPr lvl="2"/>
            <a:endParaRPr lang="en-GB" dirty="0">
              <a:solidFill>
                <a:prstClr val="black"/>
              </a:solidFill>
              <a:latin typeface="Calibri" panose="020F0502020204030204"/>
            </a:endParaRPr>
          </a:p>
          <a:p>
            <a:endParaRPr lang="en-GB" sz="2800" dirty="0">
              <a:solidFill>
                <a:prstClr val="black"/>
              </a:solidFill>
              <a:latin typeface="Calibri" panose="020F0502020204030204"/>
            </a:endParaRPr>
          </a:p>
          <a:p>
            <a:endParaRPr lang="en-GB" sz="2800" dirty="0">
              <a:solidFill>
                <a:prstClr val="black"/>
              </a:solidFill>
              <a:latin typeface="Calibri" panose="020F0502020204030204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18019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6FC76C-A581-4C09-BBFF-7D79D547DB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3867"/>
            <a:ext cx="11623765" cy="906327"/>
          </a:xfrm>
        </p:spPr>
        <p:txBody>
          <a:bodyPr/>
          <a:lstStyle/>
          <a:p>
            <a:r>
              <a:rPr lang="en-US" b="1" dirty="0"/>
              <a:t>RF Impact of Introduction of Redcap bands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0ABAAF-2963-4E49-963F-7E96F6BA6C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074883"/>
            <a:ext cx="12192000" cy="5381335"/>
          </a:xfrm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r>
              <a:rPr lang="en-GB" dirty="0">
                <a:latin typeface="Calibri" panose="020F0502020204030204"/>
              </a:rPr>
              <a:t>UE RF spec (TS 38.101-1) specifies large number of receiver and transmitter requirements which are dependent on channel BW</a:t>
            </a:r>
            <a:r>
              <a:rPr lang="en-US" dirty="0">
                <a:latin typeface="Calibri" panose="020F0502020204030204"/>
              </a:rPr>
              <a:t>.</a:t>
            </a:r>
            <a:endParaRPr lang="en-GB" dirty="0">
              <a:latin typeface="Calibri" panose="020F0502020204030204"/>
            </a:endParaRPr>
          </a:p>
          <a:p>
            <a:r>
              <a:rPr lang="en-GB" sz="2800" dirty="0">
                <a:latin typeface="Calibri" panose="020F0502020204030204"/>
              </a:rPr>
              <a:t>RF specification TS 38.101-1 needs to be updated to add the </a:t>
            </a:r>
            <a:r>
              <a:rPr lang="en-GB" sz="2800" dirty="0" err="1">
                <a:latin typeface="Calibri" panose="020F0502020204030204"/>
              </a:rPr>
              <a:t>RedCap</a:t>
            </a:r>
            <a:r>
              <a:rPr lang="en-GB" sz="2800" dirty="0">
                <a:latin typeface="Calibri" panose="020F0502020204030204"/>
              </a:rPr>
              <a:t> </a:t>
            </a:r>
            <a:r>
              <a:rPr lang="en-GB" dirty="0">
                <a:latin typeface="Calibri" panose="020F0502020204030204"/>
              </a:rPr>
              <a:t>operating bands</a:t>
            </a:r>
            <a:r>
              <a:rPr lang="en-GB" sz="2800" dirty="0">
                <a:latin typeface="Calibri" panose="020F0502020204030204"/>
              </a:rPr>
              <a:t>:</a:t>
            </a:r>
            <a:endParaRPr lang="en-GB" sz="2800" dirty="0">
              <a:latin typeface="Calibri" panose="020F0502020204030204"/>
              <a:cs typeface="Calibri"/>
            </a:endParaRPr>
          </a:p>
          <a:p>
            <a:pPr lvl="1"/>
            <a:r>
              <a:rPr lang="en-GB" dirty="0">
                <a:latin typeface="Calibri" panose="020F0502020204030204"/>
              </a:rPr>
              <a:t>The supported band # needs to be added for the </a:t>
            </a:r>
            <a:r>
              <a:rPr lang="en-GB" dirty="0" err="1">
                <a:latin typeface="Calibri" panose="020F0502020204030204"/>
              </a:rPr>
              <a:t>RedCap</a:t>
            </a:r>
            <a:r>
              <a:rPr lang="en-GB" dirty="0">
                <a:latin typeface="Calibri" panose="020F0502020204030204"/>
              </a:rPr>
              <a:t> supported operating band</a:t>
            </a:r>
            <a:endParaRPr lang="en-GB" dirty="0">
              <a:latin typeface="Calibri" panose="020F0502020204030204"/>
              <a:cs typeface="Calibri"/>
            </a:endParaRPr>
          </a:p>
          <a:p>
            <a:pPr lvl="2"/>
            <a:r>
              <a:rPr lang="en-GB" dirty="0">
                <a:latin typeface="Calibri" panose="020F0502020204030204"/>
              </a:rPr>
              <a:t>Different features in TS 38.101-1  have specific clause to add the supported band with different suffix</a:t>
            </a:r>
            <a:endParaRPr lang="en-GB" dirty="0">
              <a:cs typeface="Calibri"/>
            </a:endParaRPr>
          </a:p>
          <a:p>
            <a:pPr lvl="3"/>
            <a:r>
              <a:rPr lang="en-GB" dirty="0">
                <a:latin typeface="Calibri" panose="020F0502020204030204"/>
              </a:rPr>
              <a:t>It is agreed add new suffix for </a:t>
            </a:r>
            <a:r>
              <a:rPr lang="en-GB" dirty="0" err="1">
                <a:latin typeface="Calibri" panose="020F0502020204030204"/>
              </a:rPr>
              <a:t>RedCap</a:t>
            </a:r>
            <a:r>
              <a:rPr lang="en-GB" dirty="0">
                <a:latin typeface="Calibri" panose="020F0502020204030204"/>
              </a:rPr>
              <a:t> feature[4].</a:t>
            </a:r>
            <a:endParaRPr lang="en-GB" dirty="0">
              <a:latin typeface="Calibri" panose="020F0502020204030204"/>
              <a:cs typeface="Calibri"/>
            </a:endParaRPr>
          </a:p>
          <a:p>
            <a:pPr lvl="1"/>
            <a:r>
              <a:rPr lang="en-GB" dirty="0">
                <a:latin typeface="Calibri" panose="020F0502020204030204"/>
                <a:cs typeface="Calibri"/>
              </a:rPr>
              <a:t>1 RX branch REFSENS needed to be updated for </a:t>
            </a:r>
            <a:r>
              <a:rPr lang="en-GB" dirty="0" err="1">
                <a:latin typeface="Calibri" panose="020F0502020204030204"/>
                <a:cs typeface="Calibri"/>
              </a:rPr>
              <a:t>RedCap</a:t>
            </a:r>
            <a:r>
              <a:rPr lang="en-GB" dirty="0">
                <a:latin typeface="Calibri" panose="020F0502020204030204"/>
                <a:cs typeface="Calibri"/>
              </a:rPr>
              <a:t> supported operating band</a:t>
            </a:r>
            <a:endParaRPr lang="en-GB" dirty="0">
              <a:latin typeface="Calibri" panose="020F0502020204030204"/>
            </a:endParaRPr>
          </a:p>
          <a:p>
            <a:pPr lvl="2"/>
            <a:r>
              <a:rPr lang="en-GB" dirty="0">
                <a:latin typeface="Calibri" panose="020F0502020204030204"/>
              </a:rPr>
              <a:t>It is agreed to specify the RF REFSENS [4]</a:t>
            </a:r>
            <a:endParaRPr lang="en-GB" dirty="0">
              <a:cs typeface="Calibri"/>
            </a:endParaRPr>
          </a:p>
          <a:p>
            <a:pPr lvl="3"/>
            <a:r>
              <a:rPr lang="en-GB" dirty="0">
                <a:latin typeface="Calibri" panose="020F0502020204030204"/>
              </a:rPr>
              <a:t>Specify REFSENS:</a:t>
            </a:r>
            <a:endParaRPr lang="en-GB" dirty="0">
              <a:latin typeface="Calibri" panose="020F0502020204030204"/>
              <a:cs typeface="Calibri"/>
            </a:endParaRPr>
          </a:p>
          <a:p>
            <a:pPr lvl="4"/>
            <a:r>
              <a:rPr lang="en-GB" dirty="0">
                <a:latin typeface="Calibri" panose="020F0502020204030204"/>
              </a:rPr>
              <a:t>For one Rx branch.</a:t>
            </a:r>
            <a:endParaRPr lang="en-GB" dirty="0">
              <a:latin typeface="Calibri" panose="020F0502020204030204"/>
              <a:cs typeface="Calibri" panose="020F0502020204030204"/>
            </a:endParaRPr>
          </a:p>
          <a:p>
            <a:r>
              <a:rPr lang="en-GB" dirty="0">
                <a:latin typeface="Calibri" panose="020F0502020204030204"/>
              </a:rPr>
              <a:t>RF specification TS 38.101-1 needs to be updated to add the SUL and V2X band combo for SUL band/V2X_n47+ </a:t>
            </a:r>
            <a:r>
              <a:rPr lang="en-GB" dirty="0" err="1">
                <a:latin typeface="Calibri" panose="020F0502020204030204"/>
              </a:rPr>
              <a:t>RedCap</a:t>
            </a:r>
            <a:r>
              <a:rPr lang="en-GB" dirty="0">
                <a:latin typeface="Calibri" panose="020F0502020204030204"/>
              </a:rPr>
              <a:t> bands and NR-U bands (n46 and n96):</a:t>
            </a:r>
          </a:p>
          <a:p>
            <a:pPr lvl="1"/>
            <a:r>
              <a:rPr lang="en-GB" dirty="0">
                <a:ea typeface="+mn-lt"/>
                <a:cs typeface="+mn-lt"/>
              </a:rPr>
              <a:t>Channel bandwidth in current band combo needs to be updated for the Redcap Band to limit up to 20MHz</a:t>
            </a:r>
          </a:p>
          <a:p>
            <a:pPr lvl="1"/>
            <a:r>
              <a:rPr lang="en-GB" dirty="0">
                <a:latin typeface="Calibri" panose="020F0502020204030204"/>
                <a:cs typeface="Calibri" panose="020F0502020204030204"/>
              </a:rPr>
              <a:t>For V2X band combo, if the </a:t>
            </a:r>
            <a:r>
              <a:rPr lang="en-GB" dirty="0" err="1">
                <a:latin typeface="Calibri" panose="020F0502020204030204"/>
                <a:cs typeface="Calibri" panose="020F0502020204030204"/>
              </a:rPr>
              <a:t>RedCap</a:t>
            </a:r>
            <a:r>
              <a:rPr lang="en-GB" dirty="0">
                <a:latin typeface="Calibri" panose="020F0502020204030204"/>
                <a:cs typeface="Calibri" panose="020F0502020204030204"/>
              </a:rPr>
              <a:t> bands is 1RX /HD-FDD only, additional REFSENS impact needs to be analysed</a:t>
            </a:r>
          </a:p>
          <a:p>
            <a:pPr lvl="1"/>
            <a:r>
              <a:rPr lang="en-GB" dirty="0">
                <a:latin typeface="Calibri" panose="020F0502020204030204"/>
                <a:cs typeface="Calibri" panose="020F0502020204030204"/>
              </a:rPr>
              <a:t>For SUL band combo, if the </a:t>
            </a:r>
            <a:r>
              <a:rPr lang="en-GB" dirty="0" err="1">
                <a:latin typeface="Calibri" panose="020F0502020204030204"/>
                <a:cs typeface="Calibri" panose="020F0502020204030204"/>
              </a:rPr>
              <a:t>RedCap</a:t>
            </a:r>
            <a:r>
              <a:rPr lang="en-GB" dirty="0">
                <a:latin typeface="Calibri" panose="020F0502020204030204"/>
                <a:cs typeface="Calibri" panose="020F0502020204030204"/>
              </a:rPr>
              <a:t> bands is 1RX/ HD-FDD only, additional REFSENS impact needs to be analysed</a:t>
            </a:r>
          </a:p>
          <a:p>
            <a:pPr lvl="1"/>
            <a:r>
              <a:rPr lang="en-GB" dirty="0">
                <a:latin typeface="Calibri" panose="020F0502020204030204"/>
                <a:cs typeface="Calibri" panose="020F0502020204030204"/>
              </a:rPr>
              <a:t>Channel BWs and associated requirements for n46 and n96 need to be limited to 20 </a:t>
            </a:r>
            <a:r>
              <a:rPr lang="en-GB" dirty="0" err="1">
                <a:latin typeface="Calibri" panose="020F0502020204030204"/>
                <a:cs typeface="Calibri" panose="020F0502020204030204"/>
              </a:rPr>
              <a:t>MHz.</a:t>
            </a:r>
            <a:endParaRPr lang="en-GB" dirty="0">
              <a:latin typeface="Calibri" panose="020F0502020204030204"/>
              <a:cs typeface="Calibri" panose="020F0502020204030204"/>
            </a:endParaRPr>
          </a:p>
          <a:p>
            <a:endParaRPr lang="en-GB" dirty="0">
              <a:cs typeface="Calibri" panose="020F0502020204030204"/>
            </a:endParaRPr>
          </a:p>
          <a:p>
            <a:pPr lvl="2"/>
            <a:endParaRPr lang="en-GB" dirty="0">
              <a:cs typeface="Calibri" panose="020F0502020204030204"/>
            </a:endParaRPr>
          </a:p>
          <a:p>
            <a:endParaRPr lang="en-GB" dirty="0">
              <a:cs typeface="Calibri" panose="020F0502020204030204"/>
            </a:endParaRPr>
          </a:p>
          <a:p>
            <a:endParaRPr lang="en-GB" dirty="0">
              <a:cs typeface="Calibri" panose="020F0502020204030204"/>
            </a:endParaRPr>
          </a:p>
          <a:p>
            <a:endParaRPr lang="en-US" dirty="0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3148558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6FC76C-A581-4C09-BBFF-7D79D547DB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3867"/>
            <a:ext cx="11623765" cy="906327"/>
          </a:xfrm>
        </p:spPr>
        <p:txBody>
          <a:bodyPr>
            <a:normAutofit/>
          </a:bodyPr>
          <a:lstStyle/>
          <a:p>
            <a:r>
              <a:rPr lang="en-US" b="1" dirty="0"/>
              <a:t>RRM Impact of Redcap in Unlicensed bands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0ABAAF-2963-4E49-963F-7E96F6BA6C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074883"/>
            <a:ext cx="12192000" cy="5251272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prstClr val="black"/>
                </a:solidFill>
                <a:latin typeface="Calibri" panose="020F0502020204030204"/>
              </a:rPr>
              <a:t>Following requirements specific to Redcap UEs are being specified in Rel-17:</a:t>
            </a:r>
          </a:p>
          <a:p>
            <a:pPr lvl="1"/>
            <a:r>
              <a:rPr lang="en-GB" dirty="0">
                <a:solidFill>
                  <a:prstClr val="black"/>
                </a:solidFill>
                <a:latin typeface="Calibri" panose="020F0502020204030204"/>
              </a:rPr>
              <a:t>Measurement requirements with </a:t>
            </a:r>
            <a:r>
              <a:rPr lang="en-GB" dirty="0" err="1">
                <a:solidFill>
                  <a:prstClr val="black"/>
                </a:solidFill>
                <a:latin typeface="Calibri" panose="020F0502020204030204"/>
              </a:rPr>
              <a:t>eDRX</a:t>
            </a:r>
            <a:r>
              <a:rPr lang="en-GB" dirty="0">
                <a:solidFill>
                  <a:prstClr val="black"/>
                </a:solidFill>
                <a:latin typeface="Calibri" panose="020F0502020204030204"/>
              </a:rPr>
              <a:t> cycle in RRC idle and RRC inactive states</a:t>
            </a:r>
          </a:p>
          <a:p>
            <a:pPr lvl="1"/>
            <a:r>
              <a:rPr lang="en-GB" dirty="0">
                <a:solidFill>
                  <a:prstClr val="black"/>
                </a:solidFill>
                <a:latin typeface="Calibri" panose="020F0502020204030204"/>
              </a:rPr>
              <a:t>Measurement requirements for UE power saving in RRC idle and RRC inactive states</a:t>
            </a:r>
          </a:p>
          <a:p>
            <a:pPr lvl="1"/>
            <a:r>
              <a:rPr lang="en-GB" dirty="0">
                <a:solidFill>
                  <a:prstClr val="black"/>
                </a:solidFill>
                <a:latin typeface="Calibri" panose="020F0502020204030204"/>
              </a:rPr>
              <a:t>Measurement requirements for UE power saving in RRC connected states are FFS</a:t>
            </a:r>
          </a:p>
          <a:p>
            <a:r>
              <a:rPr lang="en-GB" dirty="0">
                <a:solidFill>
                  <a:prstClr val="black"/>
                </a:solidFill>
                <a:latin typeface="Calibri" panose="020F0502020204030204"/>
              </a:rPr>
              <a:t>Above requirements are being specified for Redcap UE for both 1Rx and 2Rx </a:t>
            </a:r>
          </a:p>
          <a:p>
            <a:r>
              <a:rPr lang="en-GB" dirty="0">
                <a:solidFill>
                  <a:prstClr val="black"/>
                </a:solidFill>
                <a:latin typeface="Calibri" panose="020F0502020204030204"/>
              </a:rPr>
              <a:t>Above requirements do NOT exist for UE supporting unlicensed bands in Rel-16</a:t>
            </a:r>
          </a:p>
          <a:p>
            <a:r>
              <a:rPr lang="en-GB" dirty="0">
                <a:solidFill>
                  <a:prstClr val="black"/>
                </a:solidFill>
                <a:latin typeface="Calibri" panose="020F0502020204030204"/>
              </a:rPr>
              <a:t>Observations:</a:t>
            </a:r>
          </a:p>
          <a:p>
            <a:pPr lvl="1"/>
            <a:r>
              <a:rPr lang="en-GB" dirty="0">
                <a:solidFill>
                  <a:prstClr val="black"/>
                </a:solidFill>
                <a:latin typeface="Calibri" panose="020F0502020204030204"/>
              </a:rPr>
              <a:t>Introduction of Redcap in unlicensed bands even for 2 Rx UE will require at least new requirements for </a:t>
            </a:r>
            <a:r>
              <a:rPr lang="en-GB" dirty="0" err="1">
                <a:solidFill>
                  <a:prstClr val="black"/>
                </a:solidFill>
                <a:latin typeface="Calibri" panose="020F0502020204030204"/>
              </a:rPr>
              <a:t>eDRX</a:t>
            </a:r>
            <a:r>
              <a:rPr lang="en-GB" dirty="0">
                <a:solidFill>
                  <a:prstClr val="black"/>
                </a:solidFill>
                <a:latin typeface="Calibri" panose="020F0502020204030204"/>
              </a:rPr>
              <a:t> and UE power saving.</a:t>
            </a:r>
          </a:p>
          <a:p>
            <a:pPr lvl="1"/>
            <a:r>
              <a:rPr lang="en-GB" dirty="0">
                <a:solidFill>
                  <a:prstClr val="black"/>
                </a:solidFill>
                <a:latin typeface="Calibri" panose="020F0502020204030204"/>
              </a:rPr>
              <a:t>Redcap in unlicensed bands even for 2 Rx UE due to spec impact cannot be specified in Rel-17 in RAN4 specifications.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9328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FA1D4-57C0-4670-8BA6-B46FB08F9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179" y="123001"/>
            <a:ext cx="10046948" cy="1243982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WF on V2X/PC5 on n47, unlicensed band and SUL bands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0BD679-77D0-4402-8778-77E30D242F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179" y="1573697"/>
            <a:ext cx="11109130" cy="4762447"/>
          </a:xfrm>
        </p:spPr>
        <p:txBody>
          <a:bodyPr vert="horz" lIns="91440" tIns="45720" rIns="91440" bIns="45720" rtlCol="0" anchor="t">
            <a:normAutofit fontScale="85000" lnSpcReduction="10000"/>
          </a:bodyPr>
          <a:lstStyle/>
          <a:p>
            <a:r>
              <a:rPr lang="en-GB" dirty="0">
                <a:latin typeface="Calibri" panose="020F0502020204030204"/>
              </a:rPr>
              <a:t>Observations:</a:t>
            </a:r>
          </a:p>
          <a:p>
            <a:pPr lvl="1"/>
            <a:r>
              <a:rPr lang="en-GB" dirty="0">
                <a:latin typeface="Calibri" panose="020F0502020204030204"/>
              </a:rPr>
              <a:t>There is specification impact for introducing the above bands: </a:t>
            </a:r>
            <a:endParaRPr lang="en-GB" dirty="0">
              <a:latin typeface="Calibri" panose="020F0502020204030204"/>
              <a:cs typeface="Calibri"/>
            </a:endParaRPr>
          </a:p>
          <a:p>
            <a:pPr lvl="2"/>
            <a:r>
              <a:rPr lang="en-GB" dirty="0">
                <a:latin typeface="Calibri" panose="020F0502020204030204"/>
              </a:rPr>
              <a:t>Redcap in unlicensed bands even for 2 Rx UE require new requirements for </a:t>
            </a:r>
            <a:r>
              <a:rPr lang="en-GB" dirty="0" err="1">
                <a:latin typeface="Calibri" panose="020F0502020204030204"/>
              </a:rPr>
              <a:t>eDRX</a:t>
            </a:r>
            <a:r>
              <a:rPr lang="en-GB" dirty="0">
                <a:latin typeface="Calibri" panose="020F0502020204030204"/>
              </a:rPr>
              <a:t> and UE power saving.</a:t>
            </a:r>
          </a:p>
          <a:p>
            <a:pPr lvl="2"/>
            <a:r>
              <a:rPr lang="en-GB" dirty="0">
                <a:latin typeface="Calibri" panose="020F0502020204030204"/>
              </a:rPr>
              <a:t>BWs for redcap in unlicensed bands even for  Rx UE needs update.</a:t>
            </a:r>
            <a:endParaRPr lang="en-GB" dirty="0">
              <a:latin typeface="Calibri" panose="020F0502020204030204"/>
              <a:cs typeface="Calibri"/>
            </a:endParaRPr>
          </a:p>
          <a:p>
            <a:pPr lvl="2"/>
            <a:r>
              <a:rPr lang="en-GB" dirty="0">
                <a:latin typeface="Calibri" panose="020F0502020204030204"/>
              </a:rPr>
              <a:t>Redcap in unlicensed bands needs to be specified with 1 RX REFSENS to fulfil the Rel-17 WID objective</a:t>
            </a:r>
          </a:p>
          <a:p>
            <a:pPr lvl="2"/>
            <a:r>
              <a:rPr lang="en-GB" dirty="0">
                <a:latin typeface="Calibri" panose="020F0502020204030204"/>
              </a:rPr>
              <a:t>Redcap in V2X bands combos needs to be specified with limited channel </a:t>
            </a:r>
            <a:r>
              <a:rPr lang="en-GB" dirty="0" err="1">
                <a:latin typeface="Calibri" panose="020F0502020204030204"/>
              </a:rPr>
              <a:t>bandwdith</a:t>
            </a:r>
            <a:r>
              <a:rPr lang="en-GB" dirty="0">
                <a:latin typeface="Calibri" panose="020F0502020204030204"/>
              </a:rPr>
              <a:t> for </a:t>
            </a:r>
            <a:r>
              <a:rPr lang="en-GB" dirty="0" err="1">
                <a:latin typeface="Calibri" panose="020F0502020204030204"/>
              </a:rPr>
              <a:t>RedCap</a:t>
            </a:r>
            <a:r>
              <a:rPr lang="en-GB" dirty="0">
                <a:latin typeface="Calibri" panose="020F0502020204030204"/>
              </a:rPr>
              <a:t> Band and additional RF impact analysis needed when </a:t>
            </a:r>
            <a:r>
              <a:rPr lang="en-GB" dirty="0" err="1">
                <a:latin typeface="Calibri" panose="020F0502020204030204"/>
              </a:rPr>
              <a:t>RedCap</a:t>
            </a:r>
            <a:r>
              <a:rPr lang="en-GB" dirty="0">
                <a:latin typeface="Calibri" panose="020F0502020204030204"/>
              </a:rPr>
              <a:t> Band is 1 Rx /HD-FDD.</a:t>
            </a:r>
          </a:p>
          <a:p>
            <a:pPr lvl="2"/>
            <a:r>
              <a:rPr lang="en-GB" dirty="0">
                <a:latin typeface="Calibri" panose="020F0502020204030204"/>
                <a:cs typeface="Calibri"/>
              </a:rPr>
              <a:t>Redcap in SUL bands combos needs to be specified with limited channel bandwidth for </a:t>
            </a:r>
            <a:r>
              <a:rPr lang="en-GB" dirty="0" err="1">
                <a:latin typeface="Calibri" panose="020F0502020204030204"/>
                <a:cs typeface="Calibri"/>
              </a:rPr>
              <a:t>RedCap</a:t>
            </a:r>
            <a:r>
              <a:rPr lang="en-GB" dirty="0">
                <a:latin typeface="Calibri" panose="020F0502020204030204"/>
                <a:cs typeface="Calibri"/>
              </a:rPr>
              <a:t> Band and additional RF impact analysis needed  when </a:t>
            </a:r>
            <a:r>
              <a:rPr lang="en-GB" dirty="0" err="1">
                <a:latin typeface="Calibri" panose="020F0502020204030204"/>
                <a:cs typeface="Calibri"/>
              </a:rPr>
              <a:t>RedCap</a:t>
            </a:r>
            <a:r>
              <a:rPr lang="en-GB" dirty="0">
                <a:latin typeface="Calibri" panose="020F0502020204030204"/>
                <a:cs typeface="Calibri"/>
              </a:rPr>
              <a:t> Band is 1 Rx /HD-FDD.</a:t>
            </a:r>
          </a:p>
          <a:p>
            <a:r>
              <a:rPr lang="en-GB" dirty="0">
                <a:latin typeface="Calibri" panose="020F0502020204030204"/>
              </a:rPr>
              <a:t>Proposal: </a:t>
            </a:r>
          </a:p>
          <a:p>
            <a:pPr lvl="1"/>
            <a:r>
              <a:rPr lang="en-US" dirty="0">
                <a:latin typeface="Calibri" panose="020F0502020204030204"/>
              </a:rPr>
              <a:t>Go one step further than the RAN#93e agreement and </a:t>
            </a:r>
            <a:r>
              <a:rPr lang="en-GB" dirty="0">
                <a:latin typeface="Calibri" panose="020F0502020204030204"/>
              </a:rPr>
              <a:t>clarify that the following bands/features </a:t>
            </a:r>
            <a:r>
              <a:rPr lang="en-US" dirty="0">
                <a:latin typeface="Calibri" panose="020F0502020204030204"/>
              </a:rPr>
              <a:t>will be clearly identifiable in the specs as not applicable </a:t>
            </a:r>
            <a:r>
              <a:rPr lang="en-GB" dirty="0">
                <a:latin typeface="Calibri" panose="020F0502020204030204"/>
              </a:rPr>
              <a:t>for </a:t>
            </a:r>
            <a:r>
              <a:rPr lang="en-GB" dirty="0" err="1">
                <a:latin typeface="Calibri" panose="020F0502020204030204"/>
              </a:rPr>
              <a:t>RedCap</a:t>
            </a:r>
            <a:r>
              <a:rPr lang="en-GB" dirty="0">
                <a:latin typeface="Calibri" panose="020F0502020204030204"/>
              </a:rPr>
              <a:t> UE in Rel-17:</a:t>
            </a:r>
          </a:p>
          <a:p>
            <a:pPr lvl="2"/>
            <a:r>
              <a:rPr lang="en-US" dirty="0">
                <a:latin typeface="Calibri" panose="020F0502020204030204"/>
              </a:rPr>
              <a:t>Redcap bands supporting V2X/PC5 on n47, </a:t>
            </a:r>
          </a:p>
          <a:p>
            <a:pPr lvl="2"/>
            <a:r>
              <a:rPr lang="en-US" dirty="0">
                <a:latin typeface="Calibri" panose="020F0502020204030204"/>
              </a:rPr>
              <a:t>Redcap operation in unlicensed band,</a:t>
            </a:r>
          </a:p>
          <a:p>
            <a:pPr lvl="2"/>
            <a:r>
              <a:rPr lang="en-US" dirty="0">
                <a:latin typeface="Calibri" panose="020F0502020204030204"/>
              </a:rPr>
              <a:t>Redcap bands supporting SUL.</a:t>
            </a:r>
            <a:endParaRPr lang="en-GB" dirty="0">
              <a:latin typeface="Calibri" panose="020F0502020204030204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52008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954434-3A68-4B58-BA46-4FCCF5328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87844"/>
            <a:ext cx="10515600" cy="1325563"/>
          </a:xfrm>
        </p:spPr>
        <p:txBody>
          <a:bodyPr/>
          <a:lstStyle/>
          <a:p>
            <a:r>
              <a:rPr lang="en-US" b="1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9D5396-B9A4-44CA-8AC0-8969493B70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297" y="1694996"/>
            <a:ext cx="10974356" cy="4351338"/>
          </a:xfrm>
          <a:ln>
            <a:solidFill>
              <a:schemeClr val="tx1"/>
            </a:solidFill>
          </a:ln>
        </p:spPr>
        <p:txBody>
          <a:bodyPr/>
          <a:lstStyle/>
          <a:p>
            <a:pPr marL="514350" indent="-514350">
              <a:buFont typeface="+mj-lt"/>
              <a:buAutoNum type="arabicParenR"/>
            </a:pPr>
            <a:r>
              <a:rPr lang="en-US" dirty="0">
                <a:hlinkClick r:id="rId2"/>
              </a:rPr>
              <a:t>RP-212634</a:t>
            </a:r>
            <a:r>
              <a:rPr lang="en-US" dirty="0"/>
              <a:t>, “Moderator's summary for discussion [93e-16-RedCap-WI] (for discussion in Friday GTW)”.</a:t>
            </a:r>
          </a:p>
        </p:txBody>
      </p:sp>
    </p:spTree>
    <p:extLst>
      <p:ext uri="{BB962C8B-B14F-4D97-AF65-F5344CB8AC3E}">
        <p14:creationId xmlns:p14="http://schemas.microsoft.com/office/powerpoint/2010/main" val="25343290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7" ma:contentTypeDescription="Create a new document." ma:contentTypeScope="" ma:versionID="e095ca369c297b516c2edc3b4e4eed57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targetNamespace="http://schemas.microsoft.com/office/2006/metadata/properties" ma:root="true" ma:fieldsID="718a2c12685b6f0600d082f95b142e57" ns1:_="" ns2:_="" ns3:_="">
    <xsd:import namespace="http://schemas.microsoft.com/sharepoint/v3"/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_Flow_SignoffStatus xmlns="2f282d3b-eb4a-4b09-b61f-b9593442e286" xsi:nil="true"/>
  </documentManagement>
</p:properties>
</file>

<file path=customXml/itemProps1.xml><?xml version="1.0" encoding="utf-8"?>
<ds:datastoreItem xmlns:ds="http://schemas.openxmlformats.org/officeDocument/2006/customXml" ds:itemID="{A9667AA0-13F4-4CD1-8051-0CA43CD33D5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CBE2674-5E09-47E4-90B6-7F2141CA295E}">
  <ds:schemaRefs>
    <ds:schemaRef ds:uri="2f282d3b-eb4a-4b09-b61f-b9593442e286"/>
    <ds:schemaRef ds:uri="9b239327-9e80-40e4-b1b7-4394fed77a3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990FF6C-7244-40AE-AA7A-4BE4CD740A1E}">
  <ds:schemaRefs>
    <ds:schemaRef ds:uri="http://purl.org/dc/terms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schemas.microsoft.com/sharepoint/v3"/>
    <ds:schemaRef ds:uri="2f282d3b-eb4a-4b09-b61f-b9593442e286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9b239327-9e80-40e4-b1b7-4394fed77a3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824</Words>
  <Application>Microsoft Office PowerPoint</Application>
  <PresentationFormat>Widescreen</PresentationFormat>
  <Paragraphs>72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On scope of frequency bands for Redcap in Rel-17</vt:lpstr>
      <vt:lpstr>Background</vt:lpstr>
      <vt:lpstr>Interpretation of RAN#93-e Agreements</vt:lpstr>
      <vt:lpstr>RF Impact of Introduction of Redcap bands</vt:lpstr>
      <vt:lpstr>RRM Impact of Redcap in Unlicensed bands</vt:lpstr>
      <vt:lpstr>WF on V2X/PC5 on n47, unlicensed band and SUL bands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UE/BS demodulation on NR 47GHz band</dc:title>
  <dc:creator>Dalsgaard, Lars (Nokia - FI/Oulu)</dc:creator>
  <cp:lastModifiedBy>MK</cp:lastModifiedBy>
  <cp:revision>8</cp:revision>
  <dcterms:created xsi:type="dcterms:W3CDTF">2021-04-14T07:19:52Z</dcterms:created>
  <dcterms:modified xsi:type="dcterms:W3CDTF">2021-11-29T20:57:23Z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0x010100F3E9551B3FDDA24EBF0A209BAAD637CA</vt:lpwstr>
  </property>
  <property fmtid="{D5CDD505-2E9C-101B-9397-08002B2CF9AE}" pid="3" name="_2015_ms_pID_725343">
    <vt:lpwstr>(2)ypPOlGtLLIW4QjDW0sxucRZokGa4cshkJrnJT4CyvIU1yQcFVzdwnuE97+B9I5e6TkaBUQ5z
zZ8VtPgxUPyDmrXLDIFKUzPgmtQ+l6rawSwVj8BZ427MOZS8f5cLYM0y/IrlqPUjPrzddHCw
P2fcUeehfrN9TqZpw+0/5oC9FDghd1/G4SGsulaZXaDXk5FLNkKi3+eHSJANmfrNfeSPCGqR
EMoG1GIR6QK5OkNyng</vt:lpwstr>
  </property>
  <property fmtid="{D5CDD505-2E9C-101B-9397-08002B2CF9AE}" pid="4" name="_2015_ms_pID_7253431">
    <vt:lpwstr>/yF3l7miup67kEGLvAJAchl6pERGvA3PVa1A5zv5/kIvy/D6/tvfUB
c7s6RxzJwbOJYfM4KPHzAa2mvvZL+IfyudhCQn3vcG9QadsMzQ+7RJH5Ph4rwpnFy53OE8Pa
ljMoBuZ336/Y/Q4IEEnUlhMFFr5HfRtJCTN3MJMVoaVYLoVOMC37Y3PePPSZGs9m8XeIEPm2
7aVWgl+Wb/txJvFC</vt:lpwstr>
  </property>
  <property fmtid="{D5CDD505-2E9C-101B-9397-08002B2CF9AE}" pid="5" name="UpdateProcess">
    <vt:lpwstr>End</vt:lpwstr>
  </property>
</Properties>
</file>