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50" r:id="rId2"/>
    <p:sldId id="347" r:id="rId3"/>
    <p:sldId id="351" r:id="rId4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61" d="100"/>
          <a:sy n="161" d="100"/>
        </p:scale>
        <p:origin x="144" y="174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29/11/2021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Motivation on </a:t>
            </a:r>
            <a:r>
              <a:rPr lang="en-US" dirty="0" err="1" smtClean="0"/>
              <a:t>IoT</a:t>
            </a:r>
            <a:r>
              <a:rPr lang="en-US" dirty="0" smtClean="0"/>
              <a:t> NTN Requirements WID (RAN4)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 94E	RP-213360</a:t>
            </a:r>
            <a:endParaRPr lang="en-US" b="1" dirty="0" smtClean="0">
              <a:solidFill>
                <a:srgbClr val="FF0000"/>
              </a:solidFill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December 6</a:t>
            </a:r>
            <a:r>
              <a:rPr lang="en-US" baseline="30000" dirty="0" smtClean="0"/>
              <a:t>th</a:t>
            </a:r>
            <a:r>
              <a:rPr lang="en-US" dirty="0" smtClean="0"/>
              <a:t>-17</a:t>
            </a:r>
            <a:r>
              <a:rPr lang="en-US" baseline="30000" dirty="0" smtClean="0"/>
              <a:t>th</a:t>
            </a:r>
            <a:r>
              <a:rPr lang="en-US" dirty="0" smtClean="0"/>
              <a:t>, 2021	Agenda Item 8A.5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23307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Motivation </a:t>
            </a:r>
            <a:r>
              <a:rPr lang="en-US" dirty="0">
                <a:solidFill>
                  <a:schemeClr val="tx1"/>
                </a:solidFill>
              </a:rPr>
              <a:t>on IoT NTN </a:t>
            </a:r>
            <a:r>
              <a:rPr lang="en-US" dirty="0" smtClean="0">
                <a:solidFill>
                  <a:schemeClr val="tx1"/>
                </a:solidFill>
              </a:rPr>
              <a:t>Requirements WID </a:t>
            </a:r>
            <a:r>
              <a:rPr lang="en-US" dirty="0">
                <a:solidFill>
                  <a:schemeClr val="tx1"/>
                </a:solidFill>
              </a:rPr>
              <a:t>(RAN4)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>
                <a:latin typeface="+mj-lt"/>
              </a:rPr>
              <a:t>A Rel-17 </a:t>
            </a:r>
            <a:r>
              <a:rPr lang="en-GB" sz="2000" dirty="0" err="1" smtClean="0">
                <a:latin typeface="+mj-lt"/>
              </a:rPr>
              <a:t>IoT</a:t>
            </a:r>
            <a:r>
              <a:rPr lang="en-GB" sz="2000" dirty="0" smtClean="0">
                <a:latin typeface="+mj-lt"/>
              </a:rPr>
              <a:t> NTN Work Item (baseline system) started </a:t>
            </a:r>
            <a:r>
              <a:rPr lang="en-GB" sz="2000">
                <a:latin typeface="+mj-lt"/>
              </a:rPr>
              <a:t>at </a:t>
            </a:r>
            <a:r>
              <a:rPr lang="en-GB" sz="2000" smtClean="0">
                <a:latin typeface="+mj-lt"/>
              </a:rPr>
              <a:t>RAN#92e</a:t>
            </a:r>
            <a:endParaRPr lang="en-GB" sz="2000" dirty="0" smtClean="0">
              <a:latin typeface="+mj-lt"/>
            </a:endParaRPr>
          </a:p>
          <a:p>
            <a:r>
              <a:rPr lang="en-GB" sz="2000" dirty="0" smtClean="0">
                <a:latin typeface="+mj-lt"/>
              </a:rPr>
              <a:t>Previous Plenary agreements</a:t>
            </a:r>
          </a:p>
          <a:p>
            <a:pPr lvl="1"/>
            <a:r>
              <a:rPr lang="en-GB" dirty="0" smtClean="0">
                <a:latin typeface="+mj-lt"/>
              </a:rPr>
              <a:t>RAN#91e/RP-210906</a:t>
            </a:r>
            <a:r>
              <a:rPr lang="en-GB" dirty="0">
                <a:latin typeface="+mj-lt"/>
              </a:rPr>
              <a:t>: [42][</a:t>
            </a:r>
            <a:r>
              <a:rPr lang="en-GB" dirty="0" err="1">
                <a:latin typeface="+mj-lt"/>
              </a:rPr>
              <a:t>NTN_IoT</a:t>
            </a:r>
            <a:r>
              <a:rPr lang="en-GB" dirty="0">
                <a:latin typeface="+mj-lt"/>
              </a:rPr>
              <a:t>] &amp; [28][</a:t>
            </a:r>
            <a:r>
              <a:rPr lang="en-GB" dirty="0" err="1">
                <a:latin typeface="+mj-lt"/>
              </a:rPr>
              <a:t>NTN_scope&amp;bands</a:t>
            </a:r>
            <a:r>
              <a:rPr lang="en-GB" dirty="0" smtClean="0">
                <a:latin typeface="+mj-lt"/>
              </a:rPr>
              <a:t>]</a:t>
            </a:r>
            <a:endParaRPr lang="en-GB" dirty="0">
              <a:latin typeface="+mj-lt"/>
            </a:endParaRPr>
          </a:p>
          <a:p>
            <a:pPr marL="1092200" lvl="2" indent="-285750"/>
            <a:r>
              <a:rPr lang="en-GB" dirty="0">
                <a:latin typeface="+mj-lt"/>
              </a:rPr>
              <a:t>No new scope for RAN4 parts of NTN work in </a:t>
            </a:r>
            <a:r>
              <a:rPr lang="en-GB" dirty="0" smtClean="0">
                <a:latin typeface="+mj-lt"/>
              </a:rPr>
              <a:t>Rel-17 </a:t>
            </a:r>
            <a:endParaRPr lang="en-GB" dirty="0">
              <a:latin typeface="+mj-lt"/>
            </a:endParaRPr>
          </a:p>
          <a:p>
            <a:pPr marL="1092200" lvl="2" indent="-285750"/>
            <a:r>
              <a:rPr lang="en-GB" dirty="0">
                <a:latin typeface="+mj-lt"/>
              </a:rPr>
              <a:t>Any additional RAN4 work (requirements and bands) would be undertaken only after March/2022 (release independent and Rel-18)</a:t>
            </a:r>
          </a:p>
          <a:p>
            <a:pPr lvl="1"/>
            <a:r>
              <a:rPr lang="en-GB" dirty="0" smtClean="0">
                <a:latin typeface="+mj-lt"/>
              </a:rPr>
              <a:t>RAN#93e/RP-212608</a:t>
            </a:r>
            <a:endParaRPr lang="en-GB" dirty="0">
              <a:latin typeface="+mj-lt"/>
            </a:endParaRPr>
          </a:p>
          <a:p>
            <a:pPr marL="1092200" lvl="2" indent="-285750"/>
            <a:r>
              <a:rPr lang="en-GB" dirty="0">
                <a:latin typeface="+mj-lt"/>
              </a:rPr>
              <a:t>RAN#94 (December) can potentially approve item(s) on RAN4-led new areas</a:t>
            </a:r>
          </a:p>
          <a:p>
            <a:pPr marL="1092200" lvl="2" indent="-285750"/>
            <a:r>
              <a:rPr lang="en-GB" dirty="0">
                <a:latin typeface="+mj-lt"/>
              </a:rPr>
              <a:t>Further RAN4-led proposals that are dependent on Rel-17 finalization are to be worked on in </a:t>
            </a:r>
            <a:r>
              <a:rPr lang="en-GB" dirty="0" smtClean="0">
                <a:latin typeface="+mj-lt"/>
              </a:rPr>
              <a:t>Q1/2022</a:t>
            </a:r>
          </a:p>
          <a:p>
            <a:pPr marL="533400" lvl="1" indent="0">
              <a:buNone/>
            </a:pPr>
            <a:endParaRPr lang="en-GB" sz="1600" dirty="0" smtClean="0">
              <a:latin typeface="+mj-lt"/>
            </a:endParaRPr>
          </a:p>
          <a:p>
            <a:pPr marL="1085850" indent="-1085850">
              <a:buNone/>
              <a:tabLst>
                <a:tab pos="1085850" algn="l"/>
              </a:tabLst>
            </a:pPr>
            <a:r>
              <a:rPr lang="en-US" sz="2000" b="1" dirty="0" smtClean="0">
                <a:latin typeface="+mj-lt"/>
              </a:rPr>
              <a:t>Proposal</a:t>
            </a:r>
            <a:r>
              <a:rPr lang="en-US" sz="2000" b="1" dirty="0" smtClean="0">
                <a:latin typeface="+mj-lt"/>
              </a:rPr>
              <a:t>:</a:t>
            </a:r>
            <a:r>
              <a:rPr lang="en-US" sz="2000" b="1" dirty="0">
                <a:solidFill>
                  <a:schemeClr val="accent3"/>
                </a:solidFill>
                <a:latin typeface="+mj-lt"/>
              </a:rPr>
              <a:t>	</a:t>
            </a:r>
            <a:r>
              <a:rPr lang="en-US" sz="2000" b="1" dirty="0" smtClean="0">
                <a:latin typeface="+mj-lt"/>
              </a:rPr>
              <a:t>Work </a:t>
            </a:r>
            <a:r>
              <a:rPr lang="en-US" sz="2000" b="1" dirty="0">
                <a:latin typeface="+mj-lt"/>
              </a:rPr>
              <a:t>on RAN4 requirements to cover the </a:t>
            </a:r>
            <a:r>
              <a:rPr lang="en-US" sz="2000" b="1" dirty="0" err="1">
                <a:latin typeface="+mj-lt"/>
              </a:rPr>
              <a:t>IoT</a:t>
            </a:r>
            <a:r>
              <a:rPr lang="en-US" sz="2000" b="1" dirty="0">
                <a:latin typeface="+mj-lt"/>
              </a:rPr>
              <a:t> NTN Rel-17 baseline system should start after March 2022 and target </a:t>
            </a:r>
            <a:r>
              <a:rPr lang="en-US" sz="2000" b="1" dirty="0" smtClean="0">
                <a:latin typeface="+mj-lt"/>
              </a:rPr>
              <a:t>completion of (at </a:t>
            </a:r>
            <a:r>
              <a:rPr lang="en-US" sz="2000" b="1" dirty="0" smtClean="0">
                <a:latin typeface="+mj-lt"/>
              </a:rPr>
              <a:t>least) </a:t>
            </a:r>
            <a:r>
              <a:rPr lang="en-US" sz="2000" b="1" dirty="0" smtClean="0">
                <a:latin typeface="+mj-lt"/>
              </a:rPr>
              <a:t>RAN4 Core requirements by </a:t>
            </a:r>
            <a:r>
              <a:rPr lang="en-US" sz="2000" b="1" dirty="0">
                <a:latin typeface="+mj-lt"/>
              </a:rPr>
              <a:t>end of 2022 in order to allow timely feature </a:t>
            </a:r>
            <a:r>
              <a:rPr lang="en-US" sz="2000" b="1" dirty="0" smtClean="0">
                <a:latin typeface="+mj-lt"/>
              </a:rPr>
              <a:t>for </a:t>
            </a:r>
            <a:r>
              <a:rPr lang="en-US" sz="2000" b="1" dirty="0" err="1">
                <a:latin typeface="+mj-lt"/>
              </a:rPr>
              <a:t>IoT</a:t>
            </a:r>
            <a:r>
              <a:rPr lang="en-US" sz="2000" b="1" dirty="0">
                <a:latin typeface="+mj-lt"/>
              </a:rPr>
              <a:t> NTN </a:t>
            </a:r>
            <a:r>
              <a:rPr lang="en-US" sz="2000" b="1" dirty="0" smtClean="0">
                <a:latin typeface="+mj-lt"/>
              </a:rPr>
              <a:t>deployment</a:t>
            </a:r>
            <a:endParaRPr lang="en-GB" sz="2000" b="1" dirty="0">
              <a:latin typeface="+mj-lt"/>
            </a:endParaRPr>
          </a:p>
          <a:p>
            <a:pPr lvl="1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8223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802350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1059</TotalTime>
  <Words>124</Words>
  <Application>Microsoft Office PowerPoint</Application>
  <PresentationFormat>Custom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MediaTek_PPT_Template_16x9_Internal Use</vt:lpstr>
      <vt:lpstr>Motivation on IoT NTN Requirements WID (RAN4)</vt:lpstr>
      <vt:lpstr>Motivation on IoT NTN Requirements WID (RAN4)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68</cp:revision>
  <dcterms:created xsi:type="dcterms:W3CDTF">2019-11-21T19:15:22Z</dcterms:created>
  <dcterms:modified xsi:type="dcterms:W3CDTF">2021-11-29T19:09:22Z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