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49" r:id="rId2"/>
    <p:sldId id="350" r:id="rId3"/>
    <p:sldId id="355" r:id="rId4"/>
    <p:sldId id="356" r:id="rId5"/>
    <p:sldId id="357" r:id="rId6"/>
    <p:sldId id="354" r:id="rId7"/>
    <p:sldId id="353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29/11/2021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Motivation 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Rel-18 </a:t>
            </a:r>
            <a:r>
              <a:rPr lang="en-US" dirty="0"/>
              <a:t>Further Measurement Gap Enhancement (RAN4)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</a:t>
            </a:r>
            <a:r>
              <a:rPr lang="en-US" b="1" dirty="0" smtClean="0">
                <a:latin typeface="+mj-lt"/>
              </a:rPr>
              <a:t>RP-213358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</a:t>
            </a:r>
            <a:r>
              <a:rPr lang="en-US" dirty="0" smtClean="0"/>
              <a:t>Item 8A.5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 smtClean="0"/>
              <a:t>Rel-17: RAN4-led WID </a:t>
            </a:r>
            <a:r>
              <a:rPr lang="en-GB" sz="1800" dirty="0"/>
              <a:t>NR and MR-DC measurement gap </a:t>
            </a:r>
            <a:r>
              <a:rPr lang="en-GB" sz="1800" dirty="0" smtClean="0"/>
              <a:t>enhancements</a:t>
            </a:r>
            <a:endParaRPr lang="en-US" sz="1800" dirty="0" smtClean="0"/>
          </a:p>
          <a:p>
            <a:pPr lvl="1">
              <a:buFont typeface="+mj-lt"/>
              <a:buAutoNum type="arabicPeriod"/>
            </a:pPr>
            <a:r>
              <a:rPr lang="en-US" sz="1600" dirty="0" smtClean="0"/>
              <a:t>Pre-configured </a:t>
            </a:r>
            <a:r>
              <a:rPr lang="en-US" sz="1600" dirty="0"/>
              <a:t>gap (pre-MG</a:t>
            </a:r>
            <a:r>
              <a:rPr lang="en-US" sz="1600" dirty="0" smtClean="0"/>
              <a:t>)</a:t>
            </a:r>
          </a:p>
          <a:p>
            <a:pPr lvl="1">
              <a:buFont typeface="+mj-lt"/>
              <a:buAutoNum type="arabicPeriod"/>
            </a:pPr>
            <a:r>
              <a:rPr lang="en-US" sz="1600" dirty="0" smtClean="0"/>
              <a:t>Concurrent gap</a:t>
            </a:r>
          </a:p>
          <a:p>
            <a:pPr lvl="1">
              <a:buFont typeface="+mj-lt"/>
              <a:buAutoNum type="arabicPeriod"/>
            </a:pPr>
            <a:r>
              <a:rPr lang="en-US" sz="1600" dirty="0"/>
              <a:t>N</a:t>
            </a:r>
            <a:r>
              <a:rPr lang="en-US" sz="1600" dirty="0" smtClean="0"/>
              <a:t>etwork </a:t>
            </a:r>
            <a:r>
              <a:rPr lang="en-US" sz="1600" dirty="0"/>
              <a:t>control small gap (NCSG</a:t>
            </a:r>
            <a:r>
              <a:rPr lang="en-US" sz="1600" dirty="0" smtClean="0"/>
              <a:t>)</a:t>
            </a:r>
          </a:p>
          <a:p>
            <a:r>
              <a:rPr lang="en-US" sz="1800" dirty="0" smtClean="0"/>
              <a:t>It is highly likely RAN4 can only finalize the basic individual requirem</a:t>
            </a:r>
            <a:r>
              <a:rPr lang="en-US" sz="1800" dirty="0" smtClean="0"/>
              <a:t>ents for the above objectives</a:t>
            </a:r>
          </a:p>
          <a:p>
            <a:pPr lvl="1"/>
            <a:r>
              <a:rPr lang="en-US" sz="1600" dirty="0" smtClean="0"/>
              <a:t>i.e. no </a:t>
            </a:r>
            <a:r>
              <a:rPr lang="en-US" sz="1600" dirty="0"/>
              <a:t>time </a:t>
            </a:r>
            <a:r>
              <a:rPr lang="en-US" sz="1600" dirty="0" smtClean="0"/>
              <a:t>to work </a:t>
            </a:r>
            <a:r>
              <a:rPr lang="en-US" sz="1600" dirty="0"/>
              <a:t>on more advanced options or deal with joint requirements, e.g., concurrent legacy gap and NCSG</a:t>
            </a:r>
            <a:endParaRPr lang="en-US" sz="1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 3" panose="05040102010807070707" pitchFamily="18" charset="2"/>
              <a:buChar char="´"/>
            </a:pPr>
            <a:r>
              <a:rPr lang="en-US" sz="1800" dirty="0" smtClean="0"/>
              <a:t>A </a:t>
            </a:r>
            <a:r>
              <a:rPr lang="en-US" sz="1800" dirty="0"/>
              <a:t>new Rel-18 WI is proposed to cover </a:t>
            </a:r>
            <a:r>
              <a:rPr lang="en-US" sz="1800" dirty="0" smtClean="0"/>
              <a:t>these issues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MG Enhancements leftovers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Concurrent gap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 smtClean="0"/>
              <a:t>RAN4 agreement to work </a:t>
            </a:r>
            <a:r>
              <a:rPr lang="en-US" sz="1800" dirty="0"/>
              <a:t>on </a:t>
            </a:r>
            <a:r>
              <a:rPr lang="en-US" sz="1800" dirty="0">
                <a:latin typeface="+mj-lt"/>
              </a:rPr>
              <a:t>priority rule </a:t>
            </a:r>
            <a:r>
              <a:rPr lang="en-US" sz="1800" dirty="0"/>
              <a:t>on collided gap </a:t>
            </a:r>
            <a:r>
              <a:rPr lang="en-US" sz="1800" dirty="0" smtClean="0"/>
              <a:t>occasion</a:t>
            </a:r>
          </a:p>
          <a:p>
            <a:pPr lvl="1"/>
            <a:r>
              <a:rPr lang="en-US" sz="1600" dirty="0" smtClean="0"/>
              <a:t>Simple but </a:t>
            </a:r>
            <a:r>
              <a:rPr lang="en-US" sz="1600" dirty="0" smtClean="0">
                <a:latin typeface="+mj-lt"/>
              </a:rPr>
              <a:t>potentially inefficient </a:t>
            </a:r>
            <a:r>
              <a:rPr lang="en-US" sz="1600" dirty="0" smtClean="0"/>
              <a:t>in some gap </a:t>
            </a:r>
            <a:r>
              <a:rPr lang="en-US" sz="1600" dirty="0" err="1" smtClean="0"/>
              <a:t>config</a:t>
            </a:r>
            <a:r>
              <a:rPr lang="en-US" sz="1600" dirty="0" smtClean="0"/>
              <a:t>.</a:t>
            </a:r>
            <a:br>
              <a:rPr lang="en-US" sz="1600" dirty="0" smtClean="0"/>
            </a:br>
            <a:r>
              <a:rPr lang="en-US" sz="1600" dirty="0" smtClean="0"/>
              <a:t>e.g. some gaps are never used</a:t>
            </a:r>
          </a:p>
          <a:p>
            <a:pPr lvl="1"/>
            <a:r>
              <a:rPr lang="en-US" sz="1600" dirty="0" smtClean="0">
                <a:latin typeface="+mj-lt"/>
              </a:rPr>
              <a:t>Gap </a:t>
            </a:r>
            <a:r>
              <a:rPr lang="en-US" sz="1600" dirty="0">
                <a:latin typeface="+mj-lt"/>
              </a:rPr>
              <a:t>sharing rule </a:t>
            </a:r>
            <a:r>
              <a:rPr lang="en-US" sz="1600" dirty="0"/>
              <a:t>was </a:t>
            </a:r>
            <a:r>
              <a:rPr lang="en-US" sz="1600" dirty="0" smtClean="0"/>
              <a:t>proposed to address the inefficiency but decided to be postponed to Rel-18</a:t>
            </a:r>
          </a:p>
          <a:p>
            <a:pPr lvl="1"/>
            <a:r>
              <a:rPr lang="en-US" sz="1600" dirty="0" smtClean="0">
                <a:latin typeface="+mj-lt"/>
              </a:rPr>
              <a:t>Data scheduling resumption </a:t>
            </a:r>
            <a:r>
              <a:rPr lang="en-US" sz="1600" dirty="0" smtClean="0"/>
              <a:t>on the dropped gap occasion is worth investigating</a:t>
            </a:r>
            <a:endParaRPr lang="en-US" sz="1600" dirty="0"/>
          </a:p>
          <a:p>
            <a:endParaRPr lang="en-US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dirty="0" smtClean="0">
                <a:latin typeface="+mj-lt"/>
              </a:rPr>
              <a:t>Proposal 1: </a:t>
            </a:r>
            <a:r>
              <a:rPr lang="en-US" sz="1800" dirty="0" smtClean="0"/>
              <a:t>Concurrent Gap: In Rel-18, further work on the requirements based on </a:t>
            </a:r>
            <a:r>
              <a:rPr lang="en-US" sz="1800" dirty="0" smtClean="0">
                <a:latin typeface="+mj-lt"/>
              </a:rPr>
              <a:t>gap sharing rule</a:t>
            </a:r>
            <a:r>
              <a:rPr lang="en-US" sz="1800" dirty="0" smtClean="0"/>
              <a:t>, considering how to resume data scheduling on the dropped gap occasion </a:t>
            </a:r>
          </a:p>
          <a:p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113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MG Enhancements leftovers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Network-controlled small gap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 smtClean="0"/>
              <a:t>UE Capability reporting likely to follow </a:t>
            </a:r>
            <a:r>
              <a:rPr lang="en-US" sz="1800" dirty="0" err="1" smtClean="0">
                <a:latin typeface="+mj-lt"/>
              </a:rPr>
              <a:t>NeedforGap</a:t>
            </a:r>
            <a:r>
              <a:rPr lang="en-US" sz="1800" dirty="0" smtClean="0"/>
              <a:t> i.e.</a:t>
            </a:r>
            <a:r>
              <a:rPr lang="en-US" sz="1800" dirty="0"/>
              <a:t> UE reports whether a target band can be measured via NCSG based on its </a:t>
            </a:r>
            <a:r>
              <a:rPr lang="en-US" sz="1800" i="1" dirty="0"/>
              <a:t>currently configured </a:t>
            </a:r>
            <a:r>
              <a:rPr lang="en-US" sz="1800" dirty="0"/>
              <a:t>serving cells</a:t>
            </a:r>
            <a:endParaRPr lang="en-US" sz="1600" dirty="0" smtClean="0"/>
          </a:p>
          <a:p>
            <a:pPr lvl="1"/>
            <a:r>
              <a:rPr lang="en-US" sz="1600" dirty="0" smtClean="0">
                <a:latin typeface="+mj-lt"/>
              </a:rPr>
              <a:t>Not all configured serving cells are active</a:t>
            </a:r>
          </a:p>
          <a:p>
            <a:pPr lvl="1"/>
            <a:r>
              <a:rPr lang="en-US" sz="1600" dirty="0"/>
              <a:t>If one serving cell is current </a:t>
            </a:r>
            <a:r>
              <a:rPr lang="en-US" sz="1600" dirty="0">
                <a:latin typeface="+mj-lt"/>
              </a:rPr>
              <a:t>deactivated</a:t>
            </a:r>
            <a:r>
              <a:rPr lang="en-US" sz="1600" dirty="0"/>
              <a:t>, it is believed that this serving cell will not occupy a dedicated RF chain </a:t>
            </a:r>
            <a:r>
              <a:rPr lang="en-US" sz="1600" dirty="0" smtClean="0"/>
              <a:t>i.e. the </a:t>
            </a:r>
            <a:r>
              <a:rPr lang="en-US" sz="1600" dirty="0"/>
              <a:t>UE is </a:t>
            </a:r>
            <a:r>
              <a:rPr lang="en-US" sz="1600" dirty="0" smtClean="0"/>
              <a:t>able </a:t>
            </a:r>
            <a:r>
              <a:rPr lang="en-US" sz="1600" dirty="0"/>
              <a:t>to </a:t>
            </a:r>
            <a:r>
              <a:rPr lang="en-US" sz="1600" dirty="0">
                <a:latin typeface="+mj-lt"/>
              </a:rPr>
              <a:t>use the idle RF chain </a:t>
            </a:r>
            <a:r>
              <a:rPr lang="en-US" sz="1600" dirty="0"/>
              <a:t>for NCSG-assisted </a:t>
            </a:r>
            <a:r>
              <a:rPr lang="en-US" sz="1600" dirty="0" smtClean="0"/>
              <a:t>measurement</a:t>
            </a:r>
          </a:p>
          <a:p>
            <a:pPr lvl="1"/>
            <a:r>
              <a:rPr lang="en-US" sz="1600" dirty="0" smtClean="0"/>
              <a:t>Differentiation activated/deactivated cells can be further investigated in Rel-18 to increase the benefit of NCSG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dirty="0" smtClean="0">
                <a:latin typeface="+mj-lt"/>
              </a:rPr>
              <a:t>Proposal 2: </a:t>
            </a:r>
            <a:r>
              <a:rPr lang="en-US" sz="1800" dirty="0" smtClean="0"/>
              <a:t>Network-controlled small gap: In Rel-18</a:t>
            </a:r>
            <a:r>
              <a:rPr lang="en-US" sz="1800" dirty="0"/>
              <a:t>, investigate and introduce a mechanism and requirements to allow </a:t>
            </a:r>
            <a:r>
              <a:rPr lang="en-US" sz="1800" dirty="0">
                <a:latin typeface="+mj-lt"/>
              </a:rPr>
              <a:t>UE to report NCSG capability based on its active serving cells </a:t>
            </a:r>
            <a:endParaRPr lang="en-US" sz="1800" dirty="0" smtClean="0">
              <a:latin typeface="+mj-lt"/>
            </a:endParaRPr>
          </a:p>
          <a:p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178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MG Enhancements leftovers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Joint requirements for Pre-MG, Concurrent Gap and NCSG</a:t>
            </a: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 smtClean="0"/>
              <a:t>High interest in RAN4 on</a:t>
            </a:r>
          </a:p>
          <a:p>
            <a:pPr lvl="1"/>
            <a:r>
              <a:rPr lang="en-GB" sz="1600" dirty="0"/>
              <a:t>Joint working of </a:t>
            </a:r>
            <a:r>
              <a:rPr lang="en-GB" sz="1600" dirty="0" smtClean="0">
                <a:latin typeface="+mj-lt"/>
              </a:rPr>
              <a:t>Concurrent Gap and NCSG</a:t>
            </a:r>
          </a:p>
          <a:p>
            <a:pPr lvl="2"/>
            <a:r>
              <a:rPr lang="en-GB" sz="1400" dirty="0"/>
              <a:t>This allows </a:t>
            </a:r>
            <a:r>
              <a:rPr lang="en-GB" sz="1400" dirty="0" smtClean="0"/>
              <a:t>the network </a:t>
            </a:r>
            <a:r>
              <a:rPr lang="en-GB" sz="1400" dirty="0"/>
              <a:t>to better configure legacy MG and NCSG to UE, when UE is not able to use NCSG to perform measurement on all target frequency bands. </a:t>
            </a:r>
            <a:endParaRPr lang="en-GB" sz="1400" dirty="0" smtClean="0"/>
          </a:p>
          <a:p>
            <a:pPr lvl="2"/>
            <a:r>
              <a:rPr lang="en-GB" sz="1400" dirty="0" smtClean="0"/>
              <a:t>By </a:t>
            </a:r>
            <a:r>
              <a:rPr lang="en-GB" sz="1400" dirty="0"/>
              <a:t>reconfiguring a legacy MG to NCSG, </a:t>
            </a:r>
            <a:r>
              <a:rPr lang="en-GB" sz="1400" dirty="0">
                <a:latin typeface="+mj-lt"/>
              </a:rPr>
              <a:t>data interruption can be reduced</a:t>
            </a:r>
            <a:r>
              <a:rPr lang="en-GB" sz="1400" dirty="0"/>
              <a:t> and </a:t>
            </a:r>
            <a:r>
              <a:rPr lang="en-GB" sz="1400" dirty="0">
                <a:latin typeface="+mj-lt"/>
              </a:rPr>
              <a:t>higher throughput </a:t>
            </a:r>
            <a:r>
              <a:rPr lang="en-GB" sz="1400" dirty="0"/>
              <a:t>can be </a:t>
            </a:r>
            <a:r>
              <a:rPr lang="en-GB" sz="1400" dirty="0" smtClean="0"/>
              <a:t>achieved.</a:t>
            </a:r>
            <a:endParaRPr lang="en-GB" sz="1400" dirty="0" smtClean="0">
              <a:latin typeface="+mj-lt"/>
            </a:endParaRPr>
          </a:p>
          <a:p>
            <a:pPr lvl="1"/>
            <a:endParaRPr lang="en-GB" sz="1600" dirty="0" smtClean="0"/>
          </a:p>
          <a:p>
            <a:pPr lvl="1"/>
            <a:r>
              <a:rPr lang="en-GB" sz="1600" dirty="0" smtClean="0"/>
              <a:t>Joint working on </a:t>
            </a:r>
            <a:r>
              <a:rPr lang="en-GB" sz="1600" dirty="0" smtClean="0">
                <a:latin typeface="+mj-lt"/>
              </a:rPr>
              <a:t>Concurrent Gap and Pre-MG</a:t>
            </a:r>
          </a:p>
          <a:p>
            <a:pPr lvl="2"/>
            <a:r>
              <a:rPr lang="en-GB" sz="1400" dirty="0"/>
              <a:t>This allows network to configure one pre-MG to handle intra-frequency layers (FFS for PRS measurement), while associated all the other measurements to a legacy gap. </a:t>
            </a:r>
            <a:endParaRPr lang="en-GB" sz="1400" dirty="0" smtClean="0"/>
          </a:p>
          <a:p>
            <a:pPr lvl="2"/>
            <a:r>
              <a:rPr lang="en-GB" sz="1400" dirty="0" smtClean="0"/>
              <a:t>In </a:t>
            </a:r>
            <a:r>
              <a:rPr lang="en-GB" sz="1400" dirty="0"/>
              <a:t>this way, the network configuration can be more flexible to </a:t>
            </a:r>
            <a:r>
              <a:rPr lang="en-GB" sz="1400" dirty="0">
                <a:latin typeface="+mj-lt"/>
              </a:rPr>
              <a:t>reflect the instantaneous need of UE</a:t>
            </a:r>
            <a:r>
              <a:rPr lang="en-GB" sz="1400" dirty="0"/>
              <a:t> without suffering the latency due to RRC reconfiguration.</a:t>
            </a:r>
            <a:endParaRPr lang="en-US" sz="1400" dirty="0" smtClean="0">
              <a:latin typeface="+mj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dirty="0" smtClean="0">
                <a:latin typeface="+mj-lt"/>
              </a:rPr>
              <a:t>Proposal 3: </a:t>
            </a:r>
            <a:r>
              <a:rPr lang="en-US" sz="1800" dirty="0" smtClean="0"/>
              <a:t>Joint requirements:</a:t>
            </a:r>
          </a:p>
          <a:p>
            <a:pPr lvl="1"/>
            <a:r>
              <a:rPr lang="en-GB" sz="1600" dirty="0" smtClean="0"/>
              <a:t>Concurrent Gap </a:t>
            </a:r>
            <a:r>
              <a:rPr lang="en-GB" sz="1600" dirty="0"/>
              <a:t>and NCSG</a:t>
            </a:r>
          </a:p>
          <a:p>
            <a:pPr lvl="1"/>
            <a:r>
              <a:rPr lang="en-GB" sz="1600" dirty="0" smtClean="0"/>
              <a:t>Concurrent Gap </a:t>
            </a:r>
            <a:r>
              <a:rPr lang="en-GB" sz="1600" dirty="0"/>
              <a:t>and </a:t>
            </a:r>
            <a:r>
              <a:rPr lang="en-GB" sz="1600" dirty="0" smtClean="0"/>
              <a:t>Pre-MG</a:t>
            </a:r>
            <a:endParaRPr lang="en-US" sz="1600" dirty="0"/>
          </a:p>
          <a:p>
            <a:endParaRPr lang="en-US" sz="1800" dirty="0" smtClean="0">
              <a:latin typeface="+mj-lt"/>
            </a:endParaRPr>
          </a:p>
          <a:p>
            <a:endParaRPr lang="en-US" sz="1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7410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+mj-lt"/>
              </a:rPr>
              <a:t>Further Measurement Gap Enhancements in Rel-18</a:t>
            </a:r>
          </a:p>
          <a:p>
            <a:r>
              <a:rPr lang="en-US" sz="2400" dirty="0" smtClean="0">
                <a:latin typeface="+mj-lt"/>
              </a:rPr>
              <a:t>Proposal </a:t>
            </a:r>
            <a:r>
              <a:rPr lang="en-US" sz="2400" dirty="0">
                <a:latin typeface="+mj-lt"/>
              </a:rPr>
              <a:t>1: </a:t>
            </a:r>
            <a:r>
              <a:rPr lang="en-US" sz="2400" dirty="0"/>
              <a:t>Concurrent Gap: In Rel-18, further work on the requirements based on </a:t>
            </a:r>
            <a:r>
              <a:rPr lang="en-US" sz="2400" dirty="0"/>
              <a:t>gap sharing rule</a:t>
            </a:r>
            <a:r>
              <a:rPr lang="en-US" sz="2400" dirty="0"/>
              <a:t>, considering how to resume data scheduling on the dropped gap </a:t>
            </a:r>
            <a:r>
              <a:rPr lang="en-US" sz="2400" dirty="0" smtClean="0"/>
              <a:t>occasion. </a:t>
            </a:r>
          </a:p>
          <a:p>
            <a:r>
              <a:rPr lang="en-US" sz="2400" dirty="0">
                <a:latin typeface="+mj-lt"/>
              </a:rPr>
              <a:t>Proposal 2: </a:t>
            </a:r>
            <a:r>
              <a:rPr lang="en-US" sz="2400" dirty="0"/>
              <a:t>Network-controlled small gap: In Rel-18, investigate and introduce a mechanism and requirements to allow </a:t>
            </a:r>
            <a:r>
              <a:rPr lang="en-US" sz="2400" dirty="0"/>
              <a:t>UE to report NCSG capability based on its active serving </a:t>
            </a:r>
            <a:r>
              <a:rPr lang="en-US" sz="2400" dirty="0" smtClean="0"/>
              <a:t>cells.</a:t>
            </a:r>
          </a:p>
          <a:p>
            <a:r>
              <a:rPr lang="en-US" sz="2400" dirty="0">
                <a:latin typeface="+mj-lt"/>
              </a:rPr>
              <a:t>Proposal 3:</a:t>
            </a:r>
            <a:r>
              <a:rPr lang="en-US" sz="2400" dirty="0"/>
              <a:t> </a:t>
            </a:r>
            <a:r>
              <a:rPr lang="en-US" sz="2400" dirty="0"/>
              <a:t>Joint requirements:</a:t>
            </a:r>
          </a:p>
          <a:p>
            <a:pPr lvl="1"/>
            <a:r>
              <a:rPr lang="en-GB" sz="2400" dirty="0"/>
              <a:t>Concurrent Gap and NCSG</a:t>
            </a:r>
          </a:p>
          <a:p>
            <a:pPr lvl="1"/>
            <a:r>
              <a:rPr lang="en-GB" sz="2400" dirty="0"/>
              <a:t>Concurrent Gap and </a:t>
            </a:r>
            <a:r>
              <a:rPr lang="en-GB" sz="2400" dirty="0" smtClean="0"/>
              <a:t>Pre-MG</a:t>
            </a:r>
            <a:r>
              <a:rPr lang="en-US" sz="2400" dirty="0" smtClean="0"/>
              <a:t> </a:t>
            </a:r>
            <a:endParaRPr lang="en-US" sz="2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557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8959</TotalTime>
  <Words>495</Words>
  <Application>Microsoft Office PowerPoint</Application>
  <PresentationFormat>Custom</PresentationFormat>
  <Paragraphs>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 3</vt:lpstr>
      <vt:lpstr>MediaTek_PPT_Template_16x9_Internal Use</vt:lpstr>
      <vt:lpstr>Motivation on  Rel-18 Further Measurement Gap Enhancement (RAN4)</vt:lpstr>
      <vt:lpstr>Background</vt:lpstr>
      <vt:lpstr>Rel-17 MG Enhancements leftovers Concurrent gap</vt:lpstr>
      <vt:lpstr>Rel-17 MG Enhancements leftovers Network-controlled small gap</vt:lpstr>
      <vt:lpstr>Rel-17 MG Enhancements leftovers Joint requirements for Pre-MG, Concurrent Gap and NCSG</vt:lpstr>
      <vt:lpstr>Summary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219</cp:revision>
  <dcterms:created xsi:type="dcterms:W3CDTF">2019-11-21T19:15:22Z</dcterms:created>
  <dcterms:modified xsi:type="dcterms:W3CDTF">2021-11-29T20:48:15Z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