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707" r:id="rId2"/>
    <p:sldId id="705" r:id="rId3"/>
    <p:sldId id="706" r:id="rId4"/>
    <p:sldId id="708" r:id="rId5"/>
    <p:sldId id="70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5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5A09DC-D689-4BCB-9CFB-19806C33C4AD}" type="datetimeFigureOut">
              <a:rPr lang="en-GB" smtClean="0"/>
              <a:t>29/11/2021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C50E96-A258-48DC-8C8F-15151092714B}" type="slidenum">
              <a:rPr lang="en-GB" smtClean="0"/>
              <a:t>‹#›</a:t>
            </a:fld>
            <a:endParaRPr lang="en-GB"/>
          </a:p>
        </p:txBody>
      </p:sp>
    </p:spTree>
    <p:extLst>
      <p:ext uri="{BB962C8B-B14F-4D97-AF65-F5344CB8AC3E}">
        <p14:creationId xmlns:p14="http://schemas.microsoft.com/office/powerpoint/2010/main" val="84283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CCA36-1B41-459C-B9D9-F4E1156B145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4466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pic>
        <p:nvPicPr>
          <p:cNvPr id="11" name="图片 10">
            <a:extLst>
              <a:ext uri="{FF2B5EF4-FFF2-40B4-BE49-F238E27FC236}">
                <a16:creationId xmlns:a16="http://schemas.microsoft.com/office/drawing/2014/main" id="{668B479B-CEB8-4C8F-AEC5-BBD6D37388CF}"/>
              </a:ext>
            </a:extLst>
          </p:cNvPr>
          <p:cNvPicPr>
            <a:picLocks noChangeAspect="1"/>
          </p:cNvPicPr>
          <p:nvPr userDrawn="1"/>
        </p:nvPicPr>
        <p:blipFill>
          <a:blip r:embed="rId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2394652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164759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a:extLst>
              <a:ext uri="{FF2B5EF4-FFF2-40B4-BE49-F238E27FC236}">
                <a16:creationId xmlns:a16="http://schemas.microsoft.com/office/drawing/2014/main" id="{C60C31C4-2604-440C-909F-497026ED8C96}"/>
              </a:ext>
            </a:extLst>
          </p:cNvPr>
          <p:cNvSpPr txBox="1">
            <a:spLocks/>
          </p:cNvSpPr>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dirty="0"/>
          </a:p>
        </p:txBody>
      </p:sp>
    </p:spTree>
    <p:extLst>
      <p:ext uri="{BB962C8B-B14F-4D97-AF65-F5344CB8AC3E}">
        <p14:creationId xmlns:p14="http://schemas.microsoft.com/office/powerpoint/2010/main" val="3211404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a:extLst>
              <a:ext uri="{FF2B5EF4-FFF2-40B4-BE49-F238E27FC236}">
                <a16:creationId xmlns:a16="http://schemas.microsoft.com/office/drawing/2014/main" id="{6C83D193-4582-48AB-9D3E-143C0429C48B}"/>
              </a:ext>
            </a:extLst>
          </p:cNvPr>
          <p:cNvSpPr txBox="1">
            <a:spLocks/>
          </p:cNvSpPr>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a:p>
        </p:txBody>
      </p:sp>
    </p:spTree>
    <p:extLst>
      <p:ext uri="{BB962C8B-B14F-4D97-AF65-F5344CB8AC3E}">
        <p14:creationId xmlns:p14="http://schemas.microsoft.com/office/powerpoint/2010/main" val="1185802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546240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3128692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25986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025339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2021/11/29</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520809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234245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2021/11/29</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a:extLst>
              <a:ext uri="{FF2B5EF4-FFF2-40B4-BE49-F238E27FC236}">
                <a16:creationId xmlns:a16="http://schemas.microsoft.com/office/drawing/2014/main" id="{FACC168D-EEA7-4D55-9D9D-2F9938A4843C}"/>
              </a:ext>
            </a:extLst>
          </p:cNvPr>
          <p:cNvPicPr>
            <a:picLocks noChangeAspect="1"/>
          </p:cNvPicPr>
          <p:nvPr userDrawn="1"/>
        </p:nvPicPr>
        <p:blipFill>
          <a:blip r:embed="rId1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900920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9D435-6B68-4AAF-AC2C-123156F296A3}"/>
              </a:ext>
            </a:extLst>
          </p:cNvPr>
          <p:cNvSpPr>
            <a:spLocks noGrp="1"/>
          </p:cNvSpPr>
          <p:nvPr>
            <p:ph type="ctrTitle"/>
          </p:nvPr>
        </p:nvSpPr>
        <p:spPr/>
        <p:txBody>
          <a:bodyPr/>
          <a:lstStyle/>
          <a:p>
            <a:r>
              <a:rPr lang="en-GB" dirty="0"/>
              <a:t>Proposed update for REL18 Mobile IAB WI</a:t>
            </a:r>
          </a:p>
        </p:txBody>
      </p:sp>
      <p:sp>
        <p:nvSpPr>
          <p:cNvPr id="3" name="Subtitle 2">
            <a:extLst>
              <a:ext uri="{FF2B5EF4-FFF2-40B4-BE49-F238E27FC236}">
                <a16:creationId xmlns:a16="http://schemas.microsoft.com/office/drawing/2014/main" id="{E4AC1714-8272-4354-831F-637E855EAE63}"/>
              </a:ext>
            </a:extLst>
          </p:cNvPr>
          <p:cNvSpPr>
            <a:spLocks noGrp="1"/>
          </p:cNvSpPr>
          <p:nvPr>
            <p:ph type="subTitle" idx="1"/>
          </p:nvPr>
        </p:nvSpPr>
        <p:spPr/>
        <p:txBody>
          <a:bodyPr/>
          <a:lstStyle/>
          <a:p>
            <a:endParaRPr lang="en-GB" dirty="0"/>
          </a:p>
        </p:txBody>
      </p:sp>
      <p:sp>
        <p:nvSpPr>
          <p:cNvPr id="4" name="TextBox 3">
            <a:extLst>
              <a:ext uri="{FF2B5EF4-FFF2-40B4-BE49-F238E27FC236}">
                <a16:creationId xmlns:a16="http://schemas.microsoft.com/office/drawing/2014/main" id="{4D511913-99DE-4299-885A-6813777F87C6}"/>
              </a:ext>
            </a:extLst>
          </p:cNvPr>
          <p:cNvSpPr txBox="1"/>
          <p:nvPr/>
        </p:nvSpPr>
        <p:spPr>
          <a:xfrm>
            <a:off x="358219" y="320511"/>
            <a:ext cx="1828800" cy="400110"/>
          </a:xfrm>
          <a:prstGeom prst="rect">
            <a:avLst/>
          </a:prstGeom>
          <a:noFill/>
        </p:spPr>
        <p:txBody>
          <a:bodyPr wrap="square" rtlCol="0">
            <a:spAutoFit/>
          </a:bodyPr>
          <a:lstStyle/>
          <a:p>
            <a:r>
              <a:rPr lang="en-GB" sz="2000" dirty="0"/>
              <a:t>RP-213109</a:t>
            </a:r>
          </a:p>
        </p:txBody>
      </p:sp>
    </p:spTree>
    <p:extLst>
      <p:ext uri="{BB962C8B-B14F-4D97-AF65-F5344CB8AC3E}">
        <p14:creationId xmlns:p14="http://schemas.microsoft.com/office/powerpoint/2010/main" val="3536608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00982-EA9E-4962-AFDB-F2B0DCF04A90}"/>
              </a:ext>
            </a:extLst>
          </p:cNvPr>
          <p:cNvSpPr>
            <a:spLocks noGrp="1"/>
          </p:cNvSpPr>
          <p:nvPr>
            <p:ph type="title"/>
          </p:nvPr>
        </p:nvSpPr>
        <p:spPr/>
        <p:txBody>
          <a:bodyPr/>
          <a:lstStyle/>
          <a:p>
            <a:r>
              <a:rPr lang="en-US" dirty="0"/>
              <a:t>IAB/VMR</a:t>
            </a:r>
            <a:endParaRPr lang="en-GB" dirty="0"/>
          </a:p>
        </p:txBody>
      </p:sp>
      <p:sp>
        <p:nvSpPr>
          <p:cNvPr id="3" name="Content Placeholder 2">
            <a:extLst>
              <a:ext uri="{FF2B5EF4-FFF2-40B4-BE49-F238E27FC236}">
                <a16:creationId xmlns:a16="http://schemas.microsoft.com/office/drawing/2014/main" id="{49754B8A-7511-433E-BF28-AA06576F9A61}"/>
              </a:ext>
            </a:extLst>
          </p:cNvPr>
          <p:cNvSpPr>
            <a:spLocks noGrp="1"/>
          </p:cNvSpPr>
          <p:nvPr>
            <p:ph idx="1"/>
          </p:nvPr>
        </p:nvSpPr>
        <p:spPr>
          <a:xfrm>
            <a:off x="1097280" y="1146632"/>
            <a:ext cx="10058400" cy="5524857"/>
          </a:xfrm>
        </p:spPr>
        <p:txBody>
          <a:bodyPr>
            <a:normAutofit/>
          </a:bodyPr>
          <a:lstStyle/>
          <a:p>
            <a:r>
              <a:rPr lang="en-US" sz="1800" dirty="0">
                <a:latin typeface="+mn-lt"/>
              </a:rPr>
              <a:t>Draft WID RP-212718 Mobile IAB from [RAN94e-R18Prep-18] Additional topological improvements – IAB (Integrated Access and Backhaul)/VMR (Vehicle Mounted Relay) is generally agreeable as baseline.</a:t>
            </a:r>
          </a:p>
          <a:p>
            <a:endParaRPr lang="en-US" sz="1200" dirty="0">
              <a:highlight>
                <a:srgbClr val="FFFF00"/>
              </a:highlight>
            </a:endParaRPr>
          </a:p>
        </p:txBody>
      </p:sp>
      <p:graphicFrame>
        <p:nvGraphicFramePr>
          <p:cNvPr id="6" name="Table 5">
            <a:extLst>
              <a:ext uri="{FF2B5EF4-FFF2-40B4-BE49-F238E27FC236}">
                <a16:creationId xmlns:a16="http://schemas.microsoft.com/office/drawing/2014/main" id="{E3A3BBE9-229D-4B78-90BE-F2961EABFB7C}"/>
              </a:ext>
            </a:extLst>
          </p:cNvPr>
          <p:cNvGraphicFramePr>
            <a:graphicFrameLocks noGrp="1"/>
          </p:cNvGraphicFramePr>
          <p:nvPr>
            <p:extLst>
              <p:ext uri="{D42A27DB-BD31-4B8C-83A1-F6EECF244321}">
                <p14:modId xmlns:p14="http://schemas.microsoft.com/office/powerpoint/2010/main" val="3156476003"/>
              </p:ext>
            </p:extLst>
          </p:nvPr>
        </p:nvGraphicFramePr>
        <p:xfrm>
          <a:off x="821703" y="1813400"/>
          <a:ext cx="10548594" cy="4494276"/>
        </p:xfrm>
        <a:graphic>
          <a:graphicData uri="http://schemas.openxmlformats.org/drawingml/2006/table">
            <a:tbl>
              <a:tblPr/>
              <a:tblGrid>
                <a:gridCol w="10548594">
                  <a:extLst>
                    <a:ext uri="{9D8B030D-6E8A-4147-A177-3AD203B41FA5}">
                      <a16:colId xmlns:a16="http://schemas.microsoft.com/office/drawing/2014/main" val="3030858188"/>
                    </a:ext>
                  </a:extLst>
                </a:gridCol>
              </a:tblGrid>
              <a:tr h="1904215">
                <a:tc>
                  <a:txBody>
                    <a:bodyPr/>
                    <a:lstStyle/>
                    <a:p>
                      <a:pPr indent="127000" algn="just">
                        <a:lnSpc>
                          <a:spcPct val="120000"/>
                        </a:lnSpc>
                        <a:spcBef>
                          <a:spcPts val="300"/>
                        </a:spcBef>
                        <a:spcAft>
                          <a:spcPts val="300"/>
                        </a:spcAft>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The detailed objectives of the WI are listed as follows:</a:t>
                      </a:r>
                      <a:endParaRPr lang="en-GB" sz="1600" dirty="0">
                        <a:effectLst/>
                        <a:latin typeface="Calibri" panose="020F0502020204030204" pitchFamily="34" charset="0"/>
                        <a:ea typeface="Malgun Gothic" panose="020B0503020000020004" pitchFamily="34" charset="-127"/>
                        <a:cs typeface="Batang" panose="02030600000101010101" pitchFamily="18" charset="-127"/>
                      </a:endParaRPr>
                    </a:p>
                    <a:p>
                      <a:pPr marL="342900" lvl="0" indent="-342900" algn="just">
                        <a:lnSpc>
                          <a:spcPct val="120000"/>
                        </a:lnSpc>
                        <a:spcBef>
                          <a:spcPts val="300"/>
                        </a:spcBef>
                        <a:spcAft>
                          <a:spcPts val="300"/>
                        </a:spcAft>
                        <a:buFont typeface="Symbol" panose="05050102010706020507" pitchFamily="18" charset="2"/>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Define Procedures for migration/topology adaptation to enable IAB-node mobility [RAN3, RAN2]</a:t>
                      </a:r>
                    </a:p>
                    <a:p>
                      <a:pPr marL="342900" lvl="0" indent="-342900" algn="just">
                        <a:lnSpc>
                          <a:spcPct val="120000"/>
                        </a:lnSpc>
                        <a:spcBef>
                          <a:spcPts val="300"/>
                        </a:spcBef>
                        <a:spcAft>
                          <a:spcPts val="300"/>
                        </a:spcAft>
                        <a:buFont typeface="Symbol" panose="05050102010706020507" pitchFamily="18" charset="2"/>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Enhancements for mobility of an IAB-node together with its served UEs. It is FFS whether surrounding UEs shall also be served [RAN3, RAN2]</a:t>
                      </a:r>
                      <a:endParaRPr lang="en-GB" sz="1600" dirty="0">
                        <a:effectLst/>
                        <a:latin typeface="Calibri" panose="020F0502020204030204" pitchFamily="34" charset="0"/>
                        <a:ea typeface="Malgun Gothic" panose="020B0503020000020004" pitchFamily="34" charset="-127"/>
                        <a:cs typeface="Batang" panose="02030600000101010101" pitchFamily="18" charset="-127"/>
                      </a:endParaRPr>
                    </a:p>
                    <a:p>
                      <a:pPr marL="457200" indent="127000" algn="just">
                        <a:lnSpc>
                          <a:spcPct val="120000"/>
                        </a:lnSpc>
                        <a:spcBef>
                          <a:spcPts val="300"/>
                        </a:spcBef>
                        <a:spcAft>
                          <a:spcPts val="300"/>
                        </a:spcAft>
                      </a:pPr>
                      <a:r>
                        <a:rPr lang="en-GB" sz="1600" i="1" dirty="0">
                          <a:effectLst/>
                          <a:latin typeface="Calibri" panose="020F0502020204030204" pitchFamily="34" charset="0"/>
                          <a:ea typeface="Times New Roman" panose="02020603050405020304" pitchFamily="18" charset="0"/>
                          <a:cs typeface="Times New Roman" panose="02020603050405020304" pitchFamily="18" charset="0"/>
                        </a:rPr>
                        <a:t>Note: Solutions should avoid to touch upon topics where Rel17 discussions already occurred and</a:t>
                      </a:r>
                      <a:endParaRPr lang="en-GB" sz="1600" dirty="0">
                        <a:effectLst/>
                        <a:latin typeface="Calibri" panose="020F0502020204030204" pitchFamily="34" charset="0"/>
                        <a:ea typeface="Malgun Gothic" panose="020B0503020000020004" pitchFamily="34" charset="-127"/>
                        <a:cs typeface="Batang" panose="02030600000101010101" pitchFamily="18" charset="-127"/>
                      </a:endParaRPr>
                    </a:p>
                    <a:p>
                      <a:pPr marL="457200" indent="127000" algn="just">
                        <a:lnSpc>
                          <a:spcPct val="120000"/>
                        </a:lnSpc>
                        <a:spcBef>
                          <a:spcPts val="300"/>
                        </a:spcBef>
                        <a:spcAft>
                          <a:spcPts val="300"/>
                        </a:spcAft>
                      </a:pPr>
                      <a:r>
                        <a:rPr lang="en-GB" sz="1600" i="1" dirty="0">
                          <a:effectLst/>
                          <a:latin typeface="Calibri" panose="020F0502020204030204" pitchFamily="34" charset="0"/>
                          <a:ea typeface="Times New Roman" panose="02020603050405020304" pitchFamily="18" charset="0"/>
                          <a:cs typeface="Times New Roman" panose="02020603050405020304" pitchFamily="18" charset="0"/>
                        </a:rPr>
                        <a:t>where the topic was excluded from Rel17.</a:t>
                      </a:r>
                      <a:endParaRPr lang="en-GB" sz="1600" dirty="0">
                        <a:effectLst/>
                        <a:latin typeface="Calibri" panose="020F0502020204030204" pitchFamily="34" charset="0"/>
                        <a:ea typeface="Malgun Gothic" panose="020B0503020000020004" pitchFamily="34" charset="-127"/>
                        <a:cs typeface="Batang" panose="02030600000101010101" pitchFamily="18" charset="-127"/>
                      </a:endParaRPr>
                    </a:p>
                    <a:p>
                      <a:pPr marL="342900" lvl="0" indent="-342900" algn="l">
                        <a:lnSpc>
                          <a:spcPct val="120000"/>
                        </a:lnSpc>
                        <a:spcBef>
                          <a:spcPts val="300"/>
                        </a:spcBef>
                        <a:spcAft>
                          <a:spcPts val="300"/>
                        </a:spcAft>
                        <a:buFont typeface="Symbol" panose="05050102010706020507" pitchFamily="18" charset="2"/>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Mitigation of interference due to IAB-node mobility, including the avoidance of reference and control signal collisions (e.g. PCI, RACH). [If is FFS whether RAN2 or RAN3 should be leading the activity]</a:t>
                      </a:r>
                      <a:endParaRPr lang="en-GB" sz="1600" dirty="0">
                        <a:effectLst/>
                        <a:latin typeface="Calibri" panose="020F0502020204030204" pitchFamily="34" charset="0"/>
                        <a:ea typeface="Malgun Gothic" panose="020B0503020000020004" pitchFamily="34" charset="-127"/>
                        <a:cs typeface="Batang" panose="02030600000101010101" pitchFamily="18" charset="-127"/>
                      </a:endParaRPr>
                    </a:p>
                    <a:p>
                      <a:pPr indent="127000" algn="just">
                        <a:lnSpc>
                          <a:spcPct val="120000"/>
                        </a:lnSpc>
                        <a:spcBef>
                          <a:spcPts val="300"/>
                        </a:spcBef>
                        <a:spcAft>
                          <a:spcPts val="300"/>
                        </a:spcAft>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 The following principles should be respected:</a:t>
                      </a:r>
                      <a:endParaRPr lang="en-GB" sz="1600" dirty="0">
                        <a:effectLst/>
                        <a:latin typeface="Calibri" panose="020F0502020204030204" pitchFamily="34" charset="0"/>
                        <a:ea typeface="Malgun Gothic" panose="020B0503020000020004" pitchFamily="34" charset="-127"/>
                        <a:cs typeface="Batang" panose="02030600000101010101" pitchFamily="18" charset="-127"/>
                      </a:endParaRPr>
                    </a:p>
                    <a:p>
                      <a:pPr marL="342900" lvl="0" indent="-342900" algn="just">
                        <a:lnSpc>
                          <a:spcPct val="120000"/>
                        </a:lnSpc>
                        <a:spcBef>
                          <a:spcPts val="300"/>
                        </a:spcBef>
                        <a:spcAft>
                          <a:spcPts val="300"/>
                        </a:spcAft>
                        <a:buFont typeface="Calibri" panose="020F0502020204030204" pitchFamily="34" charset="0"/>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Mobile IAB-nodes should be able to serve legacy UEs.</a:t>
                      </a:r>
                      <a:endParaRPr lang="en-GB" sz="1600" dirty="0">
                        <a:effectLst/>
                        <a:latin typeface="Calibri" panose="020F0502020204030204" pitchFamily="34" charset="0"/>
                        <a:ea typeface="Times New Roman" panose="02020603050405020304" pitchFamily="18" charset="0"/>
                        <a:cs typeface="Batang" panose="02030600000101010101" pitchFamily="18" charset="-127"/>
                      </a:endParaRPr>
                    </a:p>
                    <a:p>
                      <a:pPr marL="342900" lvl="0" indent="-342900" algn="l">
                        <a:lnSpc>
                          <a:spcPct val="120000"/>
                        </a:lnSpc>
                        <a:spcBef>
                          <a:spcPts val="300"/>
                        </a:spcBef>
                        <a:spcAft>
                          <a:spcPts val="300"/>
                        </a:spcAft>
                        <a:buFont typeface="Calibri" panose="020F0502020204030204" pitchFamily="34" charset="0"/>
                        <a:buChar char="-"/>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Solutions providing optimisation for Mobile IAB may entail Rel18 UE enhancements, provided that such enhancements are backwards compatible</a:t>
                      </a:r>
                      <a:endParaRPr lang="en-GB" sz="1600" dirty="0">
                        <a:effectLst/>
                        <a:latin typeface="Calibri" panose="020F0502020204030204" pitchFamily="34" charset="0"/>
                        <a:ea typeface="Times New Roman" panose="02020603050405020304" pitchFamily="18" charset="0"/>
                        <a:cs typeface="Batang" panose="02030600000101010101" pitchFamily="18" charset="-127"/>
                      </a:endParaRPr>
                    </a:p>
                    <a:p>
                      <a:pPr marL="0" marR="0" lvl="0" indent="0" algn="ctr"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GB" sz="1600" i="1" kern="1200" dirty="0">
                          <a:solidFill>
                            <a:schemeClr val="tx1"/>
                          </a:solidFill>
                          <a:effectLst/>
                          <a:latin typeface="+mn-lt"/>
                          <a:ea typeface="+mn-ea"/>
                          <a:cs typeface="+mn-cs"/>
                        </a:rPr>
                        <a:t>- Draft WID (RP-212718) Objectives </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616213929"/>
                  </a:ext>
                </a:extLst>
              </a:tr>
            </a:tbl>
          </a:graphicData>
        </a:graphic>
      </p:graphicFrame>
    </p:spTree>
    <p:extLst>
      <p:ext uri="{BB962C8B-B14F-4D97-AF65-F5344CB8AC3E}">
        <p14:creationId xmlns:p14="http://schemas.microsoft.com/office/powerpoint/2010/main" val="4291343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F5167-725C-44FC-BF00-BE875636E2B8}"/>
              </a:ext>
            </a:extLst>
          </p:cNvPr>
          <p:cNvSpPr>
            <a:spLocks noGrp="1"/>
          </p:cNvSpPr>
          <p:nvPr>
            <p:ph type="title"/>
          </p:nvPr>
        </p:nvSpPr>
        <p:spPr/>
        <p:txBody>
          <a:bodyPr/>
          <a:lstStyle/>
          <a:p>
            <a:r>
              <a:rPr lang="en-GB" dirty="0"/>
              <a:t>Inclusion of VMR within this WID</a:t>
            </a:r>
          </a:p>
        </p:txBody>
      </p:sp>
      <p:sp>
        <p:nvSpPr>
          <p:cNvPr id="3" name="Content Placeholder 2">
            <a:extLst>
              <a:ext uri="{FF2B5EF4-FFF2-40B4-BE49-F238E27FC236}">
                <a16:creationId xmlns:a16="http://schemas.microsoft.com/office/drawing/2014/main" id="{2C8AFB45-DC4A-4A0F-8EE4-638488FBF176}"/>
              </a:ext>
            </a:extLst>
          </p:cNvPr>
          <p:cNvSpPr>
            <a:spLocks noGrp="1"/>
          </p:cNvSpPr>
          <p:nvPr>
            <p:ph idx="1"/>
          </p:nvPr>
        </p:nvSpPr>
        <p:spPr/>
        <p:txBody>
          <a:bodyPr>
            <a:normAutofit/>
          </a:bodyPr>
          <a:lstStyle/>
          <a:p>
            <a:r>
              <a:rPr lang="en-GB" sz="1800" dirty="0"/>
              <a:t>Discussion regarding the inclusion of VMR within the context of mobile IAB-node was left unresolved during discussion (RP-212678), due to concerns that SA2 may not base their VMR work on the IAB architecture.</a:t>
            </a:r>
          </a:p>
          <a:p>
            <a:r>
              <a:rPr lang="en-GB" sz="1800" dirty="0"/>
              <a:t>Since this RAN discussion SA2 have agreed the study item VMR in S2-2109325, which states </a:t>
            </a:r>
          </a:p>
          <a:p>
            <a:pPr marL="475488" lvl="2" indent="0">
              <a:buNone/>
            </a:pPr>
            <a:r>
              <a:rPr lang="en-GB" sz="1600" dirty="0"/>
              <a:t>“NOTE 1: The study focuses on the IAB only. Any other alternative of base station relay depends on the RAN study output if any.”</a:t>
            </a:r>
          </a:p>
          <a:p>
            <a:r>
              <a:rPr lang="en-GB" sz="1800" dirty="0"/>
              <a:t>Hence reference to VMR the TS22.839 and therein the requirements incorporated in TS22.261section 6.42 should be included within the work item for REL18. </a:t>
            </a:r>
          </a:p>
          <a:p>
            <a:r>
              <a:rPr lang="en-GB" sz="1800" dirty="0"/>
              <a:t>We accept that it will not be possible to include all scenarios captured in TS22.839 in REL18 due to possible solution complexity and available time units. We can support the use case captured during [R18Prep] discussions, namely</a:t>
            </a:r>
          </a:p>
          <a:p>
            <a:pPr lvl="1"/>
            <a:r>
              <a:rPr lang="en-US" sz="1600" dirty="0"/>
              <a:t>Focus on the mobile-IAB/VMR-nodes mounted on vehicles scenario providing 5G coverage/capacity enhancement to onboard and/or surrounding UEs</a:t>
            </a:r>
            <a:endParaRPr lang="en-GB" sz="1600" dirty="0"/>
          </a:p>
        </p:txBody>
      </p:sp>
    </p:spTree>
    <p:extLst>
      <p:ext uri="{BB962C8B-B14F-4D97-AF65-F5344CB8AC3E}">
        <p14:creationId xmlns:p14="http://schemas.microsoft.com/office/powerpoint/2010/main" val="2744410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AB121-0084-4737-9A40-A15F94262133}"/>
              </a:ext>
            </a:extLst>
          </p:cNvPr>
          <p:cNvSpPr>
            <a:spLocks noGrp="1"/>
          </p:cNvSpPr>
          <p:nvPr>
            <p:ph type="title"/>
          </p:nvPr>
        </p:nvSpPr>
        <p:spPr/>
        <p:txBody>
          <a:bodyPr/>
          <a:lstStyle/>
          <a:p>
            <a:r>
              <a:rPr lang="en-GB" dirty="0"/>
              <a:t>Surrounding UEs mobility</a:t>
            </a:r>
          </a:p>
        </p:txBody>
      </p:sp>
      <p:sp>
        <p:nvSpPr>
          <p:cNvPr id="3" name="Content Placeholder 2">
            <a:extLst>
              <a:ext uri="{FF2B5EF4-FFF2-40B4-BE49-F238E27FC236}">
                <a16:creationId xmlns:a16="http://schemas.microsoft.com/office/drawing/2014/main" id="{AE737174-DDE4-4779-93FE-3AC722ACF65F}"/>
              </a:ext>
            </a:extLst>
          </p:cNvPr>
          <p:cNvSpPr>
            <a:spLocks noGrp="1"/>
          </p:cNvSpPr>
          <p:nvPr>
            <p:ph idx="1"/>
          </p:nvPr>
        </p:nvSpPr>
        <p:spPr/>
        <p:txBody>
          <a:bodyPr>
            <a:normAutofit/>
          </a:bodyPr>
          <a:lstStyle/>
          <a:p>
            <a:r>
              <a:rPr lang="en-GB" sz="1800" dirty="0"/>
              <a:t>The current WID draft includes an FFS regarding handling of surrounding UEs within the possible mobility aspect</a:t>
            </a:r>
          </a:p>
          <a:p>
            <a:pPr marL="475488" lvl="2" indent="0">
              <a:buNone/>
            </a:pPr>
            <a:r>
              <a:rPr lang="en-GB" sz="1600" dirty="0"/>
              <a:t>“</a:t>
            </a:r>
            <a:r>
              <a:rPr lang="en-GB" sz="1600" dirty="0">
                <a:solidFill>
                  <a:schemeClr val="tx1"/>
                </a:solidFill>
              </a:rPr>
              <a:t>Enhancements for Mobility of IAB-node together with served UEs. </a:t>
            </a:r>
            <a:r>
              <a:rPr lang="en-GB" sz="1600" i="1" dirty="0">
                <a:solidFill>
                  <a:schemeClr val="tx1"/>
                </a:solidFill>
              </a:rPr>
              <a:t>It is FFS whether surrounding UEs shall also be served</a:t>
            </a:r>
            <a:r>
              <a:rPr lang="en-GB" sz="1600" dirty="0"/>
              <a:t>”</a:t>
            </a:r>
          </a:p>
          <a:p>
            <a:r>
              <a:rPr lang="en-GB" sz="1800" dirty="0"/>
              <a:t>We think there are scenarios of IAB-node/VMR-node mobility where UEs may not be truly inside the vehicle, but rather may be also in the close proximity to the mobile repeater node but with only slightly varying relative speed from the mobile node. </a:t>
            </a:r>
          </a:p>
          <a:p>
            <a:r>
              <a:rPr lang="en-GB" sz="1800" dirty="0"/>
              <a:t>Also we feel a need to determine inside and surrounding categories is arbitrary and other mobility related criteria are more consistent with RAN decision making and predictable for mobility algorithms.</a:t>
            </a:r>
          </a:p>
          <a:p>
            <a:r>
              <a:rPr lang="en-GB" sz="1800" dirty="0"/>
              <a:t>If a limitation in scope is considered necessary then as a first step relatively slower moving surrounding UEs could be considered in this release </a:t>
            </a:r>
          </a:p>
        </p:txBody>
      </p:sp>
    </p:spTree>
    <p:extLst>
      <p:ext uri="{BB962C8B-B14F-4D97-AF65-F5344CB8AC3E}">
        <p14:creationId xmlns:p14="http://schemas.microsoft.com/office/powerpoint/2010/main" val="1294153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52052-4E01-479B-95EE-AC1667522F43}"/>
              </a:ext>
            </a:extLst>
          </p:cNvPr>
          <p:cNvSpPr>
            <a:spLocks noGrp="1"/>
          </p:cNvSpPr>
          <p:nvPr>
            <p:ph type="title"/>
          </p:nvPr>
        </p:nvSpPr>
        <p:spPr/>
        <p:txBody>
          <a:bodyPr>
            <a:normAutofit fontScale="90000"/>
          </a:bodyPr>
          <a:lstStyle/>
          <a:p>
            <a:r>
              <a:rPr lang="en-GB" dirty="0"/>
              <a:t>WID RP-212718 Objectives Amendment</a:t>
            </a:r>
          </a:p>
        </p:txBody>
      </p:sp>
      <p:sp>
        <p:nvSpPr>
          <p:cNvPr id="3" name="Content Placeholder 2">
            <a:extLst>
              <a:ext uri="{FF2B5EF4-FFF2-40B4-BE49-F238E27FC236}">
                <a16:creationId xmlns:a16="http://schemas.microsoft.com/office/drawing/2014/main" id="{4248952D-21A1-4B88-8954-D998D6CEA6BA}"/>
              </a:ext>
            </a:extLst>
          </p:cNvPr>
          <p:cNvSpPr>
            <a:spLocks noGrp="1"/>
          </p:cNvSpPr>
          <p:nvPr>
            <p:ph idx="1"/>
          </p:nvPr>
        </p:nvSpPr>
        <p:spPr/>
        <p:txBody>
          <a:bodyPr>
            <a:normAutofit/>
          </a:bodyPr>
          <a:lstStyle/>
          <a:p>
            <a:r>
              <a:rPr lang="en-US" altLang="zh-CN" sz="2000" dirty="0">
                <a:solidFill>
                  <a:srgbClr val="FF0000"/>
                </a:solidFill>
              </a:rPr>
              <a:t>&lt;NEW&gt; Focus on the mobile-IAB/VMR-nodes mounted on vehicles scenario providing 5G coverage/capacity enhancement to onboard and/or surrounding UEs in Rel-18 as discussed by TR22.839 and </a:t>
            </a:r>
            <a:r>
              <a:rPr lang="en-GB" sz="2000" dirty="0">
                <a:solidFill>
                  <a:srgbClr val="FF0000"/>
                </a:solidFill>
              </a:rPr>
              <a:t>requirements incorporated in TS22.261section 6.42</a:t>
            </a:r>
            <a:r>
              <a:rPr lang="en-US" altLang="zh-CN" sz="2000" dirty="0">
                <a:solidFill>
                  <a:srgbClr val="FF0000"/>
                </a:solidFill>
              </a:rPr>
              <a:t>.</a:t>
            </a:r>
          </a:p>
          <a:p>
            <a:pPr marL="292608" lvl="1" indent="0">
              <a:buNone/>
            </a:pPr>
            <a:r>
              <a:rPr lang="en-GB" sz="1800" i="1" dirty="0">
                <a:solidFill>
                  <a:srgbClr val="FF0000"/>
                </a:solidFill>
              </a:rPr>
              <a:t>Note: VMR to only to consider solutions based on IAB architecture in this Release</a:t>
            </a:r>
            <a:endParaRPr lang="en-GB" sz="1800" dirty="0">
              <a:solidFill>
                <a:srgbClr val="FF0000"/>
              </a:solidFill>
            </a:endParaRPr>
          </a:p>
          <a:p>
            <a:r>
              <a:rPr lang="en-GB" sz="2000" dirty="0"/>
              <a:t>Define Procedures for migration/topology adaptation to enable IAB-node mobility [RAN3, RAN2]</a:t>
            </a:r>
          </a:p>
          <a:p>
            <a:pPr lvl="0"/>
            <a:r>
              <a:rPr lang="en-GB" sz="2000" dirty="0"/>
              <a:t>Enhancements for mobility of an IAB-node together with its served </a:t>
            </a:r>
            <a:r>
              <a:rPr lang="en-GB" sz="2000" dirty="0">
                <a:solidFill>
                  <a:srgbClr val="FF0000"/>
                </a:solidFill>
              </a:rPr>
              <a:t>and surrounding</a:t>
            </a:r>
            <a:r>
              <a:rPr lang="en-GB" sz="2000" dirty="0"/>
              <a:t> UEs. </a:t>
            </a:r>
            <a:r>
              <a:rPr lang="en-GB" sz="2000" strike="sngStrike" dirty="0">
                <a:solidFill>
                  <a:srgbClr val="FF0000"/>
                </a:solidFill>
              </a:rPr>
              <a:t>It is FFS whether surrounding UEs shall also be served </a:t>
            </a:r>
            <a:r>
              <a:rPr lang="en-GB" sz="2000" dirty="0"/>
              <a:t>[RAN3, RAN2]</a:t>
            </a:r>
          </a:p>
          <a:p>
            <a:pPr marL="292608" lvl="1" indent="0">
              <a:buNone/>
            </a:pPr>
            <a:r>
              <a:rPr lang="en-GB" sz="1800" i="1" dirty="0"/>
              <a:t>Note: Solutions should avoid to touch upon topics where Rel17 discussions already occurred and where the topic was excluded from Rel17.</a:t>
            </a:r>
            <a:endParaRPr lang="en-GB" sz="1800" dirty="0"/>
          </a:p>
          <a:p>
            <a:pPr lvl="0"/>
            <a:r>
              <a:rPr lang="en-GB" sz="2000" dirty="0"/>
              <a:t>Mitigation of interference due to IAB-node mobility, including the avoidance of reference and control signal collisions (e.g. PCI, RACH). [If is FFS whether RAN2 or RAN3 should be leading the activity]</a:t>
            </a:r>
          </a:p>
          <a:p>
            <a:endParaRPr lang="en-US" altLang="zh-CN" sz="2000" b="1" dirty="0"/>
          </a:p>
          <a:p>
            <a:endParaRPr lang="en-US" altLang="zh-CN" sz="2000" b="1" dirty="0"/>
          </a:p>
        </p:txBody>
      </p:sp>
    </p:spTree>
    <p:extLst>
      <p:ext uri="{BB962C8B-B14F-4D97-AF65-F5344CB8AC3E}">
        <p14:creationId xmlns:p14="http://schemas.microsoft.com/office/powerpoint/2010/main" val="2411482620"/>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688</Words>
  <Application>Microsoft Office PowerPoint</Application>
  <PresentationFormat>Widescreen</PresentationFormat>
  <Paragraphs>35</Paragraphs>
  <Slides>5</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vt:i4>
      </vt:variant>
    </vt:vector>
  </HeadingPairs>
  <TitlesOfParts>
    <vt:vector size="16" baseType="lpstr">
      <vt:lpstr>Batang</vt:lpstr>
      <vt:lpstr>Malgun Gothic</vt:lpstr>
      <vt:lpstr>宋体</vt:lpstr>
      <vt:lpstr>Arial Unicode MS</vt:lpstr>
      <vt:lpstr>Calibri</vt:lpstr>
      <vt:lpstr>Calibri Light</vt:lpstr>
      <vt:lpstr>Courier New</vt:lpstr>
      <vt:lpstr>Symbol</vt:lpstr>
      <vt:lpstr>Times New Roman</vt:lpstr>
      <vt:lpstr>Wingdings</vt:lpstr>
      <vt:lpstr>回顾</vt:lpstr>
      <vt:lpstr>Proposed update for REL18 Mobile IAB WI</vt:lpstr>
      <vt:lpstr>IAB/VMR</vt:lpstr>
      <vt:lpstr>Inclusion of VMR within this WID</vt:lpstr>
      <vt:lpstr>Surrounding UEs mobility</vt:lpstr>
      <vt:lpstr>WID RP-212718 Objectives Amendment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XM-Gordon</dc:creator>
  <cp:lastModifiedBy>Gordon-Xiaomi</cp:lastModifiedBy>
  <cp:revision>19</cp:revision>
  <dcterms:created xsi:type="dcterms:W3CDTF">2021-11-24T14:39:12Z</dcterms:created>
  <dcterms:modified xsi:type="dcterms:W3CDTF">2021-11-29T20:04:09Z</dcterms:modified>
</cp:coreProperties>
</file>