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6" r:id="rId4"/>
    <p:sldId id="267" r:id="rId5"/>
    <p:sldId id="264" r:id="rId6"/>
    <p:sldId id="263" r:id="rId7"/>
    <p:sldId id="262" r:id="rId8"/>
    <p:sldId id="258" r:id="rId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5" d="100"/>
          <a:sy n="105" d="100"/>
        </p:scale>
        <p:origin x="714"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AC466B23-B892-4969-BA05-5E585FCDF8B2}" type="datetimeFigureOut">
              <a:rPr lang="zh-CN" altLang="en-US" smtClean="0"/>
              <a:t>2021/11/26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AE36881-602E-472B-AA16-6079E33AA4FE}" type="slidenum">
              <a:rPr lang="zh-CN" altLang="en-US" smtClean="0"/>
              <a:t>‹#›</a:t>
            </a:fld>
            <a:endParaRPr lang="zh-CN" altLang="en-US"/>
          </a:p>
        </p:txBody>
      </p:sp>
    </p:spTree>
    <p:extLst>
      <p:ext uri="{BB962C8B-B14F-4D97-AF65-F5344CB8AC3E}">
        <p14:creationId xmlns:p14="http://schemas.microsoft.com/office/powerpoint/2010/main" val="21289071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C466B23-B892-4969-BA05-5E585FCDF8B2}" type="datetimeFigureOut">
              <a:rPr lang="zh-CN" altLang="en-US" smtClean="0"/>
              <a:t>2021/11/26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AE36881-602E-472B-AA16-6079E33AA4FE}" type="slidenum">
              <a:rPr lang="zh-CN" altLang="en-US" smtClean="0"/>
              <a:t>‹#›</a:t>
            </a:fld>
            <a:endParaRPr lang="zh-CN" altLang="en-US"/>
          </a:p>
        </p:txBody>
      </p:sp>
    </p:spTree>
    <p:extLst>
      <p:ext uri="{BB962C8B-B14F-4D97-AF65-F5344CB8AC3E}">
        <p14:creationId xmlns:p14="http://schemas.microsoft.com/office/powerpoint/2010/main" val="16534062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C466B23-B892-4969-BA05-5E585FCDF8B2}" type="datetimeFigureOut">
              <a:rPr lang="zh-CN" altLang="en-US" smtClean="0"/>
              <a:t>2021/11/26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AE36881-602E-472B-AA16-6079E33AA4FE}" type="slidenum">
              <a:rPr lang="zh-CN" altLang="en-US" smtClean="0"/>
              <a:t>‹#›</a:t>
            </a:fld>
            <a:endParaRPr lang="zh-CN" altLang="en-US"/>
          </a:p>
        </p:txBody>
      </p:sp>
    </p:spTree>
    <p:extLst>
      <p:ext uri="{BB962C8B-B14F-4D97-AF65-F5344CB8AC3E}">
        <p14:creationId xmlns:p14="http://schemas.microsoft.com/office/powerpoint/2010/main" val="1928173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C466B23-B892-4969-BA05-5E585FCDF8B2}" type="datetimeFigureOut">
              <a:rPr lang="zh-CN" altLang="en-US" smtClean="0"/>
              <a:t>2021/11/26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AE36881-602E-472B-AA16-6079E33AA4FE}" type="slidenum">
              <a:rPr lang="zh-CN" altLang="en-US" smtClean="0"/>
              <a:t>‹#›</a:t>
            </a:fld>
            <a:endParaRPr lang="zh-CN" altLang="en-US"/>
          </a:p>
        </p:txBody>
      </p:sp>
    </p:spTree>
    <p:extLst>
      <p:ext uri="{BB962C8B-B14F-4D97-AF65-F5344CB8AC3E}">
        <p14:creationId xmlns:p14="http://schemas.microsoft.com/office/powerpoint/2010/main" val="9181961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AC466B23-B892-4969-BA05-5E585FCDF8B2}" type="datetimeFigureOut">
              <a:rPr lang="zh-CN" altLang="en-US" smtClean="0"/>
              <a:t>2021/11/26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AE36881-602E-472B-AA16-6079E33AA4FE}" type="slidenum">
              <a:rPr lang="zh-CN" altLang="en-US" smtClean="0"/>
              <a:t>‹#›</a:t>
            </a:fld>
            <a:endParaRPr lang="zh-CN" altLang="en-US"/>
          </a:p>
        </p:txBody>
      </p:sp>
    </p:spTree>
    <p:extLst>
      <p:ext uri="{BB962C8B-B14F-4D97-AF65-F5344CB8AC3E}">
        <p14:creationId xmlns:p14="http://schemas.microsoft.com/office/powerpoint/2010/main" val="161079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AC466B23-B892-4969-BA05-5E585FCDF8B2}" type="datetimeFigureOut">
              <a:rPr lang="zh-CN" altLang="en-US" smtClean="0"/>
              <a:t>2021/11/26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AE36881-602E-472B-AA16-6079E33AA4FE}" type="slidenum">
              <a:rPr lang="zh-CN" altLang="en-US" smtClean="0"/>
              <a:t>‹#›</a:t>
            </a:fld>
            <a:endParaRPr lang="zh-CN" altLang="en-US"/>
          </a:p>
        </p:txBody>
      </p:sp>
    </p:spTree>
    <p:extLst>
      <p:ext uri="{BB962C8B-B14F-4D97-AF65-F5344CB8AC3E}">
        <p14:creationId xmlns:p14="http://schemas.microsoft.com/office/powerpoint/2010/main" val="4855618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AC466B23-B892-4969-BA05-5E585FCDF8B2}" type="datetimeFigureOut">
              <a:rPr lang="zh-CN" altLang="en-US" smtClean="0"/>
              <a:t>2021/11/26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AE36881-602E-472B-AA16-6079E33AA4FE}" type="slidenum">
              <a:rPr lang="zh-CN" altLang="en-US" smtClean="0"/>
              <a:t>‹#›</a:t>
            </a:fld>
            <a:endParaRPr lang="zh-CN" altLang="en-US"/>
          </a:p>
        </p:txBody>
      </p:sp>
    </p:spTree>
    <p:extLst>
      <p:ext uri="{BB962C8B-B14F-4D97-AF65-F5344CB8AC3E}">
        <p14:creationId xmlns:p14="http://schemas.microsoft.com/office/powerpoint/2010/main" val="28786344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AC466B23-B892-4969-BA05-5E585FCDF8B2}" type="datetimeFigureOut">
              <a:rPr lang="zh-CN" altLang="en-US" smtClean="0"/>
              <a:t>2021/11/26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AE36881-602E-472B-AA16-6079E33AA4FE}" type="slidenum">
              <a:rPr lang="zh-CN" altLang="en-US" smtClean="0"/>
              <a:t>‹#›</a:t>
            </a:fld>
            <a:endParaRPr lang="zh-CN" altLang="en-US"/>
          </a:p>
        </p:txBody>
      </p:sp>
    </p:spTree>
    <p:extLst>
      <p:ext uri="{BB962C8B-B14F-4D97-AF65-F5344CB8AC3E}">
        <p14:creationId xmlns:p14="http://schemas.microsoft.com/office/powerpoint/2010/main" val="28738482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C466B23-B892-4969-BA05-5E585FCDF8B2}" type="datetimeFigureOut">
              <a:rPr lang="zh-CN" altLang="en-US" smtClean="0"/>
              <a:t>2021/11/26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AE36881-602E-472B-AA16-6079E33AA4FE}" type="slidenum">
              <a:rPr lang="zh-CN" altLang="en-US" smtClean="0"/>
              <a:t>‹#›</a:t>
            </a:fld>
            <a:endParaRPr lang="zh-CN" altLang="en-US"/>
          </a:p>
        </p:txBody>
      </p:sp>
    </p:spTree>
    <p:extLst>
      <p:ext uri="{BB962C8B-B14F-4D97-AF65-F5344CB8AC3E}">
        <p14:creationId xmlns:p14="http://schemas.microsoft.com/office/powerpoint/2010/main" val="17995994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AC466B23-B892-4969-BA05-5E585FCDF8B2}" type="datetimeFigureOut">
              <a:rPr lang="zh-CN" altLang="en-US" smtClean="0"/>
              <a:t>2021/11/26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AE36881-602E-472B-AA16-6079E33AA4FE}" type="slidenum">
              <a:rPr lang="zh-CN" altLang="en-US" smtClean="0"/>
              <a:t>‹#›</a:t>
            </a:fld>
            <a:endParaRPr lang="zh-CN" altLang="en-US"/>
          </a:p>
        </p:txBody>
      </p:sp>
    </p:spTree>
    <p:extLst>
      <p:ext uri="{BB962C8B-B14F-4D97-AF65-F5344CB8AC3E}">
        <p14:creationId xmlns:p14="http://schemas.microsoft.com/office/powerpoint/2010/main" val="20835958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AC466B23-B892-4969-BA05-5E585FCDF8B2}" type="datetimeFigureOut">
              <a:rPr lang="zh-CN" altLang="en-US" smtClean="0"/>
              <a:t>2021/11/26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AE36881-602E-472B-AA16-6079E33AA4FE}" type="slidenum">
              <a:rPr lang="zh-CN" altLang="en-US" smtClean="0"/>
              <a:t>‹#›</a:t>
            </a:fld>
            <a:endParaRPr lang="zh-CN" altLang="en-US"/>
          </a:p>
        </p:txBody>
      </p:sp>
    </p:spTree>
    <p:extLst>
      <p:ext uri="{BB962C8B-B14F-4D97-AF65-F5344CB8AC3E}">
        <p14:creationId xmlns:p14="http://schemas.microsoft.com/office/powerpoint/2010/main" val="15247007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C466B23-B892-4969-BA05-5E585FCDF8B2}" type="datetimeFigureOut">
              <a:rPr lang="zh-CN" altLang="en-US" smtClean="0"/>
              <a:t>2021/11/26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AE36881-602E-472B-AA16-6079E33AA4FE}" type="slidenum">
              <a:rPr lang="zh-CN" altLang="en-US" smtClean="0"/>
              <a:t>‹#›</a:t>
            </a:fld>
            <a:endParaRPr lang="zh-CN" altLang="en-US"/>
          </a:p>
        </p:txBody>
      </p:sp>
    </p:spTree>
    <p:extLst>
      <p:ext uri="{BB962C8B-B14F-4D97-AF65-F5344CB8AC3E}">
        <p14:creationId xmlns:p14="http://schemas.microsoft.com/office/powerpoint/2010/main" val="29431277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186371" y="2253665"/>
            <a:ext cx="10066061" cy="1778839"/>
          </a:xfrm>
        </p:spPr>
        <p:txBody>
          <a:bodyPr>
            <a:normAutofit/>
          </a:bodyPr>
          <a:lstStyle/>
          <a:p>
            <a:r>
              <a:rPr lang="en-GB" altLang="zh-CN" sz="4800" b="1" dirty="0">
                <a:latin typeface="Calibri" panose="020F0502020204030204" pitchFamily="34" charset="0"/>
                <a:cs typeface="Calibri" panose="020F0502020204030204" pitchFamily="34" charset="0"/>
              </a:rPr>
              <a:t>Discussion on lower UE power </a:t>
            </a:r>
            <a:r>
              <a:rPr lang="en-GB" altLang="zh-CN" sz="4800" b="1" dirty="0" smtClean="0">
                <a:latin typeface="Calibri" panose="020F0502020204030204" pitchFamily="34" charset="0"/>
                <a:cs typeface="Calibri" panose="020F0502020204030204" pitchFamily="34" charset="0"/>
              </a:rPr>
              <a:t>class</a:t>
            </a:r>
            <a:br>
              <a:rPr lang="en-GB" altLang="zh-CN" sz="4800" b="1" dirty="0" smtClean="0">
                <a:latin typeface="Calibri" panose="020F0502020204030204" pitchFamily="34" charset="0"/>
                <a:cs typeface="Calibri" panose="020F0502020204030204" pitchFamily="34" charset="0"/>
              </a:rPr>
            </a:br>
            <a:r>
              <a:rPr lang="en-GB" altLang="zh-CN" sz="4800" b="1" dirty="0" smtClean="0">
                <a:latin typeface="Calibri" panose="020F0502020204030204" pitchFamily="34" charset="0"/>
                <a:cs typeface="Calibri" panose="020F0502020204030204" pitchFamily="34" charset="0"/>
              </a:rPr>
              <a:t>in </a:t>
            </a:r>
            <a:r>
              <a:rPr lang="en-GB" altLang="zh-CN" sz="4800" b="1" dirty="0">
                <a:latin typeface="Calibri" panose="020F0502020204030204" pitchFamily="34" charset="0"/>
                <a:cs typeface="Calibri" panose="020F0502020204030204" pitchFamily="34" charset="0"/>
              </a:rPr>
              <a:t>Rel-18</a:t>
            </a:r>
            <a:endParaRPr lang="zh-CN" altLang="en-US" sz="4800" dirty="0">
              <a:latin typeface="Calibri" panose="020F0502020204030204" pitchFamily="34" charset="0"/>
              <a:cs typeface="Calibri" panose="020F0502020204030204" pitchFamily="34" charset="0"/>
            </a:endParaRPr>
          </a:p>
        </p:txBody>
      </p:sp>
      <p:sp>
        <p:nvSpPr>
          <p:cNvPr id="3" name="副标题 2"/>
          <p:cNvSpPr>
            <a:spLocks noGrp="1"/>
          </p:cNvSpPr>
          <p:nvPr>
            <p:ph type="subTitle" idx="1"/>
          </p:nvPr>
        </p:nvSpPr>
        <p:spPr>
          <a:xfrm>
            <a:off x="589582" y="496743"/>
            <a:ext cx="11259641" cy="1592330"/>
          </a:xfrm>
        </p:spPr>
        <p:txBody>
          <a:bodyPr>
            <a:normAutofit/>
          </a:bodyPr>
          <a:lstStyle/>
          <a:p>
            <a:pPr algn="l"/>
            <a:r>
              <a:rPr lang="en-GB" altLang="zh-CN" sz="3200" b="1" dirty="0">
                <a:latin typeface="Calibri" panose="020F0502020204030204" pitchFamily="34" charset="0"/>
                <a:cs typeface="Calibri" panose="020F0502020204030204" pitchFamily="34" charset="0"/>
              </a:rPr>
              <a:t>3GPP TSG-RAN </a:t>
            </a:r>
            <a:r>
              <a:rPr lang="en-GB" altLang="zh-CN" sz="3200" b="1" dirty="0" smtClean="0">
                <a:latin typeface="Calibri" panose="020F0502020204030204" pitchFamily="34" charset="0"/>
                <a:cs typeface="Calibri" panose="020F0502020204030204" pitchFamily="34" charset="0"/>
              </a:rPr>
              <a:t>Meeting #94-e</a:t>
            </a:r>
            <a:r>
              <a:rPr lang="en-GB" altLang="zh-CN" sz="3200" b="1" dirty="0">
                <a:latin typeface="Calibri" panose="020F0502020204030204" pitchFamily="34" charset="0"/>
                <a:cs typeface="Calibri" panose="020F0502020204030204" pitchFamily="34" charset="0"/>
              </a:rPr>
              <a:t>	</a:t>
            </a:r>
            <a:r>
              <a:rPr lang="en-GB" altLang="zh-CN" sz="3200" b="1" dirty="0" smtClean="0">
                <a:latin typeface="Calibri" panose="020F0502020204030204" pitchFamily="34" charset="0"/>
                <a:cs typeface="Calibri" panose="020F0502020204030204" pitchFamily="34" charset="0"/>
              </a:rPr>
              <a:t>                     </a:t>
            </a:r>
            <a:r>
              <a:rPr lang="en-GB" altLang="zh-CN" sz="3200" b="1" dirty="0" smtClean="0">
                <a:latin typeface="Calibri" panose="020F0502020204030204" pitchFamily="34" charset="0"/>
                <a:cs typeface="Calibri" panose="020F0502020204030204" pitchFamily="34" charset="0"/>
              </a:rPr>
              <a:t>       </a:t>
            </a:r>
            <a:r>
              <a:rPr lang="en-GB" altLang="zh-CN" sz="3200" b="1" dirty="0" smtClean="0">
                <a:latin typeface="Calibri" panose="020F0502020204030204" pitchFamily="34" charset="0"/>
                <a:cs typeface="Calibri" panose="020F0502020204030204" pitchFamily="34" charset="0"/>
              </a:rPr>
              <a:t>RP-213062</a:t>
            </a:r>
          </a:p>
          <a:p>
            <a:pPr algn="l"/>
            <a:r>
              <a:rPr lang="en-US" altLang="zh-CN" sz="3200" b="1" dirty="0" smtClean="0">
                <a:latin typeface="Calibri" panose="020F0502020204030204" pitchFamily="34" charset="0"/>
                <a:cs typeface="Calibri" panose="020F0502020204030204" pitchFamily="34" charset="0"/>
              </a:rPr>
              <a:t>Electronic </a:t>
            </a:r>
            <a:r>
              <a:rPr lang="en-US" altLang="zh-CN" sz="3200" b="1" dirty="0" smtClean="0">
                <a:latin typeface="Calibri" panose="020F0502020204030204" pitchFamily="34" charset="0"/>
                <a:cs typeface="Calibri" panose="020F0502020204030204" pitchFamily="34" charset="0"/>
              </a:rPr>
              <a:t>Meeting, </a:t>
            </a:r>
            <a:r>
              <a:rPr lang="en-GB" altLang="zh-CN" sz="3200" b="1" dirty="0">
                <a:latin typeface="Calibri" panose="020F0502020204030204" pitchFamily="34" charset="0"/>
                <a:cs typeface="Calibri" panose="020F0502020204030204" pitchFamily="34" charset="0"/>
              </a:rPr>
              <a:t>6-17 Dec, 2021</a:t>
            </a:r>
            <a:endParaRPr lang="zh-CN" altLang="zh-CN" sz="3200" dirty="0">
              <a:latin typeface="Calibri" panose="020F0502020204030204" pitchFamily="34" charset="0"/>
              <a:cs typeface="Calibri" panose="020F0502020204030204" pitchFamily="34" charset="0"/>
            </a:endParaRPr>
          </a:p>
        </p:txBody>
      </p:sp>
      <p:sp>
        <p:nvSpPr>
          <p:cNvPr id="4" name="副标题 2"/>
          <p:cNvSpPr txBox="1">
            <a:spLocks/>
          </p:cNvSpPr>
          <p:nvPr/>
        </p:nvSpPr>
        <p:spPr>
          <a:xfrm>
            <a:off x="668830" y="4855383"/>
            <a:ext cx="11264090" cy="631017"/>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altLang="zh-CN" sz="3200" b="1" dirty="0" smtClean="0"/>
              <a:t>OPPO</a:t>
            </a:r>
            <a:endParaRPr lang="zh-CN" altLang="zh-CN" sz="3200" dirty="0"/>
          </a:p>
        </p:txBody>
      </p:sp>
    </p:spTree>
    <p:extLst>
      <p:ext uri="{BB962C8B-B14F-4D97-AF65-F5344CB8AC3E}">
        <p14:creationId xmlns:p14="http://schemas.microsoft.com/office/powerpoint/2010/main" val="294485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latin typeface="Calibri" panose="020F0502020204030204" pitchFamily="34" charset="0"/>
                <a:cs typeface="Calibri" panose="020F0502020204030204" pitchFamily="34" charset="0"/>
              </a:rPr>
              <a:t>Background</a:t>
            </a:r>
            <a:endParaRPr lang="zh-CN" altLang="en-US" b="1" dirty="0">
              <a:latin typeface="Calibri" panose="020F0502020204030204" pitchFamily="34" charset="0"/>
              <a:cs typeface="Calibri" panose="020F0502020204030204" pitchFamily="34" charset="0"/>
            </a:endParaRPr>
          </a:p>
        </p:txBody>
      </p:sp>
      <p:sp>
        <p:nvSpPr>
          <p:cNvPr id="3" name="内容占位符 2"/>
          <p:cNvSpPr>
            <a:spLocks noGrp="1"/>
          </p:cNvSpPr>
          <p:nvPr>
            <p:ph idx="1"/>
          </p:nvPr>
        </p:nvSpPr>
        <p:spPr>
          <a:xfrm>
            <a:off x="838200" y="1770761"/>
            <a:ext cx="10515600" cy="1831975"/>
          </a:xfrm>
        </p:spPr>
        <p:txBody>
          <a:bodyPr>
            <a:normAutofit fontScale="92500" lnSpcReduction="10000"/>
          </a:bodyPr>
          <a:lstStyle/>
          <a:p>
            <a:r>
              <a:rPr lang="en-GB" altLang="zh-CN" dirty="0" smtClean="0">
                <a:latin typeface="Calibri" panose="020F0502020204030204" pitchFamily="34" charset="0"/>
                <a:cs typeface="Calibri" panose="020F0502020204030204" pitchFamily="34" charset="0"/>
              </a:rPr>
              <a:t>Lower </a:t>
            </a:r>
            <a:r>
              <a:rPr lang="en-GB" altLang="zh-CN" dirty="0">
                <a:latin typeface="Calibri" panose="020F0502020204030204" pitchFamily="34" charset="0"/>
                <a:cs typeface="Calibri" panose="020F0502020204030204" pitchFamily="34" charset="0"/>
              </a:rPr>
              <a:t>UE power classes with </a:t>
            </a:r>
            <a:r>
              <a:rPr lang="en-GB" altLang="zh-CN" dirty="0" smtClean="0">
                <a:latin typeface="Calibri" panose="020F0502020204030204" pitchFamily="34" charset="0"/>
                <a:cs typeface="Calibri" panose="020F0502020204030204" pitchFamily="34" charset="0"/>
              </a:rPr>
              <a:t>max power 20dBm </a:t>
            </a:r>
            <a:r>
              <a:rPr lang="en-GB" altLang="zh-CN" dirty="0">
                <a:latin typeface="Calibri" panose="020F0502020204030204" pitchFamily="34" charset="0"/>
                <a:cs typeface="Calibri" panose="020F0502020204030204" pitchFamily="34" charset="0"/>
              </a:rPr>
              <a:t>or 14dBm were proposed </a:t>
            </a:r>
            <a:r>
              <a:rPr lang="en-GB" altLang="zh-CN" dirty="0" smtClean="0">
                <a:latin typeface="Calibri" panose="020F0502020204030204" pitchFamily="34" charset="0"/>
                <a:cs typeface="Calibri" panose="020F0502020204030204" pitchFamily="34" charset="0"/>
              </a:rPr>
              <a:t>for Rel-18 </a:t>
            </a:r>
            <a:r>
              <a:rPr lang="en-GB" altLang="zh-CN" dirty="0">
                <a:latin typeface="Calibri" panose="020F0502020204030204" pitchFamily="34" charset="0"/>
                <a:cs typeface="Calibri" panose="020F0502020204030204" pitchFamily="34" charset="0"/>
              </a:rPr>
              <a:t>NR </a:t>
            </a:r>
            <a:r>
              <a:rPr lang="en-GB" altLang="zh-CN" dirty="0" err="1">
                <a:latin typeface="Calibri" panose="020F0502020204030204" pitchFamily="34" charset="0"/>
                <a:cs typeface="Calibri" panose="020F0502020204030204" pitchFamily="34" charset="0"/>
              </a:rPr>
              <a:t>IoT</a:t>
            </a:r>
            <a:r>
              <a:rPr lang="en-GB" altLang="zh-CN" dirty="0">
                <a:latin typeface="Calibri" panose="020F0502020204030204" pitchFamily="34" charset="0"/>
                <a:cs typeface="Calibri" panose="020F0502020204030204" pitchFamily="34" charset="0"/>
              </a:rPr>
              <a:t> device, Indoor device and wearable devices </a:t>
            </a:r>
            <a:r>
              <a:rPr lang="en-GB" altLang="zh-CN" dirty="0" smtClean="0">
                <a:latin typeface="Calibri" panose="020F0502020204030204" pitchFamily="34" charset="0"/>
                <a:cs typeface="Calibri" panose="020F0502020204030204" pitchFamily="34" charset="0"/>
              </a:rPr>
              <a:t>in RAN#93e </a:t>
            </a:r>
            <a:r>
              <a:rPr lang="en-GB" altLang="zh-CN" dirty="0">
                <a:latin typeface="Calibri" panose="020F0502020204030204" pitchFamily="34" charset="0"/>
                <a:cs typeface="Calibri" panose="020F0502020204030204" pitchFamily="34" charset="0"/>
              </a:rPr>
              <a:t>[1</a:t>
            </a:r>
            <a:r>
              <a:rPr lang="en-GB" altLang="zh-CN" dirty="0" smtClean="0">
                <a:latin typeface="Calibri" panose="020F0502020204030204" pitchFamily="34" charset="0"/>
                <a:cs typeface="Calibri" panose="020F0502020204030204" pitchFamily="34" charset="0"/>
              </a:rPr>
              <a:t>] with statements as below, however, no justifications provided</a:t>
            </a:r>
            <a:r>
              <a:rPr lang="en-US" altLang="zh-CN" dirty="0">
                <a:latin typeface="Calibri" panose="020F0502020204030204" pitchFamily="34" charset="0"/>
                <a:cs typeface="Calibri" panose="020F0502020204030204" pitchFamily="34" charset="0"/>
              </a:rPr>
              <a:t>.</a:t>
            </a:r>
            <a:endParaRPr lang="en-GB" altLang="zh-CN" dirty="0" smtClean="0">
              <a:latin typeface="Calibri" panose="020F0502020204030204" pitchFamily="34" charset="0"/>
              <a:cs typeface="Calibri" panose="020F0502020204030204" pitchFamily="34" charset="0"/>
            </a:endParaRPr>
          </a:p>
          <a:p>
            <a:r>
              <a:rPr lang="en-GB" altLang="zh-CN" dirty="0" smtClean="0">
                <a:latin typeface="Calibri" panose="020F0502020204030204" pitchFamily="34" charset="0"/>
                <a:cs typeface="Calibri" panose="020F0502020204030204" pitchFamily="34" charset="0"/>
              </a:rPr>
              <a:t>This paper share some views on the necessity and issues of introducing lower UE power class.</a:t>
            </a:r>
          </a:p>
        </p:txBody>
      </p:sp>
      <p:graphicFrame>
        <p:nvGraphicFramePr>
          <p:cNvPr id="5" name="表格 4"/>
          <p:cNvGraphicFramePr>
            <a:graphicFrameLocks noGrp="1"/>
          </p:cNvGraphicFramePr>
          <p:nvPr>
            <p:extLst>
              <p:ext uri="{D42A27DB-BD31-4B8C-83A1-F6EECF244321}">
                <p14:modId xmlns:p14="http://schemas.microsoft.com/office/powerpoint/2010/main" val="2422351795"/>
              </p:ext>
            </p:extLst>
          </p:nvPr>
        </p:nvGraphicFramePr>
        <p:xfrm>
          <a:off x="1174320" y="3878262"/>
          <a:ext cx="9843359" cy="2286000"/>
        </p:xfrm>
        <a:graphic>
          <a:graphicData uri="http://schemas.openxmlformats.org/drawingml/2006/table">
            <a:tbl>
              <a:tblPr firstRow="1" bandRow="1">
                <a:effectLst>
                  <a:outerShdw blurRad="63500" sx="102000" sy="102000" algn="ctr" rotWithShape="0">
                    <a:prstClr val="black">
                      <a:alpha val="40000"/>
                    </a:prstClr>
                  </a:outerShdw>
                </a:effectLst>
                <a:tableStyleId>{5C22544A-7EE6-4342-B048-85BDC9FD1C3A}</a:tableStyleId>
              </a:tblPr>
              <a:tblGrid>
                <a:gridCol w="9843359">
                  <a:extLst>
                    <a:ext uri="{9D8B030D-6E8A-4147-A177-3AD203B41FA5}">
                      <a16:colId xmlns:a16="http://schemas.microsoft.com/office/drawing/2014/main" val="3466866431"/>
                    </a:ext>
                  </a:extLst>
                </a:gridCol>
              </a:tblGrid>
              <a:tr h="370840">
                <a:tc>
                  <a:txBody>
                    <a:bodyPr/>
                    <a:lstStyle/>
                    <a:p>
                      <a:pPr marL="285750" lvl="0" indent="-285750">
                        <a:buFont typeface="Wingdings" panose="05000000000000000000" pitchFamily="2" charset="2"/>
                        <a:buChar char="l"/>
                      </a:pPr>
                      <a:r>
                        <a:rPr lang="en-US" altLang="zh-CN" b="0" dirty="0" smtClean="0">
                          <a:ln>
                            <a:solidFill>
                              <a:schemeClr val="accent1"/>
                            </a:solidFill>
                          </a:ln>
                          <a:solidFill>
                            <a:schemeClr val="tx1"/>
                          </a:solidFill>
                        </a:rPr>
                        <a:t>With lower UE power class (e.g. 14dBm, 20dBm), CMOS PA is feasible instead of GaAs</a:t>
                      </a:r>
                    </a:p>
                    <a:p>
                      <a:pPr marL="742950" lvl="1" indent="-285750">
                        <a:buFont typeface="Wingdings" panose="05000000000000000000" pitchFamily="2" charset="2"/>
                        <a:buChar char="l"/>
                      </a:pPr>
                      <a:r>
                        <a:rPr lang="en-US" altLang="zh-CN" b="0" dirty="0" smtClean="0">
                          <a:ln>
                            <a:solidFill>
                              <a:schemeClr val="accent1"/>
                            </a:solidFill>
                          </a:ln>
                          <a:solidFill>
                            <a:schemeClr val="tx1"/>
                          </a:solidFill>
                        </a:rPr>
                        <a:t>Reduced device cost</a:t>
                      </a:r>
                    </a:p>
                    <a:p>
                      <a:pPr marL="742950" lvl="1" indent="-285750">
                        <a:buFont typeface="Wingdings" panose="05000000000000000000" pitchFamily="2" charset="2"/>
                        <a:buChar char="l"/>
                      </a:pPr>
                      <a:r>
                        <a:rPr lang="en-US" altLang="zh-CN" b="0" dirty="0" smtClean="0">
                          <a:ln>
                            <a:solidFill>
                              <a:schemeClr val="accent1"/>
                            </a:solidFill>
                          </a:ln>
                          <a:solidFill>
                            <a:schemeClr val="tx1"/>
                          </a:solidFill>
                        </a:rPr>
                        <a:t>Improved PAE in low </a:t>
                      </a:r>
                      <a:r>
                        <a:rPr lang="en-US" altLang="zh-CN" b="0" dirty="0" err="1" smtClean="0">
                          <a:ln>
                            <a:solidFill>
                              <a:schemeClr val="accent1"/>
                            </a:solidFill>
                          </a:ln>
                          <a:solidFill>
                            <a:schemeClr val="tx1"/>
                          </a:solidFill>
                        </a:rPr>
                        <a:t>Tx</a:t>
                      </a:r>
                      <a:r>
                        <a:rPr lang="en-US" altLang="zh-CN" b="0" dirty="0" smtClean="0">
                          <a:ln>
                            <a:solidFill>
                              <a:schemeClr val="accent1"/>
                            </a:solidFill>
                          </a:ln>
                          <a:solidFill>
                            <a:schemeClr val="tx1"/>
                          </a:solidFill>
                        </a:rPr>
                        <a:t> power range, compared with 23dBm capable devices by GaAs PA</a:t>
                      </a:r>
                    </a:p>
                    <a:p>
                      <a:pPr marL="742950" lvl="1" indent="-285750">
                        <a:buFont typeface="Wingdings" panose="05000000000000000000" pitchFamily="2" charset="2"/>
                        <a:buChar char="l"/>
                      </a:pPr>
                      <a:r>
                        <a:rPr lang="en-US" altLang="zh-CN" b="0" dirty="0" smtClean="0">
                          <a:ln>
                            <a:solidFill>
                              <a:schemeClr val="accent1"/>
                            </a:solidFill>
                          </a:ln>
                          <a:solidFill>
                            <a:schemeClr val="tx1"/>
                          </a:solidFill>
                        </a:rPr>
                        <a:t>Applicable for UE types with shorter communication range</a:t>
                      </a:r>
                    </a:p>
                    <a:p>
                      <a:pPr marL="285750" lvl="0" indent="-285750" hangingPunct="0">
                        <a:buFont typeface="Wingdings" panose="05000000000000000000" pitchFamily="2" charset="2"/>
                        <a:buChar char="l"/>
                      </a:pPr>
                      <a:r>
                        <a:rPr lang="en-GB" altLang="zh-CN" b="0" dirty="0" smtClean="0">
                          <a:ln>
                            <a:solidFill>
                              <a:schemeClr val="accent1"/>
                            </a:solidFill>
                          </a:ln>
                          <a:solidFill>
                            <a:schemeClr val="tx1"/>
                          </a:solidFill>
                        </a:rPr>
                        <a:t>Proposal:</a:t>
                      </a:r>
                      <a:endParaRPr lang="zh-CN" altLang="zh-CN" b="0" dirty="0" smtClean="0">
                        <a:ln>
                          <a:solidFill>
                            <a:schemeClr val="accent1"/>
                          </a:solidFill>
                        </a:ln>
                        <a:solidFill>
                          <a:schemeClr val="tx1"/>
                        </a:solidFill>
                      </a:endParaRPr>
                    </a:p>
                    <a:p>
                      <a:pPr marL="742950" lvl="1" indent="-285750" hangingPunct="0">
                        <a:buFont typeface="Wingdings" panose="05000000000000000000" pitchFamily="2" charset="2"/>
                        <a:buChar char="l"/>
                      </a:pPr>
                      <a:r>
                        <a:rPr lang="en-GB" altLang="zh-CN" b="0" dirty="0" smtClean="0">
                          <a:ln>
                            <a:solidFill>
                              <a:schemeClr val="accent1"/>
                            </a:solidFill>
                          </a:ln>
                          <a:solidFill>
                            <a:schemeClr val="tx1"/>
                          </a:solidFill>
                        </a:rPr>
                        <a:t>Support lower UE power class(s) for </a:t>
                      </a:r>
                      <a:r>
                        <a:rPr lang="en-GB" altLang="zh-CN" b="0" dirty="0" err="1" smtClean="0">
                          <a:ln>
                            <a:solidFill>
                              <a:schemeClr val="accent1"/>
                            </a:solidFill>
                          </a:ln>
                          <a:solidFill>
                            <a:schemeClr val="tx1"/>
                          </a:solidFill>
                        </a:rPr>
                        <a:t>Uu</a:t>
                      </a:r>
                      <a:r>
                        <a:rPr lang="en-GB" altLang="zh-CN" b="0" dirty="0" smtClean="0">
                          <a:ln>
                            <a:solidFill>
                              <a:schemeClr val="accent1"/>
                            </a:solidFill>
                          </a:ln>
                          <a:solidFill>
                            <a:schemeClr val="tx1"/>
                          </a:solidFill>
                        </a:rPr>
                        <a:t> and </a:t>
                      </a:r>
                      <a:r>
                        <a:rPr lang="en-GB" altLang="zh-CN" b="0" dirty="0" err="1" smtClean="0">
                          <a:ln>
                            <a:solidFill>
                              <a:schemeClr val="accent1"/>
                            </a:solidFill>
                          </a:ln>
                          <a:solidFill>
                            <a:schemeClr val="tx1"/>
                          </a:solidFill>
                        </a:rPr>
                        <a:t>sidelink</a:t>
                      </a:r>
                      <a:r>
                        <a:rPr lang="en-GB" altLang="zh-CN" b="0" dirty="0" smtClean="0">
                          <a:ln>
                            <a:solidFill>
                              <a:schemeClr val="accent1"/>
                            </a:solidFill>
                          </a:ln>
                          <a:solidFill>
                            <a:schemeClr val="tx1"/>
                          </a:solidFill>
                        </a:rPr>
                        <a:t> in Rel-18</a:t>
                      </a:r>
                      <a:endParaRPr lang="zh-CN" altLang="zh-CN" b="0" dirty="0" smtClean="0">
                        <a:ln>
                          <a:solidFill>
                            <a:schemeClr val="accent1"/>
                          </a:solidFill>
                        </a:ln>
                        <a:solidFill>
                          <a:schemeClr val="tx1"/>
                        </a:solidFill>
                      </a:endParaRPr>
                    </a:p>
                    <a:p>
                      <a:pPr marL="742950" lvl="1" indent="-285750" hangingPunct="0">
                        <a:buFont typeface="Wingdings" panose="05000000000000000000" pitchFamily="2" charset="2"/>
                        <a:buChar char="l"/>
                      </a:pPr>
                      <a:r>
                        <a:rPr lang="en-GB" altLang="zh-CN" b="0" dirty="0" smtClean="0">
                          <a:ln>
                            <a:solidFill>
                              <a:schemeClr val="accent1"/>
                            </a:solidFill>
                          </a:ln>
                          <a:solidFill>
                            <a:schemeClr val="tx1"/>
                          </a:solidFill>
                        </a:rPr>
                        <a:t>Both PC5 (20dBm) and PC6 (14dBm) can be considered</a:t>
                      </a:r>
                      <a:endParaRPr lang="zh-CN" altLang="zh-CN" b="0" dirty="0" smtClean="0">
                        <a:ln>
                          <a:solidFill>
                            <a:schemeClr val="accent1"/>
                          </a:solidFill>
                        </a:ln>
                        <a:solidFill>
                          <a:schemeClr val="tx1"/>
                        </a:solidFill>
                      </a:endParaRPr>
                    </a:p>
                    <a:p>
                      <a:pPr marL="742950" lvl="1" indent="-285750">
                        <a:buFont typeface="Wingdings" panose="05000000000000000000" pitchFamily="2" charset="2"/>
                        <a:buChar char="l"/>
                      </a:pPr>
                      <a:r>
                        <a:rPr lang="en-GB" altLang="zh-CN" b="0" dirty="0" smtClean="0">
                          <a:ln>
                            <a:solidFill>
                              <a:schemeClr val="accent1"/>
                            </a:solidFill>
                          </a:ln>
                          <a:solidFill>
                            <a:schemeClr val="tx1"/>
                          </a:solidFill>
                        </a:rPr>
                        <a:t>Consider new device type, e.g. NR </a:t>
                      </a:r>
                      <a:r>
                        <a:rPr lang="en-GB" altLang="zh-CN" b="0" dirty="0" err="1" smtClean="0">
                          <a:ln>
                            <a:solidFill>
                              <a:schemeClr val="accent1"/>
                            </a:solidFill>
                          </a:ln>
                          <a:solidFill>
                            <a:schemeClr val="tx1"/>
                          </a:solidFill>
                        </a:rPr>
                        <a:t>IoT</a:t>
                      </a:r>
                      <a:r>
                        <a:rPr lang="en-GB" altLang="zh-CN" b="0" dirty="0" smtClean="0">
                          <a:ln>
                            <a:solidFill>
                              <a:schemeClr val="accent1"/>
                            </a:solidFill>
                          </a:ln>
                          <a:solidFill>
                            <a:schemeClr val="tx1"/>
                          </a:solidFill>
                        </a:rPr>
                        <a:t> device, Indoor devices, wearable devices</a:t>
                      </a:r>
                      <a:endParaRPr lang="en-US" altLang="zh-CN" b="0" dirty="0" smtClean="0">
                        <a:ln>
                          <a:solidFill>
                            <a:schemeClr val="accent1"/>
                          </a:solidFill>
                        </a:ln>
                        <a:solidFill>
                          <a:schemeClr val="tx1"/>
                        </a:solidFill>
                      </a:endParaRPr>
                    </a:p>
                  </a:txBody>
                  <a:tcPr>
                    <a:noFill/>
                  </a:tcPr>
                </a:tc>
                <a:extLst>
                  <a:ext uri="{0D108BD9-81ED-4DB2-BD59-A6C34878D82A}">
                    <a16:rowId xmlns:a16="http://schemas.microsoft.com/office/drawing/2014/main" val="4142305422"/>
                  </a:ext>
                </a:extLst>
              </a:tr>
            </a:tbl>
          </a:graphicData>
        </a:graphic>
      </p:graphicFrame>
    </p:spTree>
    <p:extLst>
      <p:ext uri="{BB962C8B-B14F-4D97-AF65-F5344CB8AC3E}">
        <p14:creationId xmlns:p14="http://schemas.microsoft.com/office/powerpoint/2010/main" val="967700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4000" b="1" dirty="0" smtClean="0">
                <a:latin typeface="Calibri" panose="020F0502020204030204" pitchFamily="34" charset="0"/>
                <a:cs typeface="Calibri" panose="020F0502020204030204" pitchFamily="34" charset="0"/>
              </a:rPr>
              <a:t>Max </a:t>
            </a:r>
            <a:r>
              <a:rPr lang="en-US" altLang="zh-CN" sz="4000" b="1" dirty="0" err="1" smtClean="0">
                <a:latin typeface="Calibri" panose="020F0502020204030204" pitchFamily="34" charset="0"/>
                <a:cs typeface="Calibri" panose="020F0502020204030204" pitchFamily="34" charset="0"/>
              </a:rPr>
              <a:t>Tx</a:t>
            </a:r>
            <a:r>
              <a:rPr lang="en-US" altLang="zh-CN" sz="4000" b="1" dirty="0" smtClean="0">
                <a:latin typeface="Calibri" panose="020F0502020204030204" pitchFamily="34" charset="0"/>
                <a:cs typeface="Calibri" panose="020F0502020204030204" pitchFamily="34" charset="0"/>
              </a:rPr>
              <a:t> </a:t>
            </a:r>
            <a:r>
              <a:rPr lang="en-US" altLang="zh-CN" sz="4000" b="1" dirty="0">
                <a:latin typeface="Calibri" panose="020F0502020204030204" pitchFamily="34" charset="0"/>
                <a:cs typeface="Calibri" panose="020F0502020204030204" pitchFamily="34" charset="0"/>
              </a:rPr>
              <a:t>power </a:t>
            </a:r>
            <a:r>
              <a:rPr lang="en-US" altLang="zh-CN" sz="4000" b="1" dirty="0" smtClean="0">
                <a:latin typeface="Calibri" panose="020F0502020204030204" pitchFamily="34" charset="0"/>
                <a:cs typeface="Calibri" panose="020F0502020204030204" pitchFamily="34" charset="0"/>
              </a:rPr>
              <a:t>is highly rely on NW deployments</a:t>
            </a:r>
            <a:endParaRPr lang="zh-CN" altLang="en-US" sz="4000" b="1" dirty="0"/>
          </a:p>
        </p:txBody>
      </p:sp>
      <p:sp>
        <p:nvSpPr>
          <p:cNvPr id="3" name="内容占位符 2"/>
          <p:cNvSpPr>
            <a:spLocks noGrp="1"/>
          </p:cNvSpPr>
          <p:nvPr>
            <p:ph idx="1"/>
          </p:nvPr>
        </p:nvSpPr>
        <p:spPr/>
        <p:txBody>
          <a:bodyPr>
            <a:noAutofit/>
          </a:bodyPr>
          <a:lstStyle/>
          <a:p>
            <a:r>
              <a:rPr lang="en-US" altLang="zh-CN" sz="2400" dirty="0">
                <a:latin typeface="Calibri" panose="020F0502020204030204" pitchFamily="34" charset="0"/>
                <a:cs typeface="Calibri" panose="020F0502020204030204" pitchFamily="34" charset="0"/>
              </a:rPr>
              <a:t>It was claimed in [1] that 10dBm </a:t>
            </a:r>
            <a:r>
              <a:rPr lang="en-US" altLang="zh-CN" sz="2400" dirty="0" err="1">
                <a:latin typeface="Calibri" panose="020F0502020204030204" pitchFamily="34" charset="0"/>
                <a:cs typeface="Calibri" panose="020F0502020204030204" pitchFamily="34" charset="0"/>
              </a:rPr>
              <a:t>Tx</a:t>
            </a:r>
            <a:r>
              <a:rPr lang="en-US" altLang="zh-CN" sz="2400" dirty="0">
                <a:latin typeface="Calibri" panose="020F0502020204030204" pitchFamily="34" charset="0"/>
                <a:cs typeface="Calibri" panose="020F0502020204030204" pitchFamily="34" charset="0"/>
              </a:rPr>
              <a:t> power level is sufficient for 100% UEs under </a:t>
            </a:r>
            <a:r>
              <a:rPr lang="en-US" altLang="zh-CN" sz="2400" dirty="0" err="1">
                <a:latin typeface="Calibri" panose="020F0502020204030204" pitchFamily="34" charset="0"/>
                <a:cs typeface="Calibri" panose="020F0502020204030204" pitchFamily="34" charset="0"/>
              </a:rPr>
              <a:t>InH</a:t>
            </a:r>
            <a:r>
              <a:rPr lang="en-US" altLang="zh-CN" sz="2400" dirty="0">
                <a:latin typeface="Calibri" panose="020F0502020204030204" pitchFamily="34" charset="0"/>
                <a:cs typeface="Calibri" panose="020F0502020204030204" pitchFamily="34" charset="0"/>
              </a:rPr>
              <a:t> scenario, and 15dBm </a:t>
            </a:r>
            <a:r>
              <a:rPr lang="en-US" altLang="zh-CN" sz="2400" dirty="0" err="1">
                <a:latin typeface="Calibri" panose="020F0502020204030204" pitchFamily="34" charset="0"/>
                <a:cs typeface="Calibri" panose="020F0502020204030204" pitchFamily="34" charset="0"/>
              </a:rPr>
              <a:t>Tx</a:t>
            </a:r>
            <a:r>
              <a:rPr lang="en-US" altLang="zh-CN" sz="2400" dirty="0">
                <a:latin typeface="Calibri" panose="020F0502020204030204" pitchFamily="34" charset="0"/>
                <a:cs typeface="Calibri" panose="020F0502020204030204" pitchFamily="34" charset="0"/>
              </a:rPr>
              <a:t> power is sufficient for 100% UEs with 5MHz BW or 90% UEs with 20MHz BW in dense urban scenario.</a:t>
            </a:r>
          </a:p>
          <a:p>
            <a:r>
              <a:rPr lang="en-US" altLang="zh-CN" sz="2400" dirty="0">
                <a:latin typeface="Calibri" panose="020F0502020204030204" pitchFamily="34" charset="0"/>
                <a:cs typeface="Calibri" panose="020F0502020204030204" pitchFamily="34" charset="0"/>
              </a:rPr>
              <a:t>This is a daring and misleading statement. UE </a:t>
            </a:r>
            <a:r>
              <a:rPr lang="en-US" altLang="zh-CN" sz="2400" dirty="0" err="1">
                <a:latin typeface="Calibri" panose="020F0502020204030204" pitchFamily="34" charset="0"/>
                <a:cs typeface="Calibri" panose="020F0502020204030204" pitchFamily="34" charset="0"/>
              </a:rPr>
              <a:t>Tx</a:t>
            </a:r>
            <a:r>
              <a:rPr lang="en-US" altLang="zh-CN" sz="2400" dirty="0">
                <a:latin typeface="Calibri" panose="020F0502020204030204" pitchFamily="34" charset="0"/>
                <a:cs typeface="Calibri" panose="020F0502020204030204" pitchFamily="34" charset="0"/>
              </a:rPr>
              <a:t> power is always a key factor to the UL coverage, and whether 10/15dBm </a:t>
            </a:r>
            <a:r>
              <a:rPr lang="en-US" altLang="zh-CN" sz="2400" dirty="0" err="1">
                <a:latin typeface="Calibri" panose="020F0502020204030204" pitchFamily="34" charset="0"/>
                <a:cs typeface="Calibri" panose="020F0502020204030204" pitchFamily="34" charset="0"/>
              </a:rPr>
              <a:t>Tx</a:t>
            </a:r>
            <a:r>
              <a:rPr lang="en-US" altLang="zh-CN" sz="2400" dirty="0">
                <a:latin typeface="Calibri" panose="020F0502020204030204" pitchFamily="34" charset="0"/>
                <a:cs typeface="Calibri" panose="020F0502020204030204" pitchFamily="34" charset="0"/>
              </a:rPr>
              <a:t> power is enough is highly rely on the NW deployment. Therefore, we don’t think it is correct to take 10/15dBm as the conclusion to say in the real NW higher than 15dBm is not needed at all. </a:t>
            </a:r>
          </a:p>
          <a:p>
            <a:pPr marL="0" indent="0">
              <a:buNone/>
            </a:pPr>
            <a:endParaRPr lang="en-US" altLang="zh-CN" sz="2400" dirty="0" smtClean="0"/>
          </a:p>
          <a:p>
            <a:pPr marL="0" indent="0">
              <a:buNone/>
            </a:pPr>
            <a:r>
              <a:rPr lang="en-US" altLang="zh-CN" sz="2400" b="1" dirty="0">
                <a:solidFill>
                  <a:srgbClr val="0070C0"/>
                </a:solidFill>
                <a:latin typeface="Calibri" panose="020F0502020204030204" pitchFamily="34" charset="0"/>
                <a:cs typeface="Calibri" panose="020F0502020204030204" pitchFamily="34" charset="0"/>
              </a:rPr>
              <a:t>Observation </a:t>
            </a:r>
            <a:r>
              <a:rPr lang="en-US" altLang="zh-CN" sz="2400" b="1" dirty="0" smtClean="0">
                <a:solidFill>
                  <a:srgbClr val="0070C0"/>
                </a:solidFill>
                <a:latin typeface="Calibri" panose="020F0502020204030204" pitchFamily="34" charset="0"/>
                <a:cs typeface="Calibri" panose="020F0502020204030204" pitchFamily="34" charset="0"/>
              </a:rPr>
              <a:t>1: </a:t>
            </a:r>
            <a:r>
              <a:rPr lang="en-US" altLang="zh-CN" sz="2400" dirty="0">
                <a:solidFill>
                  <a:srgbClr val="0070C0"/>
                </a:solidFill>
                <a:latin typeface="Calibri" panose="020F0502020204030204" pitchFamily="34" charset="0"/>
                <a:cs typeface="Calibri" panose="020F0502020204030204" pitchFamily="34" charset="0"/>
              </a:rPr>
              <a:t>It is misleading statement to say 10/15dBm is enough for 100% UEs in the NW with </a:t>
            </a:r>
            <a:r>
              <a:rPr lang="en-US" altLang="zh-CN" sz="2400" dirty="0" err="1">
                <a:solidFill>
                  <a:srgbClr val="0070C0"/>
                </a:solidFill>
                <a:latin typeface="Calibri" panose="020F0502020204030204" pitchFamily="34" charset="0"/>
                <a:cs typeface="Calibri" panose="020F0502020204030204" pitchFamily="34" charset="0"/>
              </a:rPr>
              <a:t>InH</a:t>
            </a:r>
            <a:r>
              <a:rPr lang="en-US" altLang="zh-CN" sz="2400" dirty="0">
                <a:solidFill>
                  <a:srgbClr val="0070C0"/>
                </a:solidFill>
                <a:latin typeface="Calibri" panose="020F0502020204030204" pitchFamily="34" charset="0"/>
                <a:cs typeface="Calibri" panose="020F0502020204030204" pitchFamily="34" charset="0"/>
              </a:rPr>
              <a:t> or dense urban scenario, since </a:t>
            </a:r>
            <a:r>
              <a:rPr lang="en-US" altLang="zh-CN" sz="2400" dirty="0" err="1">
                <a:solidFill>
                  <a:srgbClr val="0070C0"/>
                </a:solidFill>
                <a:latin typeface="Calibri" panose="020F0502020204030204" pitchFamily="34" charset="0"/>
                <a:cs typeface="Calibri" panose="020F0502020204030204" pitchFamily="34" charset="0"/>
              </a:rPr>
              <a:t>Tx</a:t>
            </a:r>
            <a:r>
              <a:rPr lang="en-US" altLang="zh-CN" sz="2400" dirty="0">
                <a:solidFill>
                  <a:srgbClr val="0070C0"/>
                </a:solidFill>
                <a:latin typeface="Calibri" panose="020F0502020204030204" pitchFamily="34" charset="0"/>
                <a:cs typeface="Calibri" panose="020F0502020204030204" pitchFamily="34" charset="0"/>
              </a:rPr>
              <a:t> power is highly rely on NW deployment and poor NW deployment will cause high UE </a:t>
            </a:r>
            <a:r>
              <a:rPr lang="en-US" altLang="zh-CN" sz="2400" dirty="0" err="1">
                <a:solidFill>
                  <a:srgbClr val="0070C0"/>
                </a:solidFill>
                <a:latin typeface="Calibri" panose="020F0502020204030204" pitchFamily="34" charset="0"/>
                <a:cs typeface="Calibri" panose="020F0502020204030204" pitchFamily="34" charset="0"/>
              </a:rPr>
              <a:t>Tx</a:t>
            </a:r>
            <a:r>
              <a:rPr lang="en-US" altLang="zh-CN" sz="2400" dirty="0">
                <a:solidFill>
                  <a:srgbClr val="0070C0"/>
                </a:solidFill>
                <a:latin typeface="Calibri" panose="020F0502020204030204" pitchFamily="34" charset="0"/>
                <a:cs typeface="Calibri" panose="020F0502020204030204" pitchFamily="34" charset="0"/>
              </a:rPr>
              <a:t> power no matter indoor or dense urban</a:t>
            </a:r>
            <a:r>
              <a:rPr lang="en-US" altLang="zh-CN" sz="2400" dirty="0" smtClean="0">
                <a:solidFill>
                  <a:srgbClr val="0070C0"/>
                </a:solidFill>
                <a:latin typeface="Calibri" panose="020F0502020204030204" pitchFamily="34" charset="0"/>
                <a:cs typeface="Calibri" panose="020F0502020204030204" pitchFamily="34" charset="0"/>
              </a:rPr>
              <a:t>.</a:t>
            </a:r>
            <a:endParaRPr lang="en-US" altLang="zh-CN" sz="2400" dirty="0">
              <a:solidFill>
                <a:srgbClr val="0070C0"/>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733458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417767"/>
            <a:ext cx="10515600" cy="1063562"/>
          </a:xfrm>
        </p:spPr>
        <p:txBody>
          <a:bodyPr/>
          <a:lstStyle/>
          <a:p>
            <a:r>
              <a:rPr lang="en-US" altLang="zh-CN" b="1" dirty="0" err="1">
                <a:latin typeface="Calibri" panose="020F0502020204030204" pitchFamily="34" charset="0"/>
                <a:cs typeface="Calibri" panose="020F0502020204030204" pitchFamily="34" charset="0"/>
              </a:rPr>
              <a:t>Tx</a:t>
            </a:r>
            <a:r>
              <a:rPr lang="en-US" altLang="zh-CN" b="1" dirty="0">
                <a:latin typeface="Calibri" panose="020F0502020204030204" pitchFamily="34" charset="0"/>
                <a:cs typeface="Calibri" panose="020F0502020204030204" pitchFamily="34" charset="0"/>
              </a:rPr>
              <a:t> power shall be guaranteed in real NW</a:t>
            </a:r>
            <a:endParaRPr lang="zh-CN" altLang="en-US" b="1" dirty="0"/>
          </a:p>
        </p:txBody>
      </p:sp>
      <p:sp>
        <p:nvSpPr>
          <p:cNvPr id="3" name="内容占位符 2"/>
          <p:cNvSpPr>
            <a:spLocks noGrp="1"/>
          </p:cNvSpPr>
          <p:nvPr>
            <p:ph idx="1"/>
          </p:nvPr>
        </p:nvSpPr>
        <p:spPr>
          <a:xfrm>
            <a:off x="838200" y="1651889"/>
            <a:ext cx="10515600" cy="4351338"/>
          </a:xfrm>
        </p:spPr>
        <p:txBody>
          <a:bodyPr>
            <a:noAutofit/>
          </a:bodyPr>
          <a:lstStyle/>
          <a:p>
            <a:r>
              <a:rPr lang="en-US" altLang="zh-CN" sz="2400" dirty="0" smtClean="0">
                <a:latin typeface="Calibri" panose="020F0502020204030204" pitchFamily="34" charset="0"/>
                <a:cs typeface="Calibri" panose="020F0502020204030204" pitchFamily="34" charset="0"/>
              </a:rPr>
              <a:t>Mobility </a:t>
            </a:r>
            <a:r>
              <a:rPr lang="en-US" altLang="zh-CN" sz="2400" dirty="0">
                <a:latin typeface="Calibri" panose="020F0502020204030204" pitchFamily="34" charset="0"/>
                <a:cs typeface="Calibri" panose="020F0502020204030204" pitchFamily="34" charset="0"/>
              </a:rPr>
              <a:t>impact </a:t>
            </a:r>
            <a:r>
              <a:rPr lang="en-US" altLang="zh-CN" sz="2400" dirty="0" smtClean="0">
                <a:latin typeface="Calibri" panose="020F0502020204030204" pitchFamily="34" charset="0"/>
                <a:cs typeface="Calibri" panose="020F0502020204030204" pitchFamily="34" charset="0"/>
              </a:rPr>
              <a:t>needs to be carefully considered in NW, and low </a:t>
            </a:r>
            <a:r>
              <a:rPr lang="en-US" altLang="zh-CN" sz="2400" dirty="0" err="1">
                <a:latin typeface="Calibri" panose="020F0502020204030204" pitchFamily="34" charset="0"/>
                <a:cs typeface="Calibri" panose="020F0502020204030204" pitchFamily="34" charset="0"/>
              </a:rPr>
              <a:t>Tx</a:t>
            </a:r>
            <a:r>
              <a:rPr lang="en-US" altLang="zh-CN" sz="2400" dirty="0">
                <a:latin typeface="Calibri" panose="020F0502020204030204" pitchFamily="34" charset="0"/>
                <a:cs typeface="Calibri" panose="020F0502020204030204" pitchFamily="34" charset="0"/>
              </a:rPr>
              <a:t> power will cause big problems </a:t>
            </a:r>
            <a:r>
              <a:rPr lang="en-US" altLang="zh-CN" sz="2400" dirty="0" smtClean="0">
                <a:latin typeface="Calibri" panose="020F0502020204030204" pitchFamily="34" charset="0"/>
                <a:cs typeface="Calibri" panose="020F0502020204030204" pitchFamily="34" charset="0"/>
              </a:rPr>
              <a:t>since </a:t>
            </a:r>
            <a:r>
              <a:rPr lang="en-US" altLang="zh-CN" sz="2400" dirty="0">
                <a:latin typeface="Calibri" panose="020F0502020204030204" pitchFamily="34" charset="0"/>
                <a:cs typeface="Calibri" panose="020F0502020204030204" pitchFamily="34" charset="0"/>
              </a:rPr>
              <a:t>the NW is deployed according to normal power class. </a:t>
            </a:r>
          </a:p>
          <a:p>
            <a:r>
              <a:rPr lang="en-US" altLang="zh-CN" sz="2400" dirty="0">
                <a:latin typeface="Calibri" panose="020F0502020204030204" pitchFamily="34" charset="0"/>
                <a:cs typeface="Calibri" panose="020F0502020204030204" pitchFamily="34" charset="0"/>
              </a:rPr>
              <a:t>It was further claimed to introduce new device type in [1], e.g. NR </a:t>
            </a:r>
            <a:r>
              <a:rPr lang="en-US" altLang="zh-CN" sz="2400" dirty="0" err="1">
                <a:latin typeface="Calibri" panose="020F0502020204030204" pitchFamily="34" charset="0"/>
                <a:cs typeface="Calibri" panose="020F0502020204030204" pitchFamily="34" charset="0"/>
              </a:rPr>
              <a:t>IoT</a:t>
            </a:r>
            <a:r>
              <a:rPr lang="en-US" altLang="zh-CN" sz="2400" dirty="0">
                <a:latin typeface="Calibri" panose="020F0502020204030204" pitchFamily="34" charset="0"/>
                <a:cs typeface="Calibri" panose="020F0502020204030204" pitchFamily="34" charset="0"/>
              </a:rPr>
              <a:t> device, Indoor devices, wearable devices in Rel-18, however, these device types are not new, and it is not clear of what kind of </a:t>
            </a:r>
            <a:r>
              <a:rPr lang="en-US" altLang="zh-CN" sz="2400" dirty="0" err="1">
                <a:latin typeface="Calibri" panose="020F0502020204030204" pitchFamily="34" charset="0"/>
                <a:cs typeface="Calibri" panose="020F0502020204030204" pitchFamily="34" charset="0"/>
              </a:rPr>
              <a:t>IoT</a:t>
            </a:r>
            <a:r>
              <a:rPr lang="en-US" altLang="zh-CN" sz="2400" dirty="0">
                <a:latin typeface="Calibri" panose="020F0502020204030204" pitchFamily="34" charset="0"/>
                <a:cs typeface="Calibri" panose="020F0502020204030204" pitchFamily="34" charset="0"/>
              </a:rPr>
              <a:t> device/indoor device can only </a:t>
            </a:r>
            <a:r>
              <a:rPr lang="en-US" altLang="zh-CN" sz="2400" dirty="0" smtClean="0">
                <a:latin typeface="Calibri" panose="020F0502020204030204" pitchFamily="34" charset="0"/>
                <a:cs typeface="Calibri" panose="020F0502020204030204" pitchFamily="34" charset="0"/>
              </a:rPr>
              <a:t>exist </a:t>
            </a:r>
            <a:r>
              <a:rPr lang="en-US" altLang="zh-CN" sz="2400" dirty="0">
                <a:latin typeface="Calibri" panose="020F0502020204030204" pitchFamily="34" charset="0"/>
                <a:cs typeface="Calibri" panose="020F0502020204030204" pitchFamily="34" charset="0"/>
              </a:rPr>
              <a:t>in good coverage NW and never goes to poor coverage area or move to outdoor. If exist, they are corner cases </a:t>
            </a:r>
            <a:r>
              <a:rPr lang="en-US" altLang="zh-CN" sz="2400" dirty="0" smtClean="0">
                <a:latin typeface="Calibri" panose="020F0502020204030204" pitchFamily="34" charset="0"/>
                <a:cs typeface="Calibri" panose="020F0502020204030204" pitchFamily="34" charset="0"/>
              </a:rPr>
              <a:t>and not deserved </a:t>
            </a:r>
            <a:r>
              <a:rPr lang="en-US" altLang="zh-CN" sz="2400" dirty="0">
                <a:latin typeface="Calibri" panose="020F0502020204030204" pitchFamily="34" charset="0"/>
                <a:cs typeface="Calibri" panose="020F0502020204030204" pitchFamily="34" charset="0"/>
              </a:rPr>
              <a:t>to introduce new low power classes in RAN4.</a:t>
            </a:r>
          </a:p>
          <a:p>
            <a:pPr marL="0" indent="0">
              <a:buNone/>
            </a:pPr>
            <a:r>
              <a:rPr lang="en-US" altLang="zh-CN" sz="2400" b="1" dirty="0" smtClean="0">
                <a:solidFill>
                  <a:srgbClr val="0070C0"/>
                </a:solidFill>
                <a:latin typeface="Calibri" panose="020F0502020204030204" pitchFamily="34" charset="0"/>
                <a:cs typeface="Calibri" panose="020F0502020204030204" pitchFamily="34" charset="0"/>
              </a:rPr>
              <a:t>Observation 2: </a:t>
            </a:r>
            <a:r>
              <a:rPr lang="en-US" altLang="zh-CN" sz="2400" dirty="0">
                <a:solidFill>
                  <a:srgbClr val="0070C0"/>
                </a:solidFill>
                <a:latin typeface="Calibri" panose="020F0502020204030204" pitchFamily="34" charset="0"/>
                <a:cs typeface="Calibri" panose="020F0502020204030204" pitchFamily="34" charset="0"/>
              </a:rPr>
              <a:t>Low </a:t>
            </a:r>
            <a:r>
              <a:rPr lang="en-US" altLang="zh-CN" sz="2400" dirty="0" err="1">
                <a:solidFill>
                  <a:srgbClr val="0070C0"/>
                </a:solidFill>
                <a:latin typeface="Calibri" panose="020F0502020204030204" pitchFamily="34" charset="0"/>
                <a:cs typeface="Calibri" panose="020F0502020204030204" pitchFamily="34" charset="0"/>
              </a:rPr>
              <a:t>Tx</a:t>
            </a:r>
            <a:r>
              <a:rPr lang="en-US" altLang="zh-CN" sz="2400" dirty="0">
                <a:solidFill>
                  <a:srgbClr val="0070C0"/>
                </a:solidFill>
                <a:latin typeface="Calibri" panose="020F0502020204030204" pitchFamily="34" charset="0"/>
                <a:cs typeface="Calibri" panose="020F0502020204030204" pitchFamily="34" charset="0"/>
              </a:rPr>
              <a:t> power will cause big problems in the NW if consider </a:t>
            </a:r>
            <a:r>
              <a:rPr lang="en-US" altLang="zh-CN" sz="2400" dirty="0" smtClean="0">
                <a:solidFill>
                  <a:srgbClr val="0070C0"/>
                </a:solidFill>
                <a:latin typeface="Calibri" panose="020F0502020204030204" pitchFamily="34" charset="0"/>
                <a:cs typeface="Calibri" panose="020F0502020204030204" pitchFamily="34" charset="0"/>
              </a:rPr>
              <a:t>mobility.</a:t>
            </a:r>
            <a:endParaRPr lang="en-US" altLang="zh-CN" sz="2400" dirty="0">
              <a:solidFill>
                <a:srgbClr val="0070C0"/>
              </a:solidFill>
              <a:latin typeface="Calibri" panose="020F0502020204030204" pitchFamily="34" charset="0"/>
              <a:cs typeface="Calibri" panose="020F0502020204030204" pitchFamily="34" charset="0"/>
            </a:endParaRPr>
          </a:p>
          <a:p>
            <a:pPr marL="0" indent="0">
              <a:buNone/>
            </a:pPr>
            <a:r>
              <a:rPr lang="en-US" altLang="zh-CN" sz="2400" b="1" dirty="0">
                <a:solidFill>
                  <a:srgbClr val="0070C0"/>
                </a:solidFill>
                <a:latin typeface="Calibri" panose="020F0502020204030204" pitchFamily="34" charset="0"/>
                <a:cs typeface="Calibri" panose="020F0502020204030204" pitchFamily="34" charset="0"/>
              </a:rPr>
              <a:t>Observation </a:t>
            </a:r>
            <a:r>
              <a:rPr lang="en-US" altLang="zh-CN" sz="2400" b="1" dirty="0" smtClean="0">
                <a:solidFill>
                  <a:srgbClr val="0070C0"/>
                </a:solidFill>
                <a:latin typeface="Calibri" panose="020F0502020204030204" pitchFamily="34" charset="0"/>
                <a:cs typeface="Calibri" panose="020F0502020204030204" pitchFamily="34" charset="0"/>
              </a:rPr>
              <a:t>3: </a:t>
            </a:r>
            <a:r>
              <a:rPr lang="en-US" altLang="zh-CN" sz="2400" dirty="0">
                <a:solidFill>
                  <a:srgbClr val="0070C0"/>
                </a:solidFill>
                <a:latin typeface="Calibri" panose="020F0502020204030204" pitchFamily="34" charset="0"/>
                <a:cs typeface="Calibri" panose="020F0502020204030204" pitchFamily="34" charset="0"/>
              </a:rPr>
              <a:t>It is not clear what kind of </a:t>
            </a:r>
            <a:r>
              <a:rPr lang="en-US" altLang="zh-CN" sz="2400" dirty="0" err="1">
                <a:solidFill>
                  <a:srgbClr val="0070C0"/>
                </a:solidFill>
                <a:latin typeface="Calibri" panose="020F0502020204030204" pitchFamily="34" charset="0"/>
                <a:cs typeface="Calibri" panose="020F0502020204030204" pitchFamily="34" charset="0"/>
              </a:rPr>
              <a:t>IoT</a:t>
            </a:r>
            <a:r>
              <a:rPr lang="en-US" altLang="zh-CN" sz="2400" dirty="0">
                <a:solidFill>
                  <a:srgbClr val="0070C0"/>
                </a:solidFill>
                <a:latin typeface="Calibri" panose="020F0502020204030204" pitchFamily="34" charset="0"/>
                <a:cs typeface="Calibri" panose="020F0502020204030204" pitchFamily="34" charset="0"/>
              </a:rPr>
              <a:t> device/indoor device only exists in good coverage NW and never goes to poor coverage or outdoor. </a:t>
            </a:r>
            <a:r>
              <a:rPr lang="en-US" altLang="zh-CN" sz="2400" dirty="0" smtClean="0">
                <a:solidFill>
                  <a:srgbClr val="0070C0"/>
                </a:solidFill>
                <a:latin typeface="Calibri" panose="020F0502020204030204" pitchFamily="34" charset="0"/>
                <a:cs typeface="Calibri" panose="020F0502020204030204" pitchFamily="34" charset="0"/>
              </a:rPr>
              <a:t>For corner cases, they are not deserved to define new </a:t>
            </a:r>
            <a:r>
              <a:rPr lang="en-US" altLang="zh-CN" sz="2400" dirty="0">
                <a:solidFill>
                  <a:srgbClr val="0070C0"/>
                </a:solidFill>
                <a:latin typeface="Calibri" panose="020F0502020204030204" pitchFamily="34" charset="0"/>
                <a:cs typeface="Calibri" panose="020F0502020204030204" pitchFamily="34" charset="0"/>
              </a:rPr>
              <a:t>low power </a:t>
            </a:r>
            <a:r>
              <a:rPr lang="en-US" altLang="zh-CN" sz="2400" dirty="0" smtClean="0">
                <a:solidFill>
                  <a:srgbClr val="0070C0"/>
                </a:solidFill>
                <a:latin typeface="Calibri" panose="020F0502020204030204" pitchFamily="34" charset="0"/>
                <a:cs typeface="Calibri" panose="020F0502020204030204" pitchFamily="34" charset="0"/>
              </a:rPr>
              <a:t>classes.</a:t>
            </a:r>
            <a:endParaRPr lang="en-US" altLang="zh-CN" sz="2400" dirty="0">
              <a:solidFill>
                <a:srgbClr val="0070C0"/>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9188600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4000" b="1" dirty="0">
                <a:latin typeface="Calibri" panose="020F0502020204030204" pitchFamily="34" charset="0"/>
                <a:cs typeface="Calibri" panose="020F0502020204030204" pitchFamily="34" charset="0"/>
              </a:rPr>
              <a:t>UE requirements and Implementation choices</a:t>
            </a:r>
            <a:endParaRPr lang="zh-CN" altLang="en-US" sz="4000" b="1" dirty="0"/>
          </a:p>
        </p:txBody>
      </p:sp>
      <p:sp>
        <p:nvSpPr>
          <p:cNvPr id="3" name="内容占位符 2"/>
          <p:cNvSpPr>
            <a:spLocks noGrp="1"/>
          </p:cNvSpPr>
          <p:nvPr>
            <p:ph idx="1"/>
          </p:nvPr>
        </p:nvSpPr>
        <p:spPr/>
        <p:txBody>
          <a:bodyPr>
            <a:normAutofit/>
          </a:bodyPr>
          <a:lstStyle/>
          <a:p>
            <a:r>
              <a:rPr lang="en-US" altLang="zh-CN" sz="2400" dirty="0" smtClean="0">
                <a:latin typeface="Calibri" panose="020F0502020204030204" pitchFamily="34" charset="0"/>
                <a:cs typeface="Calibri" panose="020F0502020204030204" pitchFamily="34" charset="0"/>
              </a:rPr>
              <a:t>RAN4 power classes are defined based on the </a:t>
            </a:r>
            <a:r>
              <a:rPr lang="en-US" altLang="zh-CN" sz="2400" dirty="0" err="1" smtClean="0">
                <a:latin typeface="Calibri" panose="020F0502020204030204" pitchFamily="34" charset="0"/>
                <a:cs typeface="Calibri" panose="020F0502020204030204" pitchFamily="34" charset="0"/>
              </a:rPr>
              <a:t>Tx</a:t>
            </a:r>
            <a:r>
              <a:rPr lang="en-US" altLang="zh-CN" sz="2400" dirty="0" smtClean="0">
                <a:latin typeface="Calibri" panose="020F0502020204030204" pitchFamily="34" charset="0"/>
                <a:cs typeface="Calibri" panose="020F0502020204030204" pitchFamily="34" charset="0"/>
              </a:rPr>
              <a:t> power demands in the whole system and be used to do NW planning like cell coverage.</a:t>
            </a:r>
          </a:p>
          <a:p>
            <a:r>
              <a:rPr lang="en-US" altLang="zh-CN" sz="2400" dirty="0" smtClean="0">
                <a:latin typeface="Calibri" panose="020F0502020204030204" pitchFamily="34" charset="0"/>
                <a:cs typeface="Calibri" panose="020F0502020204030204" pitchFamily="34" charset="0"/>
              </a:rPr>
              <a:t>PA </a:t>
            </a:r>
            <a:r>
              <a:rPr lang="en-US" altLang="zh-CN" sz="2400" dirty="0">
                <a:latin typeface="Calibri" panose="020F0502020204030204" pitchFamily="34" charset="0"/>
                <a:cs typeface="Calibri" panose="020F0502020204030204" pitchFamily="34" charset="0"/>
              </a:rPr>
              <a:t>choices are purely up to UE implementation as long as it can meet 3GPP RAN4 </a:t>
            </a:r>
            <a:r>
              <a:rPr lang="en-US" altLang="zh-CN" sz="2400" dirty="0" smtClean="0">
                <a:latin typeface="Calibri" panose="020F0502020204030204" pitchFamily="34" charset="0"/>
                <a:cs typeface="Calibri" panose="020F0502020204030204" pitchFamily="34" charset="0"/>
              </a:rPr>
              <a:t>requirements for the targeted power class. </a:t>
            </a:r>
            <a:r>
              <a:rPr lang="en-US" altLang="zh-CN" sz="2400" dirty="0">
                <a:latin typeface="Calibri" panose="020F0502020204030204" pitchFamily="34" charset="0"/>
                <a:cs typeface="Calibri" panose="020F0502020204030204" pitchFamily="34" charset="0"/>
              </a:rPr>
              <a:t>It is </a:t>
            </a:r>
            <a:r>
              <a:rPr lang="en-US" altLang="zh-CN" sz="2400" dirty="0" smtClean="0">
                <a:latin typeface="Calibri" panose="020F0502020204030204" pitchFamily="34" charset="0"/>
                <a:cs typeface="Calibri" panose="020F0502020204030204" pitchFamily="34" charset="0"/>
              </a:rPr>
              <a:t>unusual to </a:t>
            </a:r>
            <a:r>
              <a:rPr lang="en-US" altLang="zh-CN" sz="2400" dirty="0">
                <a:latin typeface="Calibri" panose="020F0502020204030204" pitchFamily="34" charset="0"/>
                <a:cs typeface="Calibri" panose="020F0502020204030204" pitchFamily="34" charset="0"/>
              </a:rPr>
              <a:t>introduce </a:t>
            </a:r>
            <a:r>
              <a:rPr lang="en-US" altLang="zh-CN" sz="2400" dirty="0" smtClean="0">
                <a:latin typeface="Calibri" panose="020F0502020204030204" pitchFamily="34" charset="0"/>
                <a:cs typeface="Calibri" panose="020F0502020204030204" pitchFamily="34" charset="0"/>
              </a:rPr>
              <a:t>new power classes just because of enabling UE </a:t>
            </a:r>
            <a:r>
              <a:rPr lang="en-US" altLang="zh-CN" sz="2400" dirty="0">
                <a:latin typeface="Calibri" panose="020F0502020204030204" pitchFamily="34" charset="0"/>
                <a:cs typeface="Calibri" panose="020F0502020204030204" pitchFamily="34" charset="0"/>
              </a:rPr>
              <a:t>to implement one specific kind of </a:t>
            </a:r>
            <a:r>
              <a:rPr lang="en-US" altLang="zh-CN" sz="2400" dirty="0" smtClean="0">
                <a:latin typeface="Calibri" panose="020F0502020204030204" pitchFamily="34" charset="0"/>
                <a:cs typeface="Calibri" panose="020F0502020204030204" pitchFamily="34" charset="0"/>
              </a:rPr>
              <a:t>PA</a:t>
            </a:r>
            <a:r>
              <a:rPr lang="en-US" altLang="zh-CN" sz="2400" dirty="0">
                <a:latin typeface="Calibri" panose="020F0502020204030204" pitchFamily="34" charset="0"/>
                <a:cs typeface="Calibri" panose="020F0502020204030204" pitchFamily="34" charset="0"/>
              </a:rPr>
              <a:t>.</a:t>
            </a:r>
          </a:p>
          <a:p>
            <a:pPr marL="0" indent="0">
              <a:buNone/>
            </a:pPr>
            <a:endParaRPr lang="en-US" altLang="zh-CN" sz="2400" b="1" dirty="0" smtClean="0">
              <a:solidFill>
                <a:srgbClr val="0070C0"/>
              </a:solidFill>
              <a:latin typeface="Calibri" panose="020F0502020204030204" pitchFamily="34" charset="0"/>
              <a:cs typeface="Calibri" panose="020F0502020204030204" pitchFamily="34" charset="0"/>
            </a:endParaRPr>
          </a:p>
          <a:p>
            <a:pPr marL="0" indent="0">
              <a:buNone/>
            </a:pPr>
            <a:r>
              <a:rPr lang="en-US" altLang="zh-CN" sz="2400" b="1" dirty="0" smtClean="0">
                <a:solidFill>
                  <a:srgbClr val="0070C0"/>
                </a:solidFill>
                <a:latin typeface="Calibri" panose="020F0502020204030204" pitchFamily="34" charset="0"/>
                <a:cs typeface="Calibri" panose="020F0502020204030204" pitchFamily="34" charset="0"/>
              </a:rPr>
              <a:t>Observation 4: </a:t>
            </a:r>
            <a:r>
              <a:rPr lang="en-US" altLang="zh-CN" sz="2400" dirty="0">
                <a:solidFill>
                  <a:srgbClr val="0070C0"/>
                </a:solidFill>
                <a:latin typeface="Calibri" panose="020F0502020204030204" pitchFamily="34" charset="0"/>
                <a:cs typeface="Calibri" panose="020F0502020204030204" pitchFamily="34" charset="0"/>
              </a:rPr>
              <a:t>PA efficiency and costs are not proper to be used as the reason to introduce new power classes in RAN4, it is implementation specific issue</a:t>
            </a:r>
            <a:r>
              <a:rPr lang="en-US" altLang="zh-CN" sz="2400" dirty="0" smtClean="0">
                <a:solidFill>
                  <a:srgbClr val="0070C0"/>
                </a:solidFill>
                <a:latin typeface="Calibri" panose="020F0502020204030204" pitchFamily="34" charset="0"/>
                <a:cs typeface="Calibri" panose="020F0502020204030204" pitchFamily="34" charset="0"/>
              </a:rPr>
              <a:t>.</a:t>
            </a:r>
            <a:endParaRPr lang="en-US" altLang="zh-CN" sz="2400" dirty="0">
              <a:solidFill>
                <a:srgbClr val="0070C0"/>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8647801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474854"/>
            <a:ext cx="10515600" cy="768350"/>
          </a:xfrm>
        </p:spPr>
        <p:txBody>
          <a:bodyPr>
            <a:normAutofit fontScale="90000"/>
          </a:bodyPr>
          <a:lstStyle/>
          <a:p>
            <a:r>
              <a:rPr lang="en-US" altLang="zh-CN" b="1" dirty="0" smtClean="0">
                <a:latin typeface="Calibri" panose="020F0502020204030204" pitchFamily="34" charset="0"/>
                <a:cs typeface="Calibri" panose="020F0502020204030204" pitchFamily="34" charset="0"/>
              </a:rPr>
              <a:t>PA efficiency and costs are not problem for GaAs</a:t>
            </a:r>
            <a:endParaRPr lang="zh-CN" altLang="en-US" b="1" dirty="0">
              <a:latin typeface="Calibri" panose="020F0502020204030204" pitchFamily="34" charset="0"/>
              <a:cs typeface="Calibri" panose="020F0502020204030204" pitchFamily="34" charset="0"/>
            </a:endParaRPr>
          </a:p>
        </p:txBody>
      </p:sp>
      <p:sp>
        <p:nvSpPr>
          <p:cNvPr id="3" name="内容占位符 2"/>
          <p:cNvSpPr>
            <a:spLocks noGrp="1"/>
          </p:cNvSpPr>
          <p:nvPr>
            <p:ph idx="1"/>
          </p:nvPr>
        </p:nvSpPr>
        <p:spPr>
          <a:xfrm>
            <a:off x="838200" y="1527049"/>
            <a:ext cx="10515600" cy="4928616"/>
          </a:xfrm>
        </p:spPr>
        <p:txBody>
          <a:bodyPr>
            <a:normAutofit/>
          </a:bodyPr>
          <a:lstStyle/>
          <a:p>
            <a:r>
              <a:rPr lang="en-US" altLang="zh-CN" sz="2400" dirty="0" smtClean="0">
                <a:latin typeface="Calibri" panose="020F0502020204030204" pitchFamily="34" charset="0"/>
                <a:cs typeface="Calibri" panose="020F0502020204030204" pitchFamily="34" charset="0"/>
              </a:rPr>
              <a:t>It was claimed in [1] that GaAs PA has low efficiency and high costs comparing to CMOS PA in low </a:t>
            </a:r>
            <a:r>
              <a:rPr lang="en-US" altLang="zh-CN" sz="2400" dirty="0" err="1" smtClean="0">
                <a:latin typeface="Calibri" panose="020F0502020204030204" pitchFamily="34" charset="0"/>
                <a:cs typeface="Calibri" panose="020F0502020204030204" pitchFamily="34" charset="0"/>
              </a:rPr>
              <a:t>Tx</a:t>
            </a:r>
            <a:r>
              <a:rPr lang="en-US" altLang="zh-CN" sz="2400" dirty="0" smtClean="0">
                <a:latin typeface="Calibri" panose="020F0502020204030204" pitchFamily="34" charset="0"/>
                <a:cs typeface="Calibri" panose="020F0502020204030204" pitchFamily="34" charset="0"/>
              </a:rPr>
              <a:t> power, and is not suitable for wearable and indoor devices, however, currently GaAs PA is widely used for smart phone and wearable devices and no problem is found.</a:t>
            </a:r>
          </a:p>
          <a:p>
            <a:r>
              <a:rPr lang="en-US" altLang="zh-CN" sz="2400" dirty="0" smtClean="0">
                <a:latin typeface="Calibri" panose="020F0502020204030204" pitchFamily="34" charset="0"/>
                <a:cs typeface="Calibri" panose="020F0502020204030204" pitchFamily="34" charset="0"/>
              </a:rPr>
              <a:t>GaAs PA is more mature and better performance. We don’t see the obvious advantage in efficiencies that CMOS PA can provide in 20dBm </a:t>
            </a:r>
            <a:r>
              <a:rPr lang="en-US" altLang="zh-CN" sz="2400" dirty="0" err="1" smtClean="0">
                <a:latin typeface="Calibri" panose="020F0502020204030204" pitchFamily="34" charset="0"/>
                <a:cs typeface="Calibri" panose="020F0502020204030204" pitchFamily="34" charset="0"/>
              </a:rPr>
              <a:t>Tx</a:t>
            </a:r>
            <a:r>
              <a:rPr lang="en-US" altLang="zh-CN" sz="2400" dirty="0" smtClean="0">
                <a:latin typeface="Calibri" panose="020F0502020204030204" pitchFamily="34" charset="0"/>
                <a:cs typeface="Calibri" panose="020F0502020204030204" pitchFamily="34" charset="0"/>
              </a:rPr>
              <a:t> power.</a:t>
            </a:r>
          </a:p>
          <a:p>
            <a:r>
              <a:rPr lang="en-US" altLang="zh-CN" sz="2400" dirty="0" smtClean="0">
                <a:latin typeface="Calibri" panose="020F0502020204030204" pitchFamily="34" charset="0"/>
                <a:cs typeface="Calibri" panose="020F0502020204030204" pitchFamily="34" charset="0"/>
              </a:rPr>
              <a:t>Regarding cost, actually it is different from company to company, and we don’t see there is problem for GaAs PA especially considering the performance, industry mature status and product choices on the market.</a:t>
            </a:r>
          </a:p>
          <a:p>
            <a:pPr marL="0" indent="0">
              <a:buNone/>
            </a:pPr>
            <a:r>
              <a:rPr lang="en-US" altLang="zh-CN" sz="2400" b="1" dirty="0" smtClean="0">
                <a:solidFill>
                  <a:srgbClr val="0070C0"/>
                </a:solidFill>
                <a:latin typeface="Calibri" panose="020F0502020204030204" pitchFamily="34" charset="0"/>
                <a:cs typeface="Calibri" panose="020F0502020204030204" pitchFamily="34" charset="0"/>
              </a:rPr>
              <a:t>Observation 5: </a:t>
            </a:r>
            <a:r>
              <a:rPr lang="en-US" altLang="zh-CN" sz="2400" dirty="0" smtClean="0">
                <a:solidFill>
                  <a:srgbClr val="0070C0"/>
                </a:solidFill>
                <a:latin typeface="Calibri" panose="020F0502020204030204" pitchFamily="34" charset="0"/>
                <a:cs typeface="Calibri" panose="020F0502020204030204" pitchFamily="34" charset="0"/>
              </a:rPr>
              <a:t>It is not obvious to say CMOS PA has higher efficiency and lower costs than GaAs PA.</a:t>
            </a:r>
          </a:p>
          <a:p>
            <a:pPr marL="0" indent="0">
              <a:buNone/>
            </a:pPr>
            <a:r>
              <a:rPr lang="en-US" altLang="zh-CN" sz="2400" b="1" dirty="0" smtClean="0">
                <a:solidFill>
                  <a:srgbClr val="0070C0"/>
                </a:solidFill>
                <a:latin typeface="Calibri" panose="020F0502020204030204" pitchFamily="34" charset="0"/>
                <a:cs typeface="Calibri" panose="020F0502020204030204" pitchFamily="34" charset="0"/>
              </a:rPr>
              <a:t>Observation 6: </a:t>
            </a:r>
            <a:r>
              <a:rPr lang="en-US" altLang="zh-CN" sz="2400" dirty="0" smtClean="0">
                <a:solidFill>
                  <a:srgbClr val="0070C0"/>
                </a:solidFill>
                <a:latin typeface="Calibri" panose="020F0502020204030204" pitchFamily="34" charset="0"/>
                <a:cs typeface="Calibri" panose="020F0502020204030204" pitchFamily="34" charset="0"/>
              </a:rPr>
              <a:t>GaAs PA now is widely used in smartphone and wearable devices, and no cost or efficiency problems are found in real implementation.</a:t>
            </a:r>
          </a:p>
        </p:txBody>
      </p:sp>
    </p:spTree>
    <p:extLst>
      <p:ext uri="{BB962C8B-B14F-4D97-AF65-F5344CB8AC3E}">
        <p14:creationId xmlns:p14="http://schemas.microsoft.com/office/powerpoint/2010/main" val="3957038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latin typeface="Calibri" panose="020F0502020204030204" pitchFamily="34" charset="0"/>
                <a:cs typeface="Calibri" panose="020F0502020204030204" pitchFamily="34" charset="0"/>
              </a:rPr>
              <a:t>Conclusion</a:t>
            </a:r>
            <a:endParaRPr lang="zh-CN" altLang="en-US" b="1" dirty="0">
              <a:latin typeface="Calibri" panose="020F0502020204030204" pitchFamily="34" charset="0"/>
              <a:cs typeface="Calibri" panose="020F0502020204030204" pitchFamily="34" charset="0"/>
            </a:endParaRPr>
          </a:p>
        </p:txBody>
      </p:sp>
      <p:sp>
        <p:nvSpPr>
          <p:cNvPr id="3" name="内容占位符 2"/>
          <p:cNvSpPr>
            <a:spLocks noGrp="1"/>
          </p:cNvSpPr>
          <p:nvPr>
            <p:ph idx="1"/>
          </p:nvPr>
        </p:nvSpPr>
        <p:spPr>
          <a:xfrm>
            <a:off x="838200" y="1825625"/>
            <a:ext cx="10515600" cy="4165600"/>
          </a:xfrm>
        </p:spPr>
        <p:txBody>
          <a:bodyPr>
            <a:normAutofit/>
          </a:bodyPr>
          <a:lstStyle/>
          <a:p>
            <a:r>
              <a:rPr lang="en-GB" altLang="zh-CN" sz="3200" dirty="0" smtClean="0">
                <a:latin typeface="Calibri" panose="020F0502020204030204" pitchFamily="34" charset="0"/>
                <a:cs typeface="Calibri" panose="020F0502020204030204" pitchFamily="34" charset="0"/>
              </a:rPr>
              <a:t>It is not justified the necessity of introducing new lower </a:t>
            </a:r>
            <a:r>
              <a:rPr lang="en-GB" altLang="zh-CN" sz="3200" dirty="0">
                <a:latin typeface="Calibri" panose="020F0502020204030204" pitchFamily="34" charset="0"/>
                <a:cs typeface="Calibri" panose="020F0502020204030204" pitchFamily="34" charset="0"/>
              </a:rPr>
              <a:t>UE power </a:t>
            </a:r>
            <a:r>
              <a:rPr lang="en-GB" altLang="zh-CN" sz="3200" dirty="0" smtClean="0">
                <a:latin typeface="Calibri" panose="020F0502020204030204" pitchFamily="34" charset="0"/>
                <a:cs typeface="Calibri" panose="020F0502020204030204" pitchFamily="34" charset="0"/>
              </a:rPr>
              <a:t>classes.</a:t>
            </a:r>
          </a:p>
          <a:p>
            <a:r>
              <a:rPr lang="en-GB" altLang="zh-CN" sz="3200" dirty="0" smtClean="0">
                <a:latin typeface="Calibri" panose="020F0502020204030204" pitchFamily="34" charset="0"/>
                <a:cs typeface="Calibri" panose="020F0502020204030204" pitchFamily="34" charset="0"/>
              </a:rPr>
              <a:t>It will cause problems in the real NW if introduce lower UE power classes, especially for NWs which are deployed according to the normal UE power class.</a:t>
            </a:r>
          </a:p>
          <a:p>
            <a:r>
              <a:rPr lang="en-GB" altLang="zh-CN" sz="3200" dirty="0" smtClean="0">
                <a:latin typeface="Calibri" panose="020F0502020204030204" pitchFamily="34" charset="0"/>
                <a:cs typeface="Calibri" panose="020F0502020204030204" pitchFamily="34" charset="0"/>
              </a:rPr>
              <a:t>It is proposed not to consider lower UE </a:t>
            </a:r>
            <a:r>
              <a:rPr lang="en-US" altLang="zh-CN" sz="3200" dirty="0" smtClean="0">
                <a:latin typeface="Calibri" panose="020F0502020204030204" pitchFamily="34" charset="0"/>
                <a:cs typeface="Calibri" panose="020F0502020204030204" pitchFamily="34" charset="0"/>
              </a:rPr>
              <a:t>power class in RAN4 Rel-18.</a:t>
            </a:r>
            <a:endParaRPr lang="en-GB" altLang="zh-CN" sz="3200" dirty="0" smtClean="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3546301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Calibri" panose="020F0502020204030204" pitchFamily="34" charset="0"/>
                <a:cs typeface="Calibri" panose="020F0502020204030204" pitchFamily="34" charset="0"/>
              </a:rPr>
              <a:t>Reference</a:t>
            </a:r>
            <a:endParaRPr lang="zh-CN" altLang="en-US" dirty="0">
              <a:latin typeface="Calibri" panose="020F0502020204030204" pitchFamily="34" charset="0"/>
              <a:cs typeface="Calibri" panose="020F0502020204030204" pitchFamily="34" charset="0"/>
            </a:endParaRPr>
          </a:p>
        </p:txBody>
      </p:sp>
      <p:sp>
        <p:nvSpPr>
          <p:cNvPr id="3" name="内容占位符 2"/>
          <p:cNvSpPr>
            <a:spLocks noGrp="1"/>
          </p:cNvSpPr>
          <p:nvPr>
            <p:ph idx="1"/>
          </p:nvPr>
        </p:nvSpPr>
        <p:spPr/>
        <p:txBody>
          <a:bodyPr/>
          <a:lstStyle/>
          <a:p>
            <a:pPr marL="534988" indent="-534988">
              <a:buNone/>
            </a:pPr>
            <a:r>
              <a:rPr lang="en-US" altLang="zh-CN" dirty="0" smtClean="0">
                <a:latin typeface="Calibri" panose="020F0502020204030204" pitchFamily="34" charset="0"/>
                <a:cs typeface="Calibri" panose="020F0502020204030204" pitchFamily="34" charset="0"/>
              </a:rPr>
              <a:t>[1]</a:t>
            </a:r>
            <a:r>
              <a:rPr lang="en-GB" altLang="zh-CN" dirty="0">
                <a:latin typeface="Calibri" panose="020F0502020204030204" pitchFamily="34" charset="0"/>
                <a:cs typeface="Calibri" panose="020F0502020204030204" pitchFamily="34" charset="0"/>
              </a:rPr>
              <a:t> </a:t>
            </a:r>
            <a:r>
              <a:rPr lang="en-GB" altLang="zh-CN" dirty="0" smtClean="0">
                <a:latin typeface="Calibri" panose="020F0502020204030204" pitchFamily="34" charset="0"/>
                <a:cs typeface="Calibri" panose="020F0502020204030204" pitchFamily="34" charset="0"/>
              </a:rPr>
              <a:t>RP‑212019, </a:t>
            </a:r>
            <a:r>
              <a:rPr lang="en-GB" altLang="zh-CN" dirty="0">
                <a:latin typeface="Calibri" panose="020F0502020204030204" pitchFamily="34" charset="0"/>
                <a:cs typeface="Calibri" panose="020F0502020204030204" pitchFamily="34" charset="0"/>
              </a:rPr>
              <a:t>Views on RAN4 UE RF in Rel-18, vivo, RAN #93-e, Sep. 2021</a:t>
            </a:r>
            <a:endParaRPr lang="zh-CN" altLang="en-US"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2416786"/>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TotalTime>
  <Words>889</Words>
  <Application>Microsoft Office PowerPoint</Application>
  <PresentationFormat>宽屏</PresentationFormat>
  <Paragraphs>42</Paragraphs>
  <Slides>8</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8</vt:i4>
      </vt:variant>
    </vt:vector>
  </HeadingPairs>
  <TitlesOfParts>
    <vt:vector size="14" baseType="lpstr">
      <vt:lpstr>等线</vt:lpstr>
      <vt:lpstr>等线 Light</vt:lpstr>
      <vt:lpstr>Arial</vt:lpstr>
      <vt:lpstr>Calibri</vt:lpstr>
      <vt:lpstr>Wingdings</vt:lpstr>
      <vt:lpstr>Office 主题​​</vt:lpstr>
      <vt:lpstr>Discussion on lower UE power class in Rel-18</vt:lpstr>
      <vt:lpstr>Background</vt:lpstr>
      <vt:lpstr>Max Tx power is highly rely on NW deployments</vt:lpstr>
      <vt:lpstr>Tx power shall be guaranteed in real NW</vt:lpstr>
      <vt:lpstr>UE requirements and Implementation choices</vt:lpstr>
      <vt:lpstr>PA efficiency and costs are not problem for GaAs</vt:lpstr>
      <vt:lpstr>Conclusion</vt:lpstr>
      <vt:lpstr>Reference</vt:lpstr>
    </vt:vector>
  </TitlesOfParts>
  <Company>P R 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Discussion on lower UE power class in Rel-18</dc:title>
  <dc:creator>OPPO</dc:creator>
  <cp:lastModifiedBy>OPPO</cp:lastModifiedBy>
  <cp:revision>30</cp:revision>
  <dcterms:created xsi:type="dcterms:W3CDTF">2021-10-21T10:57:11Z</dcterms:created>
  <dcterms:modified xsi:type="dcterms:W3CDTF">2021-11-26T10:59:06Z</dcterms:modified>
</cp:coreProperties>
</file>