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3" autoAdjust="0"/>
    <p:restoredTop sz="94660"/>
  </p:normalViewPr>
  <p:slideViewPr>
    <p:cSldViewPr snapToGrid="0">
      <p:cViewPr varScale="1">
        <p:scale>
          <a:sx n="87" d="100"/>
          <a:sy n="87" d="100"/>
        </p:scale>
        <p:origin x="76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8695BC-12F0-4F0A-BCD4-D2B2DED47F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739DD17-7C25-452A-94E8-6D723F6480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E30C62-6D9F-429E-8E73-19EDD79753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AF0C1-FD27-4B72-A7F6-635967BE8D22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A7F494A-702C-4178-86D7-8F8F6A9C1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30B67E4-A79A-409E-9595-1BEC91312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BC60F-A2E8-4685-984B-EF76AB290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866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1ED7F5-953F-45A1-BE8D-763360FEB3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69CB4F4-5FED-49F5-AE0D-E724233DFD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80EE9A8-5BB0-483E-9900-335B8BC3BE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AF0C1-FD27-4B72-A7F6-635967BE8D22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6845D40-46EA-4624-83D6-93B10AEEB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CE25216-8D73-469E-AB36-6F49CD9E9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BC60F-A2E8-4685-984B-EF76AB290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890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52614A5-3755-4E91-963D-82D74D0611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65D68A9-6317-472C-A22C-F98B634668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1678FA1-E061-412A-8712-2C348AF32D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AF0C1-FD27-4B72-A7F6-635967BE8D22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F83E93D-2036-47A9-933E-8922C1E77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E239464-362F-4E7D-8168-AA174C5AA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BC60F-A2E8-4685-984B-EF76AB290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080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AF4AF2-1567-4B02-A8B4-A05EADF86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3345F1E-51C5-4624-A95F-3E88A14629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43F97AA-786D-4A56-8CB7-4E2BF888D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AF0C1-FD27-4B72-A7F6-635967BE8D22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465F8E-BC99-44E8-968D-7BDC407AA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19CAD41-837F-4246-A906-9A3186022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BC60F-A2E8-4685-984B-EF76AB290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145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787AC5-CACA-40F6-9ABF-EB11DDB0D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2A0A9A1-BB1C-4622-B8D9-E954C06942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EEE84E5-AFC4-44C3-A834-BD7A597AD4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AF0C1-FD27-4B72-A7F6-635967BE8D22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D4394E-E1E2-4F90-AF88-8ADF8F31D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4B3D5AE-09F2-4854-9380-1C7DB5A78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BC60F-A2E8-4685-984B-EF76AB290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299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960200-BE5C-42B3-AE70-27AB56457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2DF9558-159E-4868-8B7F-47126B462B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D5EECE6-D854-4A6D-A4BE-4848A3F14E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D063ACD-8DCA-4C9C-BB78-3FABBEC96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AF0C1-FD27-4B72-A7F6-635967BE8D22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EEC569A-1AE8-4EF4-8A95-39CA04D03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BBE911B-3F45-487D-A8D7-64A712932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BC60F-A2E8-4685-984B-EF76AB290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266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18654C-A289-4D9B-95AF-C64D55163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72D784C-46EE-4933-A84B-59354E5478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69FB139-9287-48B2-A91F-84EE6C55EF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64E321F-5F32-4936-8791-A0AE42220E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ECA472D-EC63-4FCA-9E14-CE1EA0DD7F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55B84DD-645A-4ECD-BA27-617D9C9F5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AF0C1-FD27-4B72-A7F6-635967BE8D22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67CA44F-C128-4438-8C63-810659561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0CB9D52-61E9-4322-AF9E-C3A47BE2D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BC60F-A2E8-4685-984B-EF76AB290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487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D4D316-F457-4D85-B41B-1672AD7209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A406495-774F-4D4E-900D-C81496BC1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AF0C1-FD27-4B72-A7F6-635967BE8D22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F9F177D-4E32-4A14-97DB-547FED498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376BD41-9C60-4EC9-8706-C15DA8A9D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BC60F-A2E8-4685-984B-EF76AB290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447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056DCF5-727D-493B-A7E0-01B3C6001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AF0C1-FD27-4B72-A7F6-635967BE8D22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0E612A6-6D4B-42BB-8BE8-18E2B99D57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B186C01-3AB4-43A4-B266-7326F0134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BC60F-A2E8-4685-984B-EF76AB290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238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97BA21-B683-45C1-BEE0-1BD60DE0D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481C8D2-F715-40F5-BF6D-D828C59F3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F33255C-53E2-4C54-9A98-F79D988672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5F40C57-F7BC-4081-B321-51CD191FE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AF0C1-FD27-4B72-A7F6-635967BE8D22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9B8D7D8-431D-40AB-BF7D-B85DA7051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CAAFA6D-62D5-4098-A319-A6E492127C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BC60F-A2E8-4685-984B-EF76AB290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097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5CE7B6-2BA1-4477-9C54-5DDF4A706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7051EB2-113B-41EF-B74A-93F9C69C4E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6297412-E3EB-4AB0-B54B-765C37BCEE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C0E556F-FCE7-4578-8A3F-0E078B72D5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AF0C1-FD27-4B72-A7F6-635967BE8D22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FC016CF-2AA6-4EBE-BCDF-2281A2E5B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8756101-02BB-481D-8435-C450CE87E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BC60F-A2E8-4685-984B-EF76AB290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090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1F941D5-F7C3-46B1-AABE-50D941FC78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360C41B-D9C5-4E3F-8B28-DF2F9CC571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DE1B992-ECFE-4608-8A16-4A153FEA63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AF0C1-FD27-4B72-A7F6-635967BE8D22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B5924CC-84D7-4B04-8294-06A0C4A970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E58C33-A602-4313-8F5B-7B132CFE01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3BC60F-A2E8-4685-984B-EF76AB290B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173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04F572-A3FC-450E-9780-F20DE7C529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3533" y="2951163"/>
            <a:ext cx="9144000" cy="2387600"/>
          </a:xfrm>
        </p:spPr>
        <p:txBody>
          <a:bodyPr/>
          <a:lstStyle/>
          <a:p>
            <a:r>
              <a:rPr lang="en-US" altLang="zh-CN" dirty="0"/>
              <a:t>Way forwards on </a:t>
            </a:r>
            <a:br>
              <a:rPr lang="en-US" altLang="zh-CN" dirty="0"/>
            </a:br>
            <a:r>
              <a:rPr lang="en-US" altLang="zh-CN" dirty="0"/>
              <a:t>AI for NG-RAN in Rel-18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C399B0A-8C8C-4A4F-ADA1-EFC063CC1C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3533" y="5471110"/>
            <a:ext cx="9144000" cy="1061364"/>
          </a:xfrm>
        </p:spPr>
        <p:txBody>
          <a:bodyPr/>
          <a:lstStyle/>
          <a:p>
            <a:r>
              <a:rPr lang="en-US" altLang="zh-CN" dirty="0"/>
              <a:t>CMCC</a:t>
            </a:r>
            <a:endParaRPr lang="zh-CN" alt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1979F3D-7022-4F6A-A3CD-78E8BA13867F}"/>
              </a:ext>
            </a:extLst>
          </p:cNvPr>
          <p:cNvSpPr txBox="1">
            <a:spLocks/>
          </p:cNvSpPr>
          <p:nvPr/>
        </p:nvSpPr>
        <p:spPr bwMode="black">
          <a:xfrm>
            <a:off x="1031428" y="900720"/>
            <a:ext cx="10155949" cy="707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kern="1200" baseline="0">
                <a:solidFill>
                  <a:schemeClr val="bg1"/>
                </a:solidFill>
                <a:latin typeface="Qualcomm Office Regular" panose="020B0503030202060203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999" b="1" dirty="0">
                <a:solidFill>
                  <a:schemeClr val="tx1"/>
                </a:solidFill>
                <a:latin typeface="Arial Nova Light" panose="020B0304020202020204" pitchFamily="34" charset="0"/>
                <a:ea typeface="Arial" charset="0"/>
                <a:cs typeface="Arial" charset="0"/>
              </a:rPr>
              <a:t>3GPP TSG RAN Meeting #94e		                  			       </a:t>
            </a:r>
            <a:r>
              <a:rPr lang="en-US" altLang="zh-CN" sz="1999" b="1" dirty="0">
                <a:solidFill>
                  <a:schemeClr val="tx1"/>
                </a:solidFill>
                <a:latin typeface="Arial Nova Light" panose="020B0304020202020204" pitchFamily="34" charset="0"/>
                <a:ea typeface="Arial" charset="0"/>
                <a:cs typeface="Arial" charset="0"/>
              </a:rPr>
              <a:t>RP-213039</a:t>
            </a:r>
            <a:endParaRPr lang="en-US" sz="1999" b="1" dirty="0">
              <a:solidFill>
                <a:schemeClr val="tx1"/>
              </a:solidFill>
              <a:latin typeface="Arial Nova Light" panose="020B0304020202020204" pitchFamily="34" charset="0"/>
              <a:ea typeface="Arial" charset="0"/>
              <a:cs typeface="Arial" charset="0"/>
            </a:endParaRPr>
          </a:p>
          <a:p>
            <a:pPr>
              <a:lnSpc>
                <a:spcPct val="100000"/>
              </a:lnSpc>
            </a:pPr>
            <a:r>
              <a:rPr lang="en-US" sz="1999" b="1" dirty="0">
                <a:solidFill>
                  <a:schemeClr val="tx1"/>
                </a:solidFill>
                <a:latin typeface="Arial Nova Light" panose="020B0304020202020204" pitchFamily="34" charset="0"/>
                <a:ea typeface="Arial" charset="0"/>
                <a:cs typeface="Arial" charset="0"/>
              </a:rPr>
              <a:t>Electronic Meeting, December 6 -17, 2021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9A6D6E7-38FB-43DA-BC68-9853555CC2CB}"/>
              </a:ext>
            </a:extLst>
          </p:cNvPr>
          <p:cNvSpPr txBox="1">
            <a:spLocks/>
          </p:cNvSpPr>
          <p:nvPr/>
        </p:nvSpPr>
        <p:spPr bwMode="gray">
          <a:xfrm>
            <a:off x="1160058" y="1904203"/>
            <a:ext cx="9544498" cy="914613"/>
          </a:xfrm>
          <a:prstGeom prst="rect">
            <a:avLst/>
          </a:prstGeom>
        </p:spPr>
        <p:txBody>
          <a:bodyPr wrap="square" lIns="0" tIns="0" rIns="121867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999" b="0" dirty="0">
                <a:latin typeface="Arial Nova Light" panose="020B0304020202020204" pitchFamily="34" charset="0"/>
              </a:rPr>
              <a:t>Agenda Item:		8.A.3</a:t>
            </a:r>
          </a:p>
          <a:p>
            <a:pPr>
              <a:lnSpc>
                <a:spcPct val="100000"/>
              </a:lnSpc>
            </a:pPr>
            <a:r>
              <a:rPr lang="en-US" sz="1999" b="0" dirty="0">
                <a:latin typeface="Arial Nova Light" panose="020B0304020202020204" pitchFamily="34" charset="0"/>
              </a:rPr>
              <a:t>Source:			CMCC</a:t>
            </a:r>
          </a:p>
          <a:p>
            <a:pPr>
              <a:lnSpc>
                <a:spcPct val="100000"/>
              </a:lnSpc>
            </a:pPr>
            <a:r>
              <a:rPr lang="en-US" sz="1999" b="0" dirty="0">
                <a:latin typeface="Arial Nova Light" panose="020B0304020202020204" pitchFamily="34" charset="0"/>
              </a:rPr>
              <a:t>Document  for:		Discussion</a:t>
            </a:r>
          </a:p>
        </p:txBody>
      </p:sp>
    </p:spTree>
    <p:extLst>
      <p:ext uri="{BB962C8B-B14F-4D97-AF65-F5344CB8AC3E}">
        <p14:creationId xmlns:p14="http://schemas.microsoft.com/office/powerpoint/2010/main" val="33554674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8B5A7B-9046-4097-86D8-A46BDC636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400" b="1" dirty="0">
                <a:latin typeface="+mn-lt"/>
                <a:cs typeface="Arial" pitchFamily="34" charset="0"/>
              </a:rPr>
              <a:t>Status of Rel-17 SI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6DC560E-7937-4EA4-AD41-FC7DF99E1E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b="0" i="0" dirty="0">
                <a:solidFill>
                  <a:srgbClr val="000000"/>
                </a:solidFill>
                <a:effectLst/>
                <a:latin typeface="TimesNewRomanPSMT"/>
              </a:rPr>
              <a:t>I</a:t>
            </a:r>
            <a:r>
              <a:rPr lang="en-US" altLang="zh-CN" sz="2400" dirty="0">
                <a:solidFill>
                  <a:srgbClr val="000000"/>
                </a:solidFill>
                <a:latin typeface="TimesNewRomanPSMT"/>
              </a:rPr>
              <a:t>n</a:t>
            </a:r>
            <a:r>
              <a:rPr lang="zh-CN" altLang="en-US" sz="2400" dirty="0">
                <a:solidFill>
                  <a:srgbClr val="000000"/>
                </a:solidFill>
                <a:latin typeface="TimesNewRomanPSMT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NewRomanPSMT"/>
              </a:rPr>
              <a:t>the</a:t>
            </a:r>
            <a:r>
              <a:rPr lang="zh-CN" altLang="en-US" sz="2400" dirty="0">
                <a:solidFill>
                  <a:srgbClr val="000000"/>
                </a:solidFill>
                <a:latin typeface="TimesNewRomanPSMT"/>
              </a:rPr>
              <a:t> </a:t>
            </a:r>
            <a:r>
              <a:rPr lang="en-US" altLang="zh-CN" sz="2400" b="0" i="0" dirty="0">
                <a:solidFill>
                  <a:srgbClr val="000000"/>
                </a:solidFill>
                <a:effectLst/>
                <a:latin typeface="TimesNewRomanPSMT"/>
              </a:rPr>
              <a:t>ongoing study on AI for NG-RAN in Rel-17, the general AI framework and following three prioritized </a:t>
            </a:r>
            <a:r>
              <a:rPr lang="en-US" altLang="zh-CN" sz="2400" dirty="0">
                <a:solidFill>
                  <a:srgbClr val="000000"/>
                </a:solidFill>
                <a:latin typeface="TimesNewRomanPSMT"/>
              </a:rPr>
              <a:t>use cases are under discussion: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等线" panose="02010600030101010101" pitchFamily="2" charset="-122"/>
              <a:buChar char="-"/>
            </a:pPr>
            <a:r>
              <a:rPr lang="en-US" altLang="zh-CN" sz="2000" dirty="0"/>
              <a:t>Energy saving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等线" panose="02010600030101010101" pitchFamily="2" charset="-122"/>
              <a:buChar char="-"/>
            </a:pPr>
            <a:r>
              <a:rPr lang="en-US" altLang="zh-CN" sz="2000" dirty="0"/>
              <a:t>Load balancing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等线" panose="02010600030101010101" pitchFamily="2" charset="-122"/>
              <a:buChar char="-"/>
            </a:pPr>
            <a:r>
              <a:rPr lang="en-US" altLang="zh-CN" sz="2000" dirty="0"/>
              <a:t>Mobility </a:t>
            </a:r>
            <a:r>
              <a:rPr lang="en-GB" altLang="zh-CN" sz="2000"/>
              <a:t>optimization</a:t>
            </a:r>
            <a:endParaRPr lang="en-US" altLang="zh-CN" sz="2000" dirty="0"/>
          </a:p>
          <a:p>
            <a:pPr marL="0" indent="0">
              <a:buNone/>
            </a:pPr>
            <a:endParaRPr lang="en-US" altLang="zh-CN" dirty="0">
              <a:solidFill>
                <a:srgbClr val="000000"/>
              </a:solidFill>
              <a:latin typeface="TimesNewRomanPSMT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TimesNewRomanPSMT"/>
              </a:rPr>
              <a:t>The </a:t>
            </a:r>
            <a:r>
              <a:rPr lang="en-GB" altLang="zh-CN" dirty="0">
                <a:solidFill>
                  <a:srgbClr val="000000"/>
                </a:solidFill>
                <a:latin typeface="TimesNewRomanPSMT"/>
              </a:rPr>
              <a:t>overall Completion level is about 70%</a:t>
            </a:r>
            <a:r>
              <a:rPr lang="en-US" altLang="zh-CN" dirty="0">
                <a:solidFill>
                  <a:srgbClr val="000000"/>
                </a:solidFill>
                <a:latin typeface="TimesNewRomanPSMT"/>
              </a:rPr>
              <a:t> </a:t>
            </a:r>
            <a:br>
              <a:rPr lang="en-US" altLang="zh-CN" sz="4000" dirty="0"/>
            </a:b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4158918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B9928E-8E42-4AF3-935B-FC839FEE2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b="1" dirty="0">
                <a:latin typeface="+mn-lt"/>
                <a:cs typeface="Arial" pitchFamily="34" charset="0"/>
              </a:rPr>
              <a:t>Discussion on Pre-RAN#94e for follow-up WI </a:t>
            </a:r>
            <a:endParaRPr lang="zh-CN" altLang="en-US" sz="36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397FE50-3A20-411B-BE32-EA762821B5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97121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110000"/>
              </a:lnSpc>
            </a:pPr>
            <a:r>
              <a:rPr lang="en-US" altLang="zh-CN" sz="5100" dirty="0">
                <a:solidFill>
                  <a:srgbClr val="000000"/>
                </a:solidFill>
                <a:latin typeface="TimesNewRomanPSMT"/>
              </a:rPr>
              <a:t>Conclusion1) The RAN3 led R18 AI for NG-RAN WI to be approved in Dec. </a:t>
            </a:r>
          </a:p>
          <a:p>
            <a:pPr>
              <a:lnSpc>
                <a:spcPct val="110000"/>
              </a:lnSpc>
            </a:pPr>
            <a:r>
              <a:rPr lang="en-US" altLang="zh-CN" sz="5100" dirty="0">
                <a:solidFill>
                  <a:srgbClr val="000000"/>
                </a:solidFill>
                <a:latin typeface="TimesNewRomanPSMT"/>
              </a:rPr>
              <a:t>Conclusion2) Take the draft WID below as the baseline to be approved 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</a:pPr>
            <a:r>
              <a:rPr lang="en-US" altLang="zh-CN" sz="5000" dirty="0">
                <a:solidFill>
                  <a:srgbClr val="000000"/>
                </a:solidFill>
                <a:latin typeface="TimesNewRomanPSMT"/>
              </a:rPr>
              <a:t>The detailed objectives of the WI are listed as follows:</a:t>
            </a:r>
          </a:p>
          <a:p>
            <a:pPr marL="457200" lvl="1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altLang="zh-CN" sz="4500" b="0" i="0" dirty="0">
                <a:solidFill>
                  <a:srgbClr val="000000"/>
                </a:solidFill>
                <a:effectLst/>
                <a:latin typeface="TimesNewRomanPSMT"/>
              </a:rPr>
              <a:t>Specify data collection enhancements and signaling support within existing NG-RAN interfaces and</a:t>
            </a:r>
            <a:br>
              <a:rPr lang="en-US" altLang="zh-CN" sz="4500" b="0" i="0" dirty="0">
                <a:solidFill>
                  <a:srgbClr val="000000"/>
                </a:solidFill>
                <a:effectLst/>
                <a:latin typeface="TimesNewRomanPSMT"/>
              </a:rPr>
            </a:br>
            <a:r>
              <a:rPr lang="en-US" altLang="zh-CN" sz="4500" b="0" i="0" dirty="0">
                <a:solidFill>
                  <a:srgbClr val="000000"/>
                </a:solidFill>
                <a:effectLst/>
                <a:latin typeface="TimesNewRomanPSMT"/>
              </a:rPr>
              <a:t>architecture (including non-split architecture and split architecture) for AI/ML-based Network Energy Saving, Load Balancing and Mobility Optimization. (RAN3)</a:t>
            </a:r>
          </a:p>
          <a:p>
            <a:pPr marL="457200" lvl="1" indent="0">
              <a:lnSpc>
                <a:spcPct val="120000"/>
              </a:lnSpc>
              <a:spcBef>
                <a:spcPts val="600"/>
              </a:spcBef>
              <a:buNone/>
            </a:pPr>
            <a:br>
              <a:rPr lang="en-US" altLang="zh-CN" sz="4500" b="0" i="0" dirty="0">
                <a:solidFill>
                  <a:srgbClr val="000000"/>
                </a:solidFill>
                <a:effectLst/>
                <a:latin typeface="TimesNewRomanPSMT"/>
              </a:rPr>
            </a:br>
            <a:r>
              <a:rPr lang="en-US" altLang="zh-CN" sz="4500" b="0" i="0" dirty="0">
                <a:solidFill>
                  <a:srgbClr val="000000"/>
                </a:solidFill>
                <a:effectLst/>
                <a:latin typeface="TimesNewRomanPSMT"/>
              </a:rPr>
              <a:t>Note: On security impacts, coordination with SA3 when needed. On OAM aspects, coordination with SA5</a:t>
            </a:r>
            <a:br>
              <a:rPr lang="en-US" altLang="zh-CN" sz="4500" b="0" i="0" dirty="0">
                <a:solidFill>
                  <a:srgbClr val="000000"/>
                </a:solidFill>
                <a:effectLst/>
                <a:latin typeface="TimesNewRomanPSMT"/>
              </a:rPr>
            </a:br>
            <a:r>
              <a:rPr lang="en-US" altLang="zh-CN" sz="4500" b="0" i="0" dirty="0">
                <a:solidFill>
                  <a:srgbClr val="000000"/>
                </a:solidFill>
                <a:effectLst/>
                <a:latin typeface="TimesNewRomanPSMT"/>
              </a:rPr>
              <a:t>when needed.</a:t>
            </a:r>
            <a:br>
              <a:rPr lang="en-US" altLang="zh-CN" sz="4500" b="0" i="0" dirty="0">
                <a:solidFill>
                  <a:srgbClr val="000000"/>
                </a:solidFill>
                <a:effectLst/>
                <a:latin typeface="TimesNewRomanPSMT"/>
              </a:rPr>
            </a:br>
            <a:r>
              <a:rPr lang="en-US" altLang="zh-CN" sz="4500" b="0" i="0" dirty="0">
                <a:solidFill>
                  <a:srgbClr val="000000"/>
                </a:solidFill>
                <a:effectLst/>
                <a:latin typeface="TimesNewRomanPSMT"/>
              </a:rPr>
              <a:t>Editor’s Note: The objectives and any other involved working groups are subject to further refinement when the Rel-17 SI is completed.</a:t>
            </a:r>
            <a:r>
              <a:rPr lang="en-US" altLang="zh-CN" sz="4500" dirty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5267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9D7654-360E-4340-BF59-0E5E0D697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b="1" dirty="0">
                <a:latin typeface="+mn-lt"/>
                <a:cs typeface="Arial" pitchFamily="34" charset="0"/>
              </a:rPr>
              <a:t>Discussion on Pre-RAN#94e for new SI</a:t>
            </a:r>
            <a:endParaRPr lang="zh-CN" altLang="en-US" sz="40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0263DC2-2ED1-4D08-86EF-52E7BB0609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01946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TimesNewRomanPSMT"/>
              </a:rPr>
              <a:t>Conclusion3) It is proposed to take option1b) as a compromised way to handle R18 SI, with the understanding that 6 months TU will be reserved for R18 SI if needed. [no consensus]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TimesNewRomanPSMT"/>
              </a:rPr>
              <a:t>Conclusion4) Take the objective list below as a starting point for the draft SID, which needs to be revisited after the WI is completed. [no consensus] 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3200" b="0" i="0" dirty="0">
                <a:solidFill>
                  <a:srgbClr val="000000"/>
                </a:solidFill>
                <a:effectLst/>
                <a:latin typeface="TimesNewRomanPSMT"/>
              </a:rPr>
              <a:t>The potential objectives of the SI are listed as follows:</a:t>
            </a:r>
          </a:p>
          <a:p>
            <a:pPr lvl="1">
              <a:lnSpc>
                <a:spcPct val="120000"/>
              </a:lnSpc>
              <a:spcBef>
                <a:spcPts val="600"/>
              </a:spcBef>
              <a:buFontTx/>
              <a:buChar char="-"/>
            </a:pPr>
            <a:r>
              <a:rPr lang="en-US" altLang="zh-CN" dirty="0">
                <a:solidFill>
                  <a:srgbClr val="000000"/>
                </a:solidFill>
                <a:latin typeface="TimesNewRomanPSMT"/>
              </a:rPr>
              <a:t>Study new use cases for NG-RAN (e.g., AI/ML for slicing, </a:t>
            </a:r>
            <a:r>
              <a:rPr lang="en-US" altLang="zh-CN" dirty="0" err="1">
                <a:solidFill>
                  <a:srgbClr val="000000"/>
                </a:solidFill>
                <a:latin typeface="TimesNewRomanPSMT"/>
              </a:rPr>
              <a:t>QoE</a:t>
            </a:r>
            <a:r>
              <a:rPr lang="en-US" altLang="zh-CN" dirty="0">
                <a:solidFill>
                  <a:srgbClr val="000000"/>
                </a:solidFill>
                <a:latin typeface="TimesNewRomanPSMT"/>
              </a:rPr>
              <a:t> and other potential use cases);</a:t>
            </a:r>
          </a:p>
          <a:p>
            <a:pPr lvl="1">
              <a:lnSpc>
                <a:spcPct val="120000"/>
              </a:lnSpc>
              <a:spcBef>
                <a:spcPts val="600"/>
              </a:spcBef>
              <a:buFontTx/>
              <a:buChar char="-"/>
            </a:pPr>
            <a:r>
              <a:rPr lang="en-US" altLang="zh-CN" dirty="0">
                <a:solidFill>
                  <a:srgbClr val="000000"/>
                </a:solidFill>
                <a:latin typeface="TimesNewRomanPSMT"/>
              </a:rPr>
              <a:t>Study network functionality and interface procedures to support the agreed use cases enabled by AI/ML,</a:t>
            </a:r>
            <a:br>
              <a:rPr lang="en-US" altLang="zh-CN" dirty="0">
                <a:solidFill>
                  <a:srgbClr val="000000"/>
                </a:solidFill>
                <a:latin typeface="TimesNewRomanPSMT"/>
              </a:rPr>
            </a:br>
            <a:r>
              <a:rPr lang="en-US" altLang="zh-CN" dirty="0">
                <a:solidFill>
                  <a:srgbClr val="000000"/>
                </a:solidFill>
                <a:latin typeface="TimesNewRomanPSMT"/>
              </a:rPr>
              <a:t>including:</a:t>
            </a:r>
          </a:p>
          <a:p>
            <a:pPr lvl="2">
              <a:lnSpc>
                <a:spcPct val="120000"/>
              </a:lnSpc>
              <a:spcBef>
                <a:spcPts val="600"/>
              </a:spcBef>
              <a:buFontTx/>
              <a:buChar char="○"/>
            </a:pPr>
            <a:r>
              <a:rPr lang="en-US" altLang="zh-CN" dirty="0">
                <a:solidFill>
                  <a:srgbClr val="000000"/>
                </a:solidFill>
                <a:latin typeface="TimesNewRomanPSMT"/>
              </a:rPr>
              <a:t>Multi-vendor interoperability between different AI/ML functions (e.g., Data Collection, Model Training, Model Inference).</a:t>
            </a:r>
          </a:p>
          <a:p>
            <a:pPr lvl="2">
              <a:lnSpc>
                <a:spcPct val="120000"/>
              </a:lnSpc>
              <a:spcBef>
                <a:spcPts val="600"/>
              </a:spcBef>
              <a:buFontTx/>
              <a:buChar char="○"/>
            </a:pPr>
            <a:r>
              <a:rPr lang="en-US" altLang="zh-CN" dirty="0">
                <a:solidFill>
                  <a:srgbClr val="000000"/>
                </a:solidFill>
                <a:latin typeface="TimesNewRomanPSMT"/>
              </a:rPr>
              <a:t>Integration and collaboration of OAM AI/ML, 5GC AI/ML, NG-RAN AI/ML if identified.</a:t>
            </a:r>
            <a:br>
              <a:rPr lang="en-US" altLang="zh-CN" dirty="0">
                <a:solidFill>
                  <a:srgbClr val="000000"/>
                </a:solidFill>
                <a:latin typeface="TimesNewRomanPSMT"/>
              </a:rPr>
            </a:br>
            <a:r>
              <a:rPr lang="en-US" altLang="zh-CN" dirty="0">
                <a:solidFill>
                  <a:srgbClr val="000000"/>
                </a:solidFill>
                <a:latin typeface="TimesNewRomanPSMT"/>
              </a:rPr>
              <a:t>Note: Integration and collaboration with air interface AI/ML to be considered based on progress of Air interface AI/ML SI.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05871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BF368C-A000-4A45-8535-089053DBAF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b="1" dirty="0">
                <a:latin typeface="+mn-lt"/>
                <a:cs typeface="Arial" pitchFamily="34" charset="0"/>
              </a:rPr>
              <a:t>Organization of follow-up WI and new SI</a:t>
            </a:r>
            <a:endParaRPr lang="zh-CN" altLang="en-US" sz="4000" b="1" dirty="0">
              <a:latin typeface="+mn-lt"/>
              <a:cs typeface="Arial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58B4E3A-A78A-4047-B5C1-12C53E3EE1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TimesNewRomanPSMT"/>
              </a:rPr>
              <a:t>5G+AI is a topic that will last for several releases, it seems no urgent and not sensible to have a WI + SI in parallel in Rel-18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TimesNewRomanPSMT"/>
              </a:rPr>
              <a:t>Following the conclusion of the Rel-17 SI, approval of a WI and accomplishment of the normative work should be the prioritized task in Rel-18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US" altLang="zh-CN" sz="2000" dirty="0">
                <a:solidFill>
                  <a:srgbClr val="000000"/>
                </a:solidFill>
                <a:latin typeface="TimesNewRomanPSMT"/>
              </a:rPr>
              <a:t>The new R18 SI could be approved only after the R18 WI is completed,  which allow us to apply whatever we learn from R18 WI and make a better proposal for R18 SI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en-US" altLang="zh-CN" sz="2000" dirty="0">
              <a:solidFill>
                <a:srgbClr val="000000"/>
              </a:solidFill>
              <a:latin typeface="TimesNewRomanPSMT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zh-CN" sz="2000" b="1" dirty="0">
                <a:solidFill>
                  <a:schemeClr val="accent1">
                    <a:lumMod val="75000"/>
                  </a:schemeClr>
                </a:solidFill>
              </a:rPr>
              <a:t>Proposal 1: </a:t>
            </a:r>
            <a:r>
              <a:rPr lang="en-US" altLang="zh-CN" sz="2000" b="1" dirty="0">
                <a:solidFill>
                  <a:schemeClr val="accent1">
                    <a:lumMod val="75000"/>
                  </a:schemeClr>
                </a:solidFill>
                <a:latin typeface="TimesNewRomanPSMT"/>
              </a:rPr>
              <a:t>A Rel-18 follow-up WI should be first approved and finished before starting any further study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zh-CN" sz="2000" b="1" dirty="0">
                <a:solidFill>
                  <a:schemeClr val="accent1">
                    <a:lumMod val="75000"/>
                  </a:schemeClr>
                </a:solidFill>
              </a:rPr>
              <a:t>Proposal 2: </a:t>
            </a:r>
            <a:r>
              <a:rPr lang="en-US" altLang="zh-CN" sz="2000" b="1" dirty="0">
                <a:solidFill>
                  <a:schemeClr val="accent1">
                    <a:lumMod val="75000"/>
                  </a:schemeClr>
                </a:solidFill>
                <a:latin typeface="TimesNewRomanPSMT"/>
              </a:rPr>
              <a:t>The new R18 SI could be approved only after the R18 WI </a:t>
            </a:r>
            <a:r>
              <a:rPr lang="en-US" altLang="zh-CN" sz="2000" b="1">
                <a:solidFill>
                  <a:schemeClr val="accent1">
                    <a:lumMod val="75000"/>
                  </a:schemeClr>
                </a:solidFill>
                <a:latin typeface="TimesNewRomanPSMT"/>
              </a:rPr>
              <a:t>is completed</a:t>
            </a:r>
            <a:endParaRPr lang="en-US" altLang="zh-CN" sz="2000" dirty="0">
              <a:solidFill>
                <a:srgbClr val="000000"/>
              </a:solidFill>
              <a:latin typeface="TimesNewRomanPSMT"/>
            </a:endParaRPr>
          </a:p>
        </p:txBody>
      </p:sp>
    </p:spTree>
    <p:extLst>
      <p:ext uri="{BB962C8B-B14F-4D97-AF65-F5344CB8AC3E}">
        <p14:creationId xmlns:p14="http://schemas.microsoft.com/office/powerpoint/2010/main" val="40121802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B44AD6-D2E8-4FC1-8E36-3B9650B57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828D02A-982F-423A-B6DB-A81318D1A6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/>
          </a:p>
          <a:p>
            <a:endParaRPr lang="en-US" altLang="zh-CN" dirty="0"/>
          </a:p>
          <a:p>
            <a:pPr marL="0" indent="0" algn="ctr">
              <a:buNone/>
            </a:pPr>
            <a:r>
              <a:rPr lang="en-US" altLang="zh-CN" sz="4800" dirty="0"/>
              <a:t>Thank you!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361061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</TotalTime>
  <Words>570</Words>
  <Application>Microsoft Office PowerPoint</Application>
  <PresentationFormat>宽屏</PresentationFormat>
  <Paragraphs>38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TimesNewRomanPSMT</vt:lpstr>
      <vt:lpstr>等线</vt:lpstr>
      <vt:lpstr>等线 Light</vt:lpstr>
      <vt:lpstr>Arial</vt:lpstr>
      <vt:lpstr>Arial Nova Light</vt:lpstr>
      <vt:lpstr>Office 主题​​</vt:lpstr>
      <vt:lpstr>Way forwards on  AI for NG-RAN in Rel-18</vt:lpstr>
      <vt:lpstr>Status of Rel-17 SI</vt:lpstr>
      <vt:lpstr>Discussion on Pre-RAN#94e for follow-up WI </vt:lpstr>
      <vt:lpstr>Discussion on Pre-RAN#94e for new SI</vt:lpstr>
      <vt:lpstr>Organization of follow-up WI and new SI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forwards on AI for NG-RAN in Rel-18</dc:title>
  <dc:creator>CMCC-XF</dc:creator>
  <cp:lastModifiedBy>CMCC-XF</cp:lastModifiedBy>
  <cp:revision>15</cp:revision>
  <dcterms:created xsi:type="dcterms:W3CDTF">2021-11-25T10:49:09Z</dcterms:created>
  <dcterms:modified xsi:type="dcterms:W3CDTF">2021-11-29T09:50:20Z</dcterms:modified>
</cp:coreProperties>
</file>