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971" r:id="rId6"/>
    <p:sldId id="973" r:id="rId7"/>
    <p:sldId id="976" r:id="rId8"/>
    <p:sldId id="977" r:id="rId9"/>
    <p:sldId id="978" r:id="rId10"/>
    <p:sldId id="980" r:id="rId11"/>
    <p:sldId id="981" r:id="rId12"/>
    <p:sldId id="982" r:id="rId13"/>
    <p:sldId id="984" r:id="rId14"/>
    <p:sldId id="983" r:id="rId15"/>
    <p:sldId id="985" r:id="rId16"/>
    <p:sldId id="986" r:id="rId17"/>
    <p:sldId id="987" r:id="rId18"/>
    <p:sldId id="988" r:id="rId19"/>
    <p:sldId id="990" r:id="rId20"/>
    <p:sldId id="991" r:id="rId21"/>
    <p:sldId id="992" r:id="rId22"/>
    <p:sldId id="994" r:id="rId23"/>
    <p:sldId id="996" r:id="rId24"/>
    <p:sldId id="995" r:id="rId25"/>
    <p:sldId id="998" r:id="rId26"/>
    <p:sldId id="997" r:id="rId27"/>
    <p:sldId id="999"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0000FF"/>
    <a:srgbClr val="CC00CC"/>
    <a:srgbClr val="FFCC00"/>
    <a:srgbClr val="FF33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EA3096-1F1D-461D-ACEB-84C3340AE11B}" v="1" dt="2021-08-01T13:08:49.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56" autoAdjust="0"/>
    <p:restoredTop sz="95801" autoAdjust="0"/>
  </p:normalViewPr>
  <p:slideViewPr>
    <p:cSldViewPr snapToGrid="0">
      <p:cViewPr varScale="1">
        <p:scale>
          <a:sx n="135" d="100"/>
          <a:sy n="135" d="100"/>
        </p:scale>
        <p:origin x="112" y="3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2EEA3096-1F1D-461D-ACEB-84C3340AE11B}"/>
    <pc:docChg chg="undo custSel modSld">
      <pc:chgData name="Chervyakov, Andrey" userId="dbdfc4e7-c505-4785-a117-c03dfe609c52" providerId="ADAL" clId="{2EEA3096-1F1D-461D-ACEB-84C3340AE11B}" dt="2021-08-01T13:34:33.887" v="226" actId="1592"/>
      <pc:docMkLst>
        <pc:docMk/>
      </pc:docMkLst>
      <pc:sldChg chg="modSp mod addCm delCm modCm">
        <pc:chgData name="Chervyakov, Andrey" userId="dbdfc4e7-c505-4785-a117-c03dfe609c52" providerId="ADAL" clId="{2EEA3096-1F1D-461D-ACEB-84C3340AE11B}" dt="2021-08-01T13:34:33.887" v="226" actId="1592"/>
        <pc:sldMkLst>
          <pc:docMk/>
          <pc:sldMk cId="2261567071" sldId="928"/>
        </pc:sldMkLst>
        <pc:spChg chg="mod">
          <ac:chgData name="Chervyakov, Andrey" userId="dbdfc4e7-c505-4785-a117-c03dfe609c52" providerId="ADAL" clId="{2EEA3096-1F1D-461D-ACEB-84C3340AE11B}" dt="2021-08-01T13:34:27.529" v="225" actId="20577"/>
          <ac:spMkLst>
            <pc:docMk/>
            <pc:sldMk cId="2261567071" sldId="928"/>
            <ac:spMk id="3" creationId="{B1BE6906-4FA3-42DA-8E86-BA4DD12F41A6}"/>
          </ac:spMkLst>
        </pc:spChg>
      </pc:sldChg>
      <pc:sldChg chg="modSp mod addCm delCm">
        <pc:chgData name="Chervyakov, Andrey" userId="dbdfc4e7-c505-4785-a117-c03dfe609c52" providerId="ADAL" clId="{2EEA3096-1F1D-461D-ACEB-84C3340AE11B}" dt="2021-08-01T13:21:43.609" v="217" actId="948"/>
        <pc:sldMkLst>
          <pc:docMk/>
          <pc:sldMk cId="3082891650" sldId="970"/>
        </pc:sldMkLst>
        <pc:spChg chg="mod">
          <ac:chgData name="Chervyakov, Andrey" userId="dbdfc4e7-c505-4785-a117-c03dfe609c52" providerId="ADAL" clId="{2EEA3096-1F1D-461D-ACEB-84C3340AE11B}" dt="2021-08-01T13:21:43.609" v="217" actId="948"/>
          <ac:spMkLst>
            <pc:docMk/>
            <pc:sldMk cId="3082891650" sldId="970"/>
            <ac:spMk id="3" creationId="{B1BE6906-4FA3-42DA-8E86-BA4DD12F41A6}"/>
          </ac:spMkLst>
        </pc:spChg>
      </pc:sldChg>
      <pc:sldChg chg="modSp mod">
        <pc:chgData name="Chervyakov, Andrey" userId="dbdfc4e7-c505-4785-a117-c03dfe609c52" providerId="ADAL" clId="{2EEA3096-1F1D-461D-ACEB-84C3340AE11B}" dt="2021-08-01T13:22:13.589" v="219" actId="108"/>
        <pc:sldMkLst>
          <pc:docMk/>
          <pc:sldMk cId="4244984083" sldId="972"/>
        </pc:sldMkLst>
        <pc:spChg chg="mod">
          <ac:chgData name="Chervyakov, Andrey" userId="dbdfc4e7-c505-4785-a117-c03dfe609c52" providerId="ADAL" clId="{2EEA3096-1F1D-461D-ACEB-84C3340AE11B}" dt="2021-08-01T13:22:13.589" v="219" actId="108"/>
          <ac:spMkLst>
            <pc:docMk/>
            <pc:sldMk cId="4244984083" sldId="972"/>
            <ac:spMk id="197" creationId="{B6CDA6FF-6740-49E7-B14C-1831ED62E0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a:xfrm>
            <a:off x="914400" y="2130438"/>
            <a:ext cx="10363200" cy="1988556"/>
          </a:xfrm>
        </p:spPr>
        <p:txBody>
          <a:bodyPr/>
          <a:lstStyle/>
          <a:p>
            <a:r>
              <a:rPr lang="en-US" b="1" dirty="0"/>
              <a:t>Moderator summary for discussion [RAN94e-R18Prep-22]</a:t>
            </a:r>
            <a:endParaRPr lang="en-US" b="1" dirty="0">
              <a:latin typeface="+mj-ea"/>
            </a:endParaRP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a:t>
            </a:r>
            <a:r>
              <a:rPr lang="en-US" dirty="0" smtClean="0">
                <a:latin typeface="+mj-ea"/>
                <a:ea typeface="+mj-ea"/>
              </a:rPr>
              <a:t>Chair</a:t>
            </a:r>
            <a:r>
              <a:rPr lang="en-US" dirty="0"/>
              <a:t> </a:t>
            </a:r>
            <a:r>
              <a:rPr lang="en-US" dirty="0" smtClean="0"/>
              <a:t>(Huawei)</a:t>
            </a:r>
            <a:endParaRPr lang="en-US" dirty="0">
              <a:latin typeface="+mj-ea"/>
              <a:ea typeface="+mj-ea"/>
            </a:endParaRP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061551" cy="1692771"/>
          </a:xfrm>
          <a:prstGeom prst="rect">
            <a:avLst/>
          </a:prstGeom>
          <a:noFill/>
        </p:spPr>
        <p:txBody>
          <a:bodyPr wrap="square" rtlCol="0">
            <a:spAutoFit/>
          </a:bodyPr>
          <a:lstStyle/>
          <a:p>
            <a:r>
              <a:rPr lang="en-US" sz="1600" b="1" dirty="0">
                <a:latin typeface="+mj-ea"/>
                <a:ea typeface="+mj-ea"/>
              </a:rPr>
              <a:t>3GPP TSG-RAN </a:t>
            </a:r>
            <a:r>
              <a:rPr lang="en-US" sz="1600" b="1" dirty="0" smtClean="0">
                <a:latin typeface="+mj-ea"/>
                <a:ea typeface="+mj-ea"/>
              </a:rPr>
              <a:t>Meeting #94-e</a:t>
            </a:r>
          </a:p>
          <a:p>
            <a:r>
              <a:rPr lang="en-US" sz="1600" b="1" dirty="0">
                <a:latin typeface="+mj-ea"/>
                <a:ea typeface="+mj-ea"/>
              </a:rPr>
              <a:t>Electronic Meeting, December 6 – 17, 2021</a:t>
            </a:r>
          </a:p>
          <a:p>
            <a:r>
              <a:rPr lang="en-US" sz="1600" b="1" dirty="0">
                <a:latin typeface="+mj-ea"/>
                <a:ea typeface="+mj-ea"/>
              </a:rPr>
              <a:t>(Pre-RAN#94e email discussion October 20 – 29, 2021)</a:t>
            </a:r>
          </a:p>
          <a:p>
            <a:r>
              <a:rPr lang="en-GB" altLang="zh-CN" sz="1600" b="1" dirty="0">
                <a:latin typeface="+mj-ea"/>
                <a:ea typeface="+mj-ea"/>
              </a:rPr>
              <a:t> </a:t>
            </a:r>
            <a:endParaRPr lang="zh-CN" altLang="zh-CN" sz="1600" dirty="0">
              <a:latin typeface="+mj-ea"/>
              <a:ea typeface="+mj-ea"/>
            </a:endParaRPr>
          </a:p>
          <a:p>
            <a:r>
              <a:rPr lang="en-US" sz="1600" b="1" dirty="0">
                <a:latin typeface="+mj-ea"/>
                <a:ea typeface="+mj-ea"/>
              </a:rPr>
              <a:t>Agenda </a:t>
            </a:r>
            <a:r>
              <a:rPr lang="en-US" sz="1600" b="1" dirty="0" smtClean="0">
                <a:latin typeface="+mj-ea"/>
                <a:ea typeface="+mj-ea"/>
              </a:rPr>
              <a:t>Item: 8A.4</a:t>
            </a:r>
            <a:endParaRPr lang="en-US" sz="1600" b="1" dirty="0">
              <a:latin typeface="+mj-ea"/>
              <a:ea typeface="+mj-ea"/>
            </a:endParaRPr>
          </a:p>
          <a:p>
            <a:endParaRPr lang="en-US" dirty="0">
              <a:latin typeface="+mj-ea"/>
              <a:ea typeface="+mj-ea"/>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8002955" y="274551"/>
            <a:ext cx="2519149" cy="338554"/>
          </a:xfrm>
          <a:prstGeom prst="rect">
            <a:avLst/>
          </a:prstGeom>
          <a:noFill/>
        </p:spPr>
        <p:txBody>
          <a:bodyPr wrap="square" rtlCol="0">
            <a:spAutoFit/>
          </a:bodyPr>
          <a:lstStyle/>
          <a:p>
            <a:pPr algn="r"/>
            <a:r>
              <a:rPr lang="en-US" sz="1600" b="1" dirty="0">
                <a:latin typeface="+mj-ea"/>
                <a:ea typeface="+mj-ea"/>
              </a:rPr>
              <a:t> </a:t>
            </a:r>
            <a:r>
              <a:rPr lang="en-US" altLang="zh-CN" sz="1600" b="1" dirty="0">
                <a:latin typeface="+mj-ea"/>
                <a:ea typeface="+mj-ea"/>
              </a:rPr>
              <a:t>RP-212682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pPr>
            <a:r>
              <a:rPr lang="en-US" altLang="zh-CN" sz="1200" dirty="0"/>
              <a:t>Home base station (HBS) (RAN4)</a:t>
            </a:r>
            <a:endParaRPr lang="zh-CN" altLang="zh-CN" sz="1200" dirty="0"/>
          </a:p>
          <a:p>
            <a:pPr lvl="2">
              <a:spcBef>
                <a:spcPts val="0"/>
              </a:spcBef>
              <a:spcAft>
                <a:spcPts val="600"/>
              </a:spcAft>
              <a:buSzPts val="1100"/>
            </a:pPr>
            <a:r>
              <a:rPr lang="en-US" altLang="zh-CN" sz="1200" dirty="0"/>
              <a:t>Example band is n41</a:t>
            </a:r>
            <a:endParaRPr lang="zh-CN" altLang="zh-CN" sz="1200" dirty="0"/>
          </a:p>
          <a:p>
            <a:pPr lvl="2">
              <a:spcBef>
                <a:spcPts val="0"/>
              </a:spcBef>
              <a:spcAft>
                <a:spcPts val="600"/>
              </a:spcAft>
              <a:buSzPts val="1100"/>
            </a:pPr>
            <a:r>
              <a:rPr lang="en-US" altLang="zh-CN" sz="1200" dirty="0"/>
              <a:t>Specify RF requirements for BS</a:t>
            </a:r>
            <a:endParaRPr lang="zh-CN" altLang="zh-CN" sz="1200" dirty="0"/>
          </a:p>
          <a:p>
            <a:pPr lvl="3">
              <a:spcBef>
                <a:spcPts val="0"/>
              </a:spcBef>
              <a:spcAft>
                <a:spcPts val="600"/>
              </a:spcAft>
              <a:buSzPts val="1100"/>
            </a:pPr>
            <a:r>
              <a:rPr lang="en-US" altLang="zh-CN" sz="1200" dirty="0"/>
              <a:t>Identify the scenario and conduct co-existence study for defining the BS requirements</a:t>
            </a:r>
            <a:endParaRPr lang="zh-CN" altLang="zh-CN" sz="1200" dirty="0"/>
          </a:p>
          <a:p>
            <a:pPr lvl="2">
              <a:spcBef>
                <a:spcPts val="0"/>
              </a:spcBef>
              <a:spcAft>
                <a:spcPts val="600"/>
              </a:spcAft>
              <a:buSzPts val="1100"/>
            </a:pPr>
            <a:r>
              <a:rPr lang="en-US" altLang="zh-CN" sz="1200" dirty="0"/>
              <a:t>Specify conformance testing requirements</a:t>
            </a:r>
            <a:endParaRPr lang="zh-CN" altLang="zh-CN" sz="1200" dirty="0"/>
          </a:p>
          <a:p>
            <a:pPr lvl="2">
              <a:spcBef>
                <a:spcPts val="0"/>
              </a:spcBef>
              <a:spcAft>
                <a:spcPts val="600"/>
              </a:spcAft>
              <a:buSzPts val="1100"/>
            </a:pPr>
            <a:r>
              <a:rPr lang="en-US" altLang="zh-CN" sz="1200" dirty="0" smtClean="0"/>
              <a:t>No new demodulation performance requirement is needed</a:t>
            </a:r>
            <a:endParaRPr lang="zh-CN" altLang="zh-CN" sz="1200" dirty="0" smtClean="0"/>
          </a:p>
          <a:p>
            <a:pPr marL="914354" lvl="2" indent="0">
              <a:spcBef>
                <a:spcPts val="0"/>
              </a:spcBef>
              <a:spcAft>
                <a:spcPts val="600"/>
              </a:spcAft>
              <a:buSzPts val="1100"/>
              <a:buNone/>
            </a:pPr>
            <a:r>
              <a:rPr lang="en-US" altLang="zh-CN" sz="1200" dirty="0" smtClean="0"/>
              <a:t>NOTE: Further discuss on what kind of simulation campaigns are needed and what the scenarios are in the future meetings before Rel-18 RAN4 package approval.</a:t>
            </a:r>
            <a:endParaRPr lang="zh-CN" altLang="zh-CN" sz="1200" dirty="0" smtClean="0"/>
          </a:p>
          <a:p>
            <a:pPr marL="457176" lvl="1" indent="0">
              <a:spcBef>
                <a:spcPts val="0"/>
              </a:spcBef>
              <a:spcAft>
                <a:spcPts val="600"/>
              </a:spcAft>
              <a:buSzPts val="1100"/>
              <a:buNone/>
            </a:pPr>
            <a:endParaRPr lang="en-US"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#5: BS RF requirement evolution</a:t>
            </a:r>
          </a:p>
        </p:txBody>
      </p:sp>
    </p:spTree>
    <p:extLst>
      <p:ext uri="{BB962C8B-B14F-4D97-AF65-F5344CB8AC3E}">
        <p14:creationId xmlns:p14="http://schemas.microsoft.com/office/powerpoint/2010/main" val="36108026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a:solidFill>
            <a:srgbClr val="FFFF00"/>
          </a:solidFill>
        </p:spPr>
        <p:txBody>
          <a:bodyPr/>
          <a:lstStyle/>
          <a:p>
            <a:pPr>
              <a:spcBef>
                <a:spcPts val="0"/>
              </a:spcBef>
              <a:spcAft>
                <a:spcPts val="1200"/>
              </a:spcAft>
            </a:pPr>
            <a:r>
              <a:rPr lang="en-US" altLang="zh-CN" sz="1400" b="1" dirty="0"/>
              <a:t>Working areas </a:t>
            </a:r>
            <a:r>
              <a:rPr lang="en-US" altLang="zh-CN" sz="1400" b="1" dirty="0" smtClean="0"/>
              <a:t>which need more discussions</a:t>
            </a:r>
            <a:endParaRPr lang="en-US" altLang="zh-CN" sz="1400" b="1" dirty="0"/>
          </a:p>
          <a:p>
            <a:pPr lvl="1">
              <a:spcBef>
                <a:spcPts val="0"/>
              </a:spcBef>
              <a:spcAft>
                <a:spcPts val="600"/>
              </a:spcAft>
              <a:buSzPts val="1100"/>
              <a:buFont typeface="Wingdings" panose="05000000000000000000" pitchFamily="2" charset="2"/>
              <a:buChar char="l"/>
            </a:pPr>
            <a:r>
              <a:rPr lang="zh-CN" altLang="zh-CN" sz="1200" dirty="0"/>
              <a:t>mmWave multi-band BS</a:t>
            </a:r>
          </a:p>
          <a:p>
            <a:pPr lvl="2">
              <a:spcBef>
                <a:spcPts val="0"/>
              </a:spcBef>
              <a:spcAft>
                <a:spcPts val="600"/>
              </a:spcAft>
              <a:buSzPts val="1100"/>
            </a:pPr>
            <a:r>
              <a:rPr lang="en-US" altLang="zh-CN" sz="1200" dirty="0"/>
              <a:t>mmWave multi-band BS (RAN4)</a:t>
            </a:r>
            <a:endParaRPr lang="zh-CN" altLang="zh-CN" sz="1200" dirty="0"/>
          </a:p>
          <a:p>
            <a:pPr lvl="3">
              <a:spcBef>
                <a:spcPts val="0"/>
              </a:spcBef>
              <a:spcAft>
                <a:spcPts val="600"/>
              </a:spcAft>
              <a:buSzPts val="1100"/>
            </a:pPr>
            <a:r>
              <a:rPr lang="en-US" altLang="zh-CN" sz="1200" dirty="0"/>
              <a:t>Specify RF requirements for mmWave BS capable of multi-band operation</a:t>
            </a:r>
            <a:endParaRPr lang="zh-CN" altLang="zh-CN" sz="1200" dirty="0"/>
          </a:p>
          <a:p>
            <a:pPr lvl="1">
              <a:spcBef>
                <a:spcPts val="0"/>
              </a:spcBef>
              <a:spcAft>
                <a:spcPts val="600"/>
              </a:spcAft>
              <a:buSzPts val="1100"/>
              <a:buFont typeface="Wingdings" panose="05000000000000000000" pitchFamily="2" charset="2"/>
              <a:buChar char="l"/>
            </a:pPr>
            <a:endParaRPr lang="en-US" altLang="zh-CN" sz="1200" dirty="0" smtClean="0"/>
          </a:p>
          <a:p>
            <a:pPr lvl="1">
              <a:spcBef>
                <a:spcPts val="0"/>
              </a:spcBef>
              <a:spcAft>
                <a:spcPts val="600"/>
              </a:spcAft>
              <a:buSzPts val="1100"/>
              <a:buFont typeface="Wingdings" panose="05000000000000000000" pitchFamily="2" charset="2"/>
              <a:buChar char="l"/>
            </a:pPr>
            <a:r>
              <a:rPr lang="zh-CN" altLang="zh-CN" sz="1200" dirty="0" smtClean="0"/>
              <a:t>NTN </a:t>
            </a:r>
            <a:r>
              <a:rPr lang="zh-CN" altLang="zh-CN" sz="1200" dirty="0"/>
              <a:t>BS Type 1-O</a:t>
            </a:r>
          </a:p>
          <a:p>
            <a:pPr lvl="2">
              <a:spcBef>
                <a:spcPts val="0"/>
              </a:spcBef>
              <a:spcAft>
                <a:spcPts val="600"/>
              </a:spcAft>
              <a:buSzPts val="1100"/>
            </a:pPr>
            <a:r>
              <a:rPr lang="en-US" altLang="zh-CN" sz="1200" dirty="0"/>
              <a:t>Requirements for NTN BS Type 1-O</a:t>
            </a:r>
            <a:endParaRPr lang="zh-CN" altLang="zh-CN" sz="1200" dirty="0"/>
          </a:p>
          <a:p>
            <a:pPr lvl="3">
              <a:spcBef>
                <a:spcPts val="0"/>
              </a:spcBef>
              <a:spcAft>
                <a:spcPts val="600"/>
              </a:spcAft>
              <a:buSzPts val="1100"/>
            </a:pPr>
            <a:r>
              <a:rPr lang="en-US" altLang="zh-CN" sz="1200" dirty="0"/>
              <a:t>Investigate reference architecture</a:t>
            </a:r>
            <a:endParaRPr lang="zh-CN" altLang="zh-CN" sz="1200" dirty="0"/>
          </a:p>
          <a:p>
            <a:pPr lvl="3">
              <a:spcBef>
                <a:spcPts val="0"/>
              </a:spcBef>
              <a:spcAft>
                <a:spcPts val="600"/>
              </a:spcAft>
              <a:buSzPts val="1100"/>
            </a:pPr>
            <a:r>
              <a:rPr lang="en-US" altLang="zh-CN" sz="1200" dirty="0"/>
              <a:t>Specify RF requirements</a:t>
            </a:r>
            <a:endParaRPr lang="zh-CN" altLang="zh-CN" sz="1200" dirty="0"/>
          </a:p>
          <a:p>
            <a:pPr lvl="3">
              <a:spcBef>
                <a:spcPts val="0"/>
              </a:spcBef>
              <a:spcAft>
                <a:spcPts val="600"/>
              </a:spcAft>
              <a:buSzPts val="1100"/>
            </a:pPr>
            <a:r>
              <a:rPr lang="en-US" altLang="zh-CN" sz="1200" dirty="0"/>
              <a:t>Specify conformance testing requirements</a:t>
            </a:r>
            <a:endParaRPr lang="zh-CN" altLang="zh-CN" sz="1200" dirty="0"/>
          </a:p>
          <a:p>
            <a:pPr lvl="1">
              <a:spcBef>
                <a:spcPts val="0"/>
              </a:spcBef>
              <a:spcAft>
                <a:spcPts val="600"/>
              </a:spcAft>
              <a:buSzPts val="1100"/>
              <a:buFont typeface="Wingdings" panose="05000000000000000000" pitchFamily="2" charset="2"/>
              <a:buChar char="l"/>
            </a:pPr>
            <a:endParaRPr lang="en-US" altLang="zh-CN" sz="1200" dirty="0" smtClean="0"/>
          </a:p>
          <a:p>
            <a:pPr lvl="1">
              <a:spcBef>
                <a:spcPts val="0"/>
              </a:spcBef>
              <a:spcAft>
                <a:spcPts val="600"/>
              </a:spcAft>
              <a:buSzPts val="1100"/>
              <a:buFont typeface="Wingdings" panose="05000000000000000000" pitchFamily="2" charset="2"/>
              <a:buChar char="l"/>
            </a:pPr>
            <a:r>
              <a:rPr lang="zh-CN" altLang="zh-CN" sz="1200" dirty="0" smtClean="0"/>
              <a:t>Others</a:t>
            </a:r>
            <a:endParaRPr lang="zh-CN" altLang="zh-CN" sz="1200" dirty="0"/>
          </a:p>
          <a:p>
            <a:pPr lvl="2">
              <a:spcBef>
                <a:spcPts val="0"/>
              </a:spcBef>
              <a:spcAft>
                <a:spcPts val="600"/>
              </a:spcAft>
              <a:buSzPts val="1100"/>
            </a:pPr>
            <a:r>
              <a:rPr lang="zh-CN" altLang="zh-CN" sz="1200" dirty="0"/>
              <a:t>Investigate and if possible simplify declaration</a:t>
            </a:r>
            <a:r>
              <a:rPr lang="zh-CN" altLang="zh-CN" sz="1200" dirty="0" smtClean="0"/>
              <a:t>.</a:t>
            </a:r>
            <a:endParaRPr lang="en-US" altLang="zh-CN" sz="1200" dirty="0" smtClean="0"/>
          </a:p>
          <a:p>
            <a:pPr lvl="2">
              <a:spcBef>
                <a:spcPts val="0"/>
              </a:spcBef>
              <a:spcAft>
                <a:spcPts val="600"/>
              </a:spcAft>
              <a:buSzPts val="1100"/>
            </a:pPr>
            <a:r>
              <a:rPr lang="en-US" altLang="zh-CN" sz="1200" dirty="0" smtClean="0"/>
              <a:t>Rel-17 leftover</a:t>
            </a:r>
            <a:endParaRPr lang="zh-CN"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#5: BS RF requirement evolution</a:t>
            </a:r>
          </a:p>
        </p:txBody>
      </p:sp>
    </p:spTree>
    <p:extLst>
      <p:ext uri="{BB962C8B-B14F-4D97-AF65-F5344CB8AC3E}">
        <p14:creationId xmlns:p14="http://schemas.microsoft.com/office/powerpoint/2010/main" val="14900099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pPr>
            <a:r>
              <a:rPr lang="en-US" altLang="zh-CN" sz="1200" dirty="0"/>
              <a:t>The </a:t>
            </a:r>
            <a:r>
              <a:rPr lang="en-US" altLang="zh-CN" sz="1200" dirty="0" smtClean="0"/>
              <a:t>justification </a:t>
            </a:r>
            <a:r>
              <a:rPr lang="en-US" altLang="zh-CN" sz="1200" dirty="0"/>
              <a:t>and scope in the draft WID RP-211825 are stable and acceptable</a:t>
            </a:r>
            <a:r>
              <a:rPr lang="en-US" altLang="zh-CN" sz="1200" dirty="0" smtClean="0"/>
              <a:t>.</a:t>
            </a:r>
            <a:r>
              <a:rPr lang="zh-CN" altLang="zh-CN" sz="1200" dirty="0" smtClean="0"/>
              <a:t> </a:t>
            </a:r>
            <a:endParaRPr lang="en-US"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#6: EMC enhancement</a:t>
            </a:r>
          </a:p>
        </p:txBody>
      </p:sp>
    </p:spTree>
    <p:extLst>
      <p:ext uri="{BB962C8B-B14F-4D97-AF65-F5344CB8AC3E}">
        <p14:creationId xmlns:p14="http://schemas.microsoft.com/office/powerpoint/2010/main" val="23572868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pPr>
            <a:r>
              <a:rPr lang="zh-CN" altLang="zh-CN" sz="1200" dirty="0"/>
              <a:t>Dynamic OTA testing method for FR2-1</a:t>
            </a:r>
          </a:p>
          <a:p>
            <a:pPr lvl="2">
              <a:spcBef>
                <a:spcPts val="0"/>
              </a:spcBef>
              <a:spcAft>
                <a:spcPts val="600"/>
              </a:spcAft>
              <a:buSzPts val="1100"/>
            </a:pPr>
            <a:r>
              <a:rPr lang="zh-CN" altLang="zh-CN" sz="1200" dirty="0"/>
              <a:t>No intention to introduce the new RAN4 requirements in Rel-18</a:t>
            </a:r>
          </a:p>
          <a:p>
            <a:pPr lvl="2">
              <a:spcBef>
                <a:spcPts val="0"/>
              </a:spcBef>
              <a:spcAft>
                <a:spcPts val="600"/>
              </a:spcAft>
              <a:buSzPts val="1100"/>
            </a:pPr>
            <a:r>
              <a:rPr lang="zh-CN" altLang="zh-CN" sz="1200" dirty="0"/>
              <a:t>Take the test method and outcome in Rel-17 MIMO OTA WI into account</a:t>
            </a:r>
          </a:p>
          <a:p>
            <a:pPr marL="914354" lvl="2" indent="0">
              <a:spcBef>
                <a:spcPts val="0"/>
              </a:spcBef>
              <a:spcAft>
                <a:spcPts val="600"/>
              </a:spcAft>
              <a:buSzPts val="1100"/>
              <a:buNone/>
            </a:pPr>
            <a:r>
              <a:rPr lang="zh-CN" altLang="zh-CN" sz="1200" dirty="0"/>
              <a:t>NOTE: to agree on the objectives for dynamic OTA testing method, further discussions on the benefit of dynamic OTA testing method compared to the existing multi-AoA tests and beam management tests are needed</a:t>
            </a:r>
            <a:r>
              <a:rPr lang="zh-CN" altLang="zh-CN" sz="1200" dirty="0" smtClean="0"/>
              <a:t>.</a:t>
            </a:r>
          </a:p>
          <a:p>
            <a:pPr marL="914354" lvl="2" indent="0">
              <a:spcBef>
                <a:spcPts val="0"/>
              </a:spcBef>
              <a:spcAft>
                <a:spcPts val="600"/>
              </a:spcAft>
              <a:buSzPts val="1100"/>
              <a:buNone/>
            </a:pPr>
            <a:r>
              <a:rPr lang="zh-CN" altLang="zh-CN" sz="1200" dirty="0" smtClean="0"/>
              <a:t>NOTE: to stab</a:t>
            </a:r>
            <a:r>
              <a:rPr lang="en-US" altLang="zh-CN" sz="1200" dirty="0" err="1" smtClean="0"/>
              <a:t>i</a:t>
            </a:r>
            <a:r>
              <a:rPr lang="zh-CN" altLang="zh-CN" sz="1200" dirty="0" smtClean="0"/>
              <a:t>lize the objectives, further discussion on whether Rel-17 MIMO OTA will impact the work for dynamic OTA testing is needed</a:t>
            </a:r>
          </a:p>
          <a:p>
            <a:pPr lvl="1">
              <a:spcBef>
                <a:spcPts val="0"/>
              </a:spcBef>
              <a:spcAft>
                <a:spcPts val="600"/>
              </a:spcAft>
              <a:buSzPts val="1100"/>
              <a:buFont typeface="Wingdings" panose="05000000000000000000" pitchFamily="2" charset="2"/>
              <a:buChar char="l"/>
            </a:pPr>
            <a:endParaRPr lang="en-US" altLang="zh-CN" sz="1200" dirty="0" smtClean="0"/>
          </a:p>
          <a:p>
            <a:pPr lvl="1">
              <a:spcBef>
                <a:spcPts val="0"/>
              </a:spcBef>
              <a:spcAft>
                <a:spcPts val="600"/>
              </a:spcAft>
              <a:buSzPts val="1100"/>
              <a:buFont typeface="Wingdings" panose="05000000000000000000" pitchFamily="2" charset="2"/>
              <a:buChar char="l"/>
            </a:pPr>
            <a:r>
              <a:rPr lang="zh-CN" altLang="zh-CN" sz="1200" dirty="0" smtClean="0"/>
              <a:t>[</a:t>
            </a:r>
            <a:r>
              <a:rPr lang="zh-CN" altLang="zh-CN" sz="1200" dirty="0"/>
              <a:t>Testing framework for FR2 FWA devices (PC1/PC5 in FR2)]</a:t>
            </a:r>
          </a:p>
          <a:p>
            <a:pPr lvl="1">
              <a:spcBef>
                <a:spcPts val="0"/>
              </a:spcBef>
              <a:spcAft>
                <a:spcPts val="600"/>
              </a:spcAft>
              <a:buSzPts val="1100"/>
              <a:buFont typeface="Wingdings" panose="05000000000000000000" pitchFamily="2" charset="2"/>
              <a:buChar char="l"/>
            </a:pPr>
            <a:endParaRPr lang="en-US" altLang="zh-CN" sz="1200" dirty="0" smtClean="0"/>
          </a:p>
          <a:p>
            <a:pPr lvl="1">
              <a:spcBef>
                <a:spcPts val="0"/>
              </a:spcBef>
              <a:spcAft>
                <a:spcPts val="600"/>
              </a:spcAft>
              <a:buSzPts val="1100"/>
              <a:buFont typeface="Wingdings" panose="05000000000000000000" pitchFamily="2" charset="2"/>
              <a:buChar char="l"/>
            </a:pPr>
            <a:r>
              <a:rPr lang="zh-CN" altLang="zh-CN" sz="1200" dirty="0" smtClean="0"/>
              <a:t>FR</a:t>
            </a:r>
            <a:r>
              <a:rPr lang="zh-CN" altLang="zh-CN" sz="1200" dirty="0"/>
              <a:t>2 OTA testing for UEs with multi-panel reception and 4DL layer for FR2-1</a:t>
            </a:r>
          </a:p>
          <a:p>
            <a:pPr lvl="2">
              <a:spcBef>
                <a:spcPts val="0"/>
              </a:spcBef>
              <a:spcAft>
                <a:spcPts val="600"/>
              </a:spcAft>
              <a:buSzPts val="1100"/>
            </a:pPr>
            <a:r>
              <a:rPr lang="zh-CN" altLang="zh-CN" sz="1200" dirty="0"/>
              <a:t>Depend on the status of other Rel-18 RAN4-led items proposal where core requirements will be specified</a:t>
            </a:r>
          </a:p>
          <a:p>
            <a:pPr lvl="2">
              <a:spcBef>
                <a:spcPts val="0"/>
              </a:spcBef>
              <a:spcAft>
                <a:spcPts val="600"/>
              </a:spcAft>
              <a:buSzPts val="1100"/>
            </a:pPr>
            <a:r>
              <a:rPr lang="zh-CN" altLang="zh-CN" sz="1200" dirty="0"/>
              <a:t>How to </a:t>
            </a:r>
            <a:r>
              <a:rPr lang="zh-CN" altLang="zh-CN" sz="1200" dirty="0" smtClean="0"/>
              <a:t>hand</a:t>
            </a:r>
            <a:r>
              <a:rPr lang="en-US" altLang="zh-CN" sz="1200" dirty="0" smtClean="0"/>
              <a:t>le</a:t>
            </a:r>
            <a:r>
              <a:rPr lang="zh-CN" altLang="zh-CN" sz="1200" dirty="0" smtClean="0"/>
              <a:t> </a:t>
            </a:r>
            <a:r>
              <a:rPr lang="zh-CN" altLang="zh-CN" sz="1200" dirty="0"/>
              <a:t>multi-panel </a:t>
            </a:r>
            <a:r>
              <a:rPr lang="zh-CN" altLang="zh-CN" sz="1200" dirty="0" smtClean="0"/>
              <a:t>rece</a:t>
            </a:r>
            <a:r>
              <a:rPr lang="en-US" altLang="zh-CN" sz="1200" dirty="0" smtClean="0"/>
              <a:t>p</a:t>
            </a:r>
            <a:r>
              <a:rPr lang="zh-CN" altLang="zh-CN" sz="1200" dirty="0" smtClean="0"/>
              <a:t>tion</a:t>
            </a:r>
            <a:r>
              <a:rPr lang="zh-CN" altLang="zh-CN" sz="1200" dirty="0"/>
              <a:t>, i.e., assuming simultaneous multi-panel reception and/or multi-panel reception with switching between panels is decided depending on objectives to specify relevant core requirements in another potential WI proposal</a:t>
            </a:r>
          </a:p>
          <a:p>
            <a:pPr marL="457176" lvl="1" indent="0">
              <a:spcBef>
                <a:spcPts val="0"/>
              </a:spcBef>
              <a:spcAft>
                <a:spcPts val="600"/>
              </a:spcAft>
              <a:buSzPts val="1100"/>
              <a:buNone/>
            </a:pPr>
            <a:endParaRPr lang="en-US"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#7: OTA testing enhancement</a:t>
            </a:r>
          </a:p>
        </p:txBody>
      </p:sp>
    </p:spTree>
    <p:extLst>
      <p:ext uri="{BB962C8B-B14F-4D97-AF65-F5344CB8AC3E}">
        <p14:creationId xmlns:p14="http://schemas.microsoft.com/office/powerpoint/2010/main" val="25364805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tabLst>
                <a:tab pos="361950" algn="l"/>
              </a:tabLst>
            </a:pPr>
            <a:r>
              <a:rPr lang="en-US" altLang="zh-CN" sz="1000" dirty="0"/>
              <a:t>Specify features to core specifications of RF requirements for coexistence between ATG and IMT terrestrial network [RAN4]</a:t>
            </a:r>
            <a:endParaRPr lang="zh-CN" altLang="zh-CN" sz="1000" dirty="0"/>
          </a:p>
          <a:p>
            <a:pPr lvl="2">
              <a:spcBef>
                <a:spcPts val="0"/>
              </a:spcBef>
              <a:spcAft>
                <a:spcPts val="600"/>
              </a:spcAft>
              <a:buSzPts val="1100"/>
              <a:tabLst>
                <a:tab pos="495300" algn="l"/>
              </a:tabLst>
            </a:pPr>
            <a:r>
              <a:rPr lang="en-US" altLang="zh-CN" sz="1000" dirty="0"/>
              <a:t>Core part: Specify core requirements for coexistence between ATG and IMT terrestrial network [RAN4]</a:t>
            </a:r>
            <a:endParaRPr lang="zh-CN" altLang="zh-CN" sz="1000" dirty="0"/>
          </a:p>
          <a:p>
            <a:pPr lvl="3">
              <a:spcBef>
                <a:spcPts val="0"/>
              </a:spcBef>
              <a:spcAft>
                <a:spcPts val="600"/>
              </a:spcAft>
              <a:buSzPts val="1100"/>
              <a:tabLst>
                <a:tab pos="952500" algn="l"/>
              </a:tabLst>
            </a:pPr>
            <a:r>
              <a:rPr lang="en-US" altLang="zh-CN" sz="1000" dirty="0"/>
              <a:t>Example bands include n1, n78 and n79.</a:t>
            </a:r>
            <a:endParaRPr lang="zh-CN" altLang="zh-CN" sz="1000" dirty="0"/>
          </a:p>
          <a:p>
            <a:pPr lvl="3">
              <a:spcBef>
                <a:spcPts val="0"/>
              </a:spcBef>
              <a:spcAft>
                <a:spcPts val="600"/>
              </a:spcAft>
              <a:buSzPts val="1100"/>
              <a:tabLst>
                <a:tab pos="952500" algn="l"/>
              </a:tabLst>
            </a:pPr>
            <a:r>
              <a:rPr lang="en-US" altLang="zh-CN" sz="1000" dirty="0"/>
              <a:t>Perform FR1 co-existence evaluation for ATG network (e.g. ACLR, ACS)</a:t>
            </a:r>
            <a:endParaRPr lang="zh-CN" altLang="zh-CN" sz="1000" dirty="0"/>
          </a:p>
          <a:p>
            <a:pPr lvl="3">
              <a:spcBef>
                <a:spcPts val="0"/>
              </a:spcBef>
              <a:spcAft>
                <a:spcPts val="600"/>
              </a:spcAft>
              <a:buSzPts val="1100"/>
              <a:tabLst>
                <a:tab pos="952500" algn="l"/>
              </a:tabLst>
            </a:pPr>
            <a:r>
              <a:rPr lang="en-US" altLang="zh-CN" sz="1000" dirty="0"/>
              <a:t>Identify key characteristics where it is necessary to differentiate ATG BS and UEs from ground based BS and UEs</a:t>
            </a:r>
            <a:endParaRPr lang="zh-CN" altLang="zh-CN" sz="1000" dirty="0"/>
          </a:p>
          <a:p>
            <a:pPr lvl="4">
              <a:spcBef>
                <a:spcPts val="0"/>
              </a:spcBef>
              <a:spcAft>
                <a:spcPts val="600"/>
              </a:spcAft>
              <a:buSzPts val="1100"/>
              <a:tabLst>
                <a:tab pos="1409700" algn="l"/>
              </a:tabLst>
            </a:pPr>
            <a:r>
              <a:rPr lang="en-US" altLang="zh-CN" sz="1000" dirty="0"/>
              <a:t>Aim to reuse existing requirements for BS and UE where possible.</a:t>
            </a:r>
            <a:endParaRPr lang="zh-CN" altLang="zh-CN" sz="1000" dirty="0"/>
          </a:p>
          <a:p>
            <a:pPr lvl="3">
              <a:spcBef>
                <a:spcPts val="0"/>
              </a:spcBef>
              <a:spcAft>
                <a:spcPts val="600"/>
              </a:spcAft>
              <a:buSzPts val="1100"/>
              <a:tabLst>
                <a:tab pos="952500" algn="l"/>
              </a:tabLst>
            </a:pPr>
            <a:r>
              <a:rPr lang="en-US" altLang="zh-CN" sz="1000" dirty="0"/>
              <a:t>Specify RF requirements for ATG UE/BS</a:t>
            </a:r>
            <a:endParaRPr lang="zh-CN" altLang="zh-CN" sz="1000" dirty="0"/>
          </a:p>
          <a:p>
            <a:pPr lvl="4">
              <a:spcBef>
                <a:spcPts val="0"/>
              </a:spcBef>
              <a:spcAft>
                <a:spcPts val="600"/>
              </a:spcAft>
              <a:buSzPts val="1100"/>
              <a:tabLst>
                <a:tab pos="1409700" algn="l"/>
              </a:tabLst>
            </a:pPr>
            <a:r>
              <a:rPr lang="en-US" altLang="zh-CN" sz="1000" dirty="0"/>
              <a:t>Considering the results of co-existence simulations in terms of impact on emissions and RX requirements, cell sizes and link budgets, technology capabilities, likely BS and UE architectures and other relevant aspects.</a:t>
            </a:r>
            <a:endParaRPr lang="zh-CN" altLang="zh-CN" sz="1000" dirty="0"/>
          </a:p>
          <a:p>
            <a:pPr lvl="4">
              <a:spcBef>
                <a:spcPts val="0"/>
              </a:spcBef>
              <a:spcAft>
                <a:spcPts val="600"/>
              </a:spcAft>
              <a:buSzPts val="1100"/>
              <a:tabLst>
                <a:tab pos="1409700" algn="l"/>
              </a:tabLst>
            </a:pPr>
            <a:r>
              <a:rPr lang="en-US" altLang="zh-CN" sz="1000" dirty="0"/>
              <a:t>Taking into account identified differences between ATG and ground based systems</a:t>
            </a:r>
            <a:endParaRPr lang="zh-CN" altLang="zh-CN" sz="1000" dirty="0"/>
          </a:p>
          <a:p>
            <a:pPr lvl="4">
              <a:spcBef>
                <a:spcPts val="0"/>
              </a:spcBef>
              <a:spcAft>
                <a:spcPts val="600"/>
              </a:spcAft>
              <a:buSzPts val="1100"/>
              <a:tabLst>
                <a:tab pos="1409700" algn="l"/>
              </a:tabLst>
            </a:pPr>
            <a:r>
              <a:rPr lang="en-US" altLang="zh-CN" sz="1000" dirty="0"/>
              <a:t>Consider BS type 1-C/1-H/1-O and specify the requirements </a:t>
            </a:r>
            <a:endParaRPr lang="zh-CN" altLang="zh-CN" sz="1000" dirty="0"/>
          </a:p>
          <a:p>
            <a:pPr lvl="4">
              <a:spcBef>
                <a:spcPts val="0"/>
              </a:spcBef>
              <a:spcAft>
                <a:spcPts val="600"/>
              </a:spcAft>
              <a:buSzPts val="1100"/>
              <a:tabLst>
                <a:tab pos="1409700" algn="l"/>
              </a:tabLst>
            </a:pPr>
            <a:r>
              <a:rPr lang="en-US" altLang="zh-CN" sz="1000" dirty="0"/>
              <a:t>Consider conductive requirements for UE</a:t>
            </a:r>
            <a:endParaRPr lang="zh-CN" altLang="zh-CN" sz="1000" dirty="0"/>
          </a:p>
          <a:p>
            <a:pPr lvl="3">
              <a:spcBef>
                <a:spcPts val="0"/>
              </a:spcBef>
              <a:spcAft>
                <a:spcPts val="600"/>
              </a:spcAft>
              <a:buSzPts val="1100"/>
              <a:tabLst>
                <a:tab pos="952500" algn="l"/>
              </a:tabLst>
            </a:pPr>
            <a:r>
              <a:rPr lang="en-US" altLang="zh-CN" sz="1000" dirty="0"/>
              <a:t>Specify RRM core requirements for ATG UE</a:t>
            </a:r>
            <a:endParaRPr lang="zh-CN" altLang="zh-CN" sz="1000" dirty="0"/>
          </a:p>
          <a:p>
            <a:pPr lvl="4">
              <a:spcBef>
                <a:spcPts val="0"/>
              </a:spcBef>
              <a:spcAft>
                <a:spcPts val="600"/>
              </a:spcAft>
              <a:buSzPts val="1100"/>
              <a:tabLst>
                <a:tab pos="1409700" algn="l"/>
              </a:tabLst>
            </a:pPr>
            <a:r>
              <a:rPr lang="en-US" altLang="zh-CN" sz="1000" dirty="0"/>
              <a:t>Taking into account identified differences between ATG and ground based systems</a:t>
            </a:r>
            <a:endParaRPr lang="zh-CN" altLang="zh-CN" sz="1000" dirty="0"/>
          </a:p>
          <a:p>
            <a:pPr lvl="4">
              <a:spcBef>
                <a:spcPts val="0"/>
              </a:spcBef>
              <a:spcAft>
                <a:spcPts val="600"/>
              </a:spcAft>
              <a:buSzPts val="1100"/>
              <a:tabLst>
                <a:tab pos="1409700" algn="l"/>
              </a:tabLst>
            </a:pPr>
            <a:r>
              <a:rPr lang="en-US" altLang="zh-CN" sz="1000" dirty="0"/>
              <a:t>Considering the different nature of ATG UEs and their view of the network, increased cell sizes and other relevant aspects</a:t>
            </a:r>
            <a:endParaRPr lang="zh-CN" altLang="zh-CN" sz="1000" dirty="0"/>
          </a:p>
          <a:p>
            <a:pPr lvl="3">
              <a:spcBef>
                <a:spcPts val="0"/>
              </a:spcBef>
              <a:spcAft>
                <a:spcPts val="600"/>
              </a:spcAft>
              <a:buSzPts val="1100"/>
              <a:tabLst>
                <a:tab pos="952500" algn="l"/>
              </a:tabLst>
            </a:pPr>
            <a:r>
              <a:rPr lang="en-US" altLang="zh-CN" sz="1000" dirty="0"/>
              <a:t>Specify new UE/BS type(s) for ATG network if necessary</a:t>
            </a:r>
            <a:endParaRPr lang="zh-CN" altLang="zh-CN" sz="1000" dirty="0"/>
          </a:p>
          <a:p>
            <a:pPr lvl="2">
              <a:spcBef>
                <a:spcPts val="0"/>
              </a:spcBef>
              <a:spcAft>
                <a:spcPts val="600"/>
              </a:spcAft>
              <a:buSzPts val="1100"/>
              <a:tabLst>
                <a:tab pos="495300" algn="l"/>
              </a:tabLst>
            </a:pPr>
            <a:r>
              <a:rPr lang="en-US" altLang="zh-CN" sz="1000" dirty="0" err="1"/>
              <a:t>Perf</a:t>
            </a:r>
            <a:r>
              <a:rPr lang="en-US" altLang="zh-CN" sz="1000" dirty="0"/>
              <a:t> part: Identify and specify RRM/demodulation performance requirements for ATG, taking into account the decisions/outcome of Rel-17 NTN work item. [RAN4]</a:t>
            </a:r>
            <a:endParaRPr lang="zh-CN" altLang="zh-CN" sz="1000" dirty="0"/>
          </a:p>
          <a:p>
            <a:pPr lvl="3">
              <a:spcBef>
                <a:spcPts val="0"/>
              </a:spcBef>
              <a:spcAft>
                <a:spcPts val="600"/>
              </a:spcAft>
              <a:buSzPts val="1100"/>
              <a:tabLst>
                <a:tab pos="952500" algn="l"/>
              </a:tabLst>
            </a:pPr>
            <a:r>
              <a:rPr lang="en-US" altLang="zh-CN" sz="1000" dirty="0"/>
              <a:t>Specify test procedures for ATG BS conformance testing</a:t>
            </a:r>
            <a:endParaRPr lang="zh-CN" altLang="zh-CN" sz="1000" dirty="0"/>
          </a:p>
          <a:p>
            <a:pPr lvl="3">
              <a:spcBef>
                <a:spcPts val="0"/>
              </a:spcBef>
              <a:spcAft>
                <a:spcPts val="600"/>
              </a:spcAft>
              <a:buSzPts val="1100"/>
              <a:tabLst>
                <a:tab pos="952500" algn="l"/>
              </a:tabLst>
            </a:pPr>
            <a:r>
              <a:rPr lang="en-US" altLang="zh-CN" sz="1000" dirty="0"/>
              <a:t>RRM performance requirements and test cases for ATG UE type. [RAN4]</a:t>
            </a:r>
            <a:endParaRPr lang="zh-CN" altLang="zh-CN" sz="1000" dirty="0"/>
          </a:p>
          <a:p>
            <a:pPr lvl="3">
              <a:spcBef>
                <a:spcPts val="0"/>
              </a:spcBef>
              <a:spcAft>
                <a:spcPts val="600"/>
              </a:spcAft>
              <a:buSzPts val="1100"/>
              <a:tabLst>
                <a:tab pos="952500" algn="l"/>
              </a:tabLst>
            </a:pPr>
            <a:r>
              <a:rPr lang="en-US" altLang="zh-CN" sz="1000" dirty="0"/>
              <a:t>Demodulation performance requirements and test cases for ATG UE/BS. [RAN4]</a:t>
            </a:r>
            <a:endParaRPr lang="zh-CN" altLang="zh-CN" sz="1000" dirty="0"/>
          </a:p>
          <a:p>
            <a:pPr marL="457176" lvl="1" indent="0">
              <a:spcBef>
                <a:spcPts val="0"/>
              </a:spcBef>
              <a:spcAft>
                <a:spcPts val="600"/>
              </a:spcAft>
              <a:buSzPts val="1100"/>
              <a:buNone/>
              <a:tabLst>
                <a:tab pos="361950" algn="l"/>
              </a:tabLst>
            </a:pPr>
            <a:r>
              <a:rPr lang="en-US" altLang="zh-CN" sz="1000" dirty="0"/>
              <a:t>NOTE: further refinement of objectives would be needed in the future meeting.</a:t>
            </a:r>
            <a:endParaRPr lang="zh-CN" altLang="zh-CN" sz="1000" dirty="0"/>
          </a:p>
          <a:p>
            <a:pPr marL="457176" lvl="1" indent="0">
              <a:spcBef>
                <a:spcPts val="0"/>
              </a:spcBef>
              <a:spcAft>
                <a:spcPts val="600"/>
              </a:spcAft>
              <a:buSzPts val="1100"/>
              <a:buNone/>
            </a:pPr>
            <a:endParaRPr lang="en-US"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#8: ATG</a:t>
            </a:r>
          </a:p>
        </p:txBody>
      </p:sp>
    </p:spTree>
    <p:extLst>
      <p:ext uri="{BB962C8B-B14F-4D97-AF65-F5344CB8AC3E}">
        <p14:creationId xmlns:p14="http://schemas.microsoft.com/office/powerpoint/2010/main" val="29271631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a:solidFill>
            <a:srgbClr val="FFFF00"/>
          </a:solidFill>
        </p:spPr>
        <p:txBody>
          <a:bodyPr/>
          <a:lstStyle/>
          <a:p>
            <a:pPr>
              <a:spcBef>
                <a:spcPts val="0"/>
              </a:spcBef>
              <a:spcAft>
                <a:spcPts val="1200"/>
              </a:spcAft>
            </a:pPr>
            <a:r>
              <a:rPr lang="en-US" altLang="zh-CN" sz="1400" b="1" dirty="0"/>
              <a:t>Working areas </a:t>
            </a:r>
            <a:r>
              <a:rPr lang="en-US" altLang="zh-CN" sz="1400" b="1" dirty="0" smtClean="0"/>
              <a:t>which need more discussions</a:t>
            </a:r>
            <a:endParaRPr lang="en-US" altLang="zh-CN" sz="1400" b="1" dirty="0"/>
          </a:p>
          <a:p>
            <a:pPr lvl="1">
              <a:spcBef>
                <a:spcPts val="0"/>
              </a:spcBef>
              <a:spcAft>
                <a:spcPts val="600"/>
              </a:spcAft>
              <a:buSzPts val="1100"/>
              <a:buFont typeface="Wingdings" panose="05000000000000000000" pitchFamily="2" charset="2"/>
              <a:buChar char="l"/>
            </a:pPr>
            <a:r>
              <a:rPr lang="zh-CN" altLang="zh-CN" sz="1200" dirty="0"/>
              <a:t>Co-channel HAPS</a:t>
            </a:r>
          </a:p>
          <a:p>
            <a:pPr lvl="2">
              <a:spcBef>
                <a:spcPts val="0"/>
              </a:spcBef>
              <a:spcAft>
                <a:spcPts val="600"/>
              </a:spcAft>
              <a:buSzPts val="1100"/>
            </a:pPr>
            <a:r>
              <a:rPr lang="en-GB" altLang="zh-CN" sz="1200" dirty="0"/>
              <a:t>Evaluate Co-channel interference issue between HAPS and TN;</a:t>
            </a:r>
            <a:endParaRPr lang="zh-CN" altLang="zh-CN" sz="1200" dirty="0"/>
          </a:p>
          <a:p>
            <a:pPr lvl="2">
              <a:spcBef>
                <a:spcPts val="0"/>
              </a:spcBef>
              <a:spcAft>
                <a:spcPts val="600"/>
              </a:spcAft>
              <a:buSzPts val="1100"/>
            </a:pPr>
            <a:r>
              <a:rPr lang="en-GB" altLang="zh-CN" sz="1200" dirty="0"/>
              <a:t>Identify RF requirements for coexistence between HAPS and IMT terrestrial network</a:t>
            </a:r>
            <a:r>
              <a:rPr lang="en-GB" altLang="zh-CN" dirty="0">
                <a:latin typeface="Times New Roman" panose="02020603050405020304" pitchFamily="18" charset="0"/>
                <a:ea typeface="MS Mincho"/>
              </a:rPr>
              <a:t> </a:t>
            </a:r>
            <a:endParaRPr lang="zh-CN" altLang="zh-CN" dirty="0">
              <a:latin typeface="Times New Roman" panose="02020603050405020304" pitchFamily="18" charset="0"/>
              <a:ea typeface="MS Mincho"/>
            </a:endParaRPr>
          </a:p>
          <a:p>
            <a:pPr lvl="3">
              <a:spcBef>
                <a:spcPts val="0"/>
              </a:spcBef>
              <a:spcAft>
                <a:spcPts val="600"/>
              </a:spcAft>
              <a:buSzPts val="1100"/>
            </a:pPr>
            <a:r>
              <a:rPr lang="en-GB" altLang="zh-CN" sz="1200" dirty="0"/>
              <a:t>Identify the FR1 potential band(s) to be used as example for HAPS, and FR2 bands can also be considered as example band if needed </a:t>
            </a:r>
            <a:endParaRPr lang="zh-CN" altLang="zh-CN" sz="1200" dirty="0"/>
          </a:p>
          <a:p>
            <a:pPr lvl="3">
              <a:spcBef>
                <a:spcPts val="0"/>
              </a:spcBef>
              <a:spcAft>
                <a:spcPts val="600"/>
              </a:spcAft>
              <a:buSzPts val="1100"/>
            </a:pPr>
            <a:r>
              <a:rPr lang="en-GB" altLang="zh-CN" sz="1200" dirty="0"/>
              <a:t>Co-existence evaluation for HAPS network (e.g. ACLR, ACS)</a:t>
            </a:r>
            <a:endParaRPr lang="zh-CN" altLang="zh-CN" sz="1200" dirty="0"/>
          </a:p>
          <a:p>
            <a:pPr lvl="3">
              <a:spcBef>
                <a:spcPts val="0"/>
              </a:spcBef>
              <a:spcAft>
                <a:spcPts val="600"/>
              </a:spcAft>
              <a:buSzPts val="1100"/>
            </a:pPr>
            <a:r>
              <a:rPr lang="en-GB" altLang="zh-CN" sz="1200" dirty="0"/>
              <a:t>Identify UE/BS requirements for HAPS network if </a:t>
            </a:r>
            <a:r>
              <a:rPr lang="en-GB" altLang="zh-CN" sz="1200" dirty="0" smtClean="0"/>
              <a:t>necessary</a:t>
            </a:r>
            <a:endParaRPr lang="zh-CN"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#9: Co-channel HAPS</a:t>
            </a:r>
          </a:p>
        </p:txBody>
      </p:sp>
    </p:spTree>
    <p:extLst>
      <p:ext uri="{BB962C8B-B14F-4D97-AF65-F5344CB8AC3E}">
        <p14:creationId xmlns:p14="http://schemas.microsoft.com/office/powerpoint/2010/main" val="33436671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p:spPr>
        <p:txBody>
          <a:bodyPr/>
          <a:lstStyle/>
          <a:p>
            <a:pPr>
              <a:spcBef>
                <a:spcPts val="0"/>
              </a:spcBef>
              <a:spcAft>
                <a:spcPts val="1200"/>
              </a:spcAft>
            </a:pPr>
            <a:r>
              <a:rPr lang="en-US" altLang="zh-CN" sz="1400" b="1" dirty="0"/>
              <a:t>Working areas </a:t>
            </a:r>
            <a:r>
              <a:rPr lang="en-US" altLang="zh-CN" sz="1400" b="1" dirty="0" smtClean="0"/>
              <a:t>which seem stable</a:t>
            </a:r>
            <a:endParaRPr lang="en-US" altLang="zh-CN" sz="1400" b="1" dirty="0"/>
          </a:p>
          <a:p>
            <a:pPr lvl="1">
              <a:spcBef>
                <a:spcPts val="0"/>
              </a:spcBef>
              <a:spcAft>
                <a:spcPts val="600"/>
              </a:spcAft>
              <a:buSzPts val="1100"/>
              <a:buFont typeface="Wingdings" panose="05000000000000000000" pitchFamily="2" charset="2"/>
              <a:buChar char="l"/>
            </a:pPr>
            <a:r>
              <a:rPr lang="zh-CN" altLang="zh-CN" sz="1200" dirty="0"/>
              <a:t>FR2 RRM </a:t>
            </a:r>
            <a:r>
              <a:rPr lang="zh-CN" altLang="zh-CN" sz="1200" dirty="0" smtClean="0"/>
              <a:t>enhancements</a:t>
            </a:r>
            <a:endParaRPr lang="zh-CN" altLang="zh-CN" sz="1200" dirty="0"/>
          </a:p>
          <a:p>
            <a:pPr lvl="1">
              <a:spcBef>
                <a:spcPts val="0"/>
              </a:spcBef>
              <a:spcAft>
                <a:spcPts val="600"/>
              </a:spcAft>
              <a:buSzPts val="1100"/>
              <a:buFont typeface="Wingdings" panose="05000000000000000000" pitchFamily="2" charset="2"/>
              <a:buChar char="l"/>
            </a:pPr>
            <a:r>
              <a:rPr lang="zh-CN" altLang="zh-CN" sz="1200" dirty="0"/>
              <a:t>General RRM requirement enhancement and </a:t>
            </a:r>
            <a:r>
              <a:rPr lang="zh-CN" altLang="zh-CN" sz="1200" dirty="0" smtClean="0"/>
              <a:t>leftover </a:t>
            </a:r>
            <a:endParaRPr lang="zh-CN" altLang="zh-CN" sz="1200" dirty="0"/>
          </a:p>
          <a:p>
            <a:pPr lvl="1">
              <a:spcBef>
                <a:spcPts val="0"/>
              </a:spcBef>
              <a:spcAft>
                <a:spcPts val="600"/>
              </a:spcAft>
              <a:buSzPts val="1100"/>
              <a:buFont typeface="Wingdings" panose="05000000000000000000" pitchFamily="2" charset="2"/>
              <a:buChar char="l"/>
            </a:pPr>
            <a:r>
              <a:rPr lang="zh-CN" altLang="zh-CN" sz="1200" dirty="0"/>
              <a:t>Measurement gap related enhancement and </a:t>
            </a:r>
            <a:r>
              <a:rPr lang="zh-CN" altLang="zh-CN" sz="1200" dirty="0" smtClean="0"/>
              <a:t>leftover</a:t>
            </a:r>
            <a:endParaRPr lang="zh-CN" altLang="zh-CN" sz="1200" dirty="0"/>
          </a:p>
          <a:p>
            <a:pPr marL="457176" lvl="1" indent="0">
              <a:spcBef>
                <a:spcPts val="0"/>
              </a:spcBef>
              <a:spcAft>
                <a:spcPts val="600"/>
              </a:spcAft>
              <a:buSzPts val="1100"/>
              <a:buNone/>
            </a:pPr>
            <a:endParaRPr lang="en-US"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#10: RRM requirements enhancement</a:t>
            </a:r>
          </a:p>
        </p:txBody>
      </p:sp>
    </p:spTree>
    <p:extLst>
      <p:ext uri="{BB962C8B-B14F-4D97-AF65-F5344CB8AC3E}">
        <p14:creationId xmlns:p14="http://schemas.microsoft.com/office/powerpoint/2010/main" val="9166568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5972086" cy="5415923"/>
          </a:xfrm>
          <a:solidFill>
            <a:srgbClr val="FFFF00"/>
          </a:solidFill>
        </p:spPr>
        <p:txBody>
          <a:bodyPr/>
          <a:lstStyle/>
          <a:p>
            <a:pPr>
              <a:spcBef>
                <a:spcPts val="0"/>
              </a:spcBef>
              <a:spcAft>
                <a:spcPts val="1200"/>
              </a:spcAft>
            </a:pPr>
            <a:r>
              <a:rPr lang="en-US" altLang="zh-CN" sz="1400" b="1" dirty="0"/>
              <a:t>Working areas </a:t>
            </a:r>
            <a:r>
              <a:rPr lang="en-US" altLang="zh-CN" sz="1400" b="1" dirty="0" smtClean="0"/>
              <a:t>which need more discussions</a:t>
            </a:r>
            <a:endParaRPr lang="en-US" altLang="zh-CN" sz="1400" b="1" dirty="0"/>
          </a:p>
          <a:p>
            <a:pPr lvl="1">
              <a:spcBef>
                <a:spcPts val="0"/>
              </a:spcBef>
              <a:spcAft>
                <a:spcPts val="600"/>
              </a:spcAft>
              <a:buSzPts val="1100"/>
              <a:buFont typeface="Wingdings" panose="05000000000000000000" pitchFamily="2" charset="2"/>
              <a:buChar char="l"/>
            </a:pPr>
            <a:r>
              <a:rPr lang="zh-CN" altLang="zh-CN" sz="1100" dirty="0"/>
              <a:t>FR2 RRM enhancements (RAN4, RAN2)</a:t>
            </a:r>
          </a:p>
          <a:p>
            <a:pPr lvl="2">
              <a:spcBef>
                <a:spcPts val="0"/>
              </a:spcBef>
              <a:spcAft>
                <a:spcPts val="600"/>
              </a:spcAft>
              <a:buSzPts val="1100"/>
            </a:pPr>
            <a:r>
              <a:rPr lang="zh-CN" altLang="zh-CN" sz="1100" dirty="0"/>
              <a:t>Enhancement RF beam measurement requirements, e.g., allow UE to measure a subset of the configured resources</a:t>
            </a:r>
          </a:p>
          <a:p>
            <a:pPr lvl="2">
              <a:spcBef>
                <a:spcPts val="0"/>
              </a:spcBef>
              <a:spcAft>
                <a:spcPts val="600"/>
              </a:spcAft>
              <a:buSzPts val="1100"/>
            </a:pPr>
            <a:r>
              <a:rPr lang="zh-CN" altLang="zh-CN" sz="1100" dirty="0"/>
              <a:t>Define FR2-FR2 DAPS requirements</a:t>
            </a:r>
          </a:p>
          <a:p>
            <a:pPr lvl="2">
              <a:spcBef>
                <a:spcPts val="0"/>
              </a:spcBef>
              <a:spcAft>
                <a:spcPts val="600"/>
              </a:spcAft>
              <a:buSzPts val="1100"/>
            </a:pPr>
            <a:r>
              <a:rPr lang="zh-CN" altLang="zh-CN" sz="1100" dirty="0"/>
              <a:t>SCell activation enhancement in FR2</a:t>
            </a:r>
          </a:p>
          <a:p>
            <a:pPr lvl="2">
              <a:spcBef>
                <a:spcPts val="0"/>
              </a:spcBef>
              <a:spcAft>
                <a:spcPts val="600"/>
              </a:spcAft>
              <a:buSzPts val="1100"/>
            </a:pPr>
            <a:r>
              <a:rPr lang="zh-CN" altLang="zh-CN" sz="1100" dirty="0"/>
              <a:t>Enhancement type 2 BWP switching in FR2</a:t>
            </a:r>
          </a:p>
          <a:p>
            <a:pPr lvl="2">
              <a:spcBef>
                <a:spcPts val="0"/>
              </a:spcBef>
              <a:spcAft>
                <a:spcPts val="600"/>
              </a:spcAft>
              <a:buSzPts val="1100"/>
            </a:pPr>
            <a:r>
              <a:rPr lang="zh-CN" altLang="zh-CN" sz="1100" dirty="0"/>
              <a:t>RRM for different Rx beam sets in FR2</a:t>
            </a:r>
          </a:p>
          <a:p>
            <a:pPr lvl="2">
              <a:spcBef>
                <a:spcPts val="0"/>
              </a:spcBef>
              <a:spcAft>
                <a:spcPts val="600"/>
              </a:spcAft>
              <a:buSzPts val="1100"/>
            </a:pPr>
            <a:r>
              <a:rPr lang="zh-CN" altLang="zh-CN" sz="1100" dirty="0"/>
              <a:t>Network controlled gaps for UE Rx beam switching</a:t>
            </a:r>
          </a:p>
          <a:p>
            <a:pPr lvl="2">
              <a:spcBef>
                <a:spcPts val="0"/>
              </a:spcBef>
              <a:spcAft>
                <a:spcPts val="600"/>
              </a:spcAft>
              <a:buSzPts val="1100"/>
            </a:pPr>
            <a:r>
              <a:rPr lang="zh-CN" altLang="zh-CN" sz="1100" dirty="0"/>
              <a:t>FR2 delay reduction enhancements</a:t>
            </a:r>
          </a:p>
          <a:p>
            <a:pPr lvl="2">
              <a:spcBef>
                <a:spcPts val="0"/>
              </a:spcBef>
              <a:spcAft>
                <a:spcPts val="600"/>
              </a:spcAft>
              <a:buSzPts val="1100"/>
            </a:pPr>
            <a:r>
              <a:rPr lang="zh-CN" altLang="zh-CN" sz="1100" dirty="0"/>
              <a:t>Others (intel): Leftover deployment scenario in Rel-17 (FR2-2 NR-DC and FR2-1-FR2-2 NR CA/DC)</a:t>
            </a:r>
          </a:p>
          <a:p>
            <a:pPr lvl="1">
              <a:spcBef>
                <a:spcPts val="0"/>
              </a:spcBef>
              <a:spcAft>
                <a:spcPts val="600"/>
              </a:spcAft>
              <a:buSzPts val="1100"/>
              <a:buFont typeface="Wingdings" panose="05000000000000000000" pitchFamily="2" charset="2"/>
              <a:buChar char="l"/>
            </a:pPr>
            <a:r>
              <a:rPr lang="zh-CN" altLang="zh-CN" sz="1100" dirty="0"/>
              <a:t>General RRM requirement enhancement and leftovers (RAN4, RAN2)</a:t>
            </a:r>
          </a:p>
          <a:p>
            <a:pPr lvl="2">
              <a:spcBef>
                <a:spcPts val="0"/>
              </a:spcBef>
              <a:spcAft>
                <a:spcPts val="600"/>
              </a:spcAft>
              <a:buSzPts val="1100"/>
            </a:pPr>
            <a:r>
              <a:rPr lang="zh-CN" altLang="zh-CN" sz="1100" dirty="0"/>
              <a:t>UL frame boundary offset reporting</a:t>
            </a:r>
          </a:p>
          <a:p>
            <a:pPr lvl="2">
              <a:spcBef>
                <a:spcPts val="0"/>
              </a:spcBef>
              <a:spcAft>
                <a:spcPts val="600"/>
              </a:spcAft>
              <a:buSzPts val="1100"/>
            </a:pPr>
            <a:r>
              <a:rPr lang="zh-CN" altLang="zh-CN" sz="1100" dirty="0"/>
              <a:t>FR1-FR1 NR DC RRM requirements</a:t>
            </a:r>
          </a:p>
          <a:p>
            <a:pPr lvl="2">
              <a:spcBef>
                <a:spcPts val="0"/>
              </a:spcBef>
              <a:spcAft>
                <a:spcPts val="600"/>
              </a:spcAft>
              <a:buSzPts val="1100"/>
            </a:pPr>
            <a:r>
              <a:rPr lang="zh-CN" altLang="zh-CN" sz="1100" dirty="0"/>
              <a:t>Enhancement for CSI-RS based L3 measurement</a:t>
            </a:r>
          </a:p>
          <a:p>
            <a:pPr lvl="2">
              <a:spcBef>
                <a:spcPts val="0"/>
              </a:spcBef>
              <a:spcAft>
                <a:spcPts val="600"/>
              </a:spcAft>
              <a:buSzPts val="1100"/>
            </a:pPr>
            <a:r>
              <a:rPr lang="zh-CN" altLang="zh-CN" sz="1100" dirty="0"/>
              <a:t>HO with PSCell for new scenarios</a:t>
            </a:r>
          </a:p>
          <a:p>
            <a:pPr lvl="2">
              <a:spcBef>
                <a:spcPts val="0"/>
              </a:spcBef>
              <a:spcAft>
                <a:spcPts val="600"/>
              </a:spcAft>
              <a:buSzPts val="1100"/>
            </a:pPr>
            <a:r>
              <a:rPr lang="zh-CN" altLang="zh-CN" sz="1100" dirty="0"/>
              <a:t>TCI switching enhancement</a:t>
            </a:r>
          </a:p>
          <a:p>
            <a:pPr lvl="2">
              <a:spcBef>
                <a:spcPts val="0"/>
              </a:spcBef>
              <a:spcAft>
                <a:spcPts val="600"/>
              </a:spcAft>
              <a:buSzPts val="1100"/>
            </a:pPr>
            <a:r>
              <a:rPr lang="zh-CN" altLang="zh-CN" sz="1100" dirty="0"/>
              <a:t>CMTC</a:t>
            </a:r>
          </a:p>
          <a:p>
            <a:pPr lvl="2">
              <a:spcBef>
                <a:spcPts val="0"/>
              </a:spcBef>
              <a:spcAft>
                <a:spcPts val="600"/>
              </a:spcAft>
              <a:buSzPts val="1100"/>
            </a:pPr>
            <a:r>
              <a:rPr lang="zh-CN" altLang="zh-CN" sz="1100" dirty="0"/>
              <a:t>RLM </a:t>
            </a:r>
            <a:r>
              <a:rPr lang="zh-CN" altLang="zh-CN" sz="1100" dirty="0" smtClean="0"/>
              <a:t>enhancements</a:t>
            </a:r>
            <a:endParaRPr lang="zh-CN" altLang="zh-CN" sz="11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#10: RRM requirements enhancement</a:t>
            </a:r>
          </a:p>
        </p:txBody>
      </p:sp>
      <p:sp>
        <p:nvSpPr>
          <p:cNvPr id="4" name="Content Placeholder 2">
            <a:extLst>
              <a:ext uri="{FF2B5EF4-FFF2-40B4-BE49-F238E27FC236}">
                <a16:creationId xmlns="" xmlns:a16="http://schemas.microsoft.com/office/drawing/2014/main" id="{B1BE6906-4FA3-42DA-8E86-BA4DD12F41A6}"/>
              </a:ext>
            </a:extLst>
          </p:cNvPr>
          <p:cNvSpPr txBox="1">
            <a:spLocks/>
          </p:cNvSpPr>
          <p:nvPr/>
        </p:nvSpPr>
        <p:spPr bwMode="auto">
          <a:xfrm>
            <a:off x="5989178" y="1110949"/>
            <a:ext cx="6202822" cy="5450107"/>
          </a:xfrm>
          <a:prstGeom prst="rect">
            <a:avLst/>
          </a:prstGeom>
          <a:solidFill>
            <a:srgbClr val="FFFF00"/>
          </a:solidFill>
          <a:ln>
            <a:noFill/>
          </a:ln>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2"/>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a:spcBef>
                <a:spcPts val="0"/>
              </a:spcBef>
              <a:spcAft>
                <a:spcPts val="1200"/>
              </a:spcAft>
            </a:pPr>
            <a:endParaRPr lang="en-US" altLang="zh-CN" sz="1400" b="1" kern="0" dirty="0" smtClean="0"/>
          </a:p>
          <a:p>
            <a:pPr lvl="1">
              <a:spcBef>
                <a:spcPts val="0"/>
              </a:spcBef>
              <a:spcAft>
                <a:spcPts val="600"/>
              </a:spcAft>
              <a:buSzPts val="1100"/>
              <a:buFont typeface="Wingdings" panose="05000000000000000000" pitchFamily="2" charset="2"/>
              <a:buChar char="l"/>
            </a:pPr>
            <a:r>
              <a:rPr lang="zh-CN" altLang="zh-CN" sz="1100" kern="0" dirty="0" smtClean="0"/>
              <a:t>Measurement gap related enhancement and leftover (RAN4, RAN2)</a:t>
            </a:r>
          </a:p>
          <a:p>
            <a:pPr lvl="2">
              <a:spcBef>
                <a:spcPts val="0"/>
              </a:spcBef>
              <a:spcAft>
                <a:spcPts val="600"/>
              </a:spcAft>
              <a:buSzPts val="1100"/>
            </a:pPr>
            <a:r>
              <a:rPr lang="zh-CN" altLang="zh-CN" sz="1100" kern="0" dirty="0" smtClean="0"/>
              <a:t>NeedForGap</a:t>
            </a:r>
          </a:p>
          <a:p>
            <a:pPr lvl="2">
              <a:spcBef>
                <a:spcPts val="0"/>
              </a:spcBef>
              <a:spcAft>
                <a:spcPts val="600"/>
              </a:spcAft>
              <a:buSzPts val="1100"/>
            </a:pPr>
            <a:r>
              <a:rPr lang="zh-CN" altLang="zh-CN" sz="1100" kern="0" dirty="0" smtClean="0"/>
              <a:t>Per-FR gap</a:t>
            </a:r>
          </a:p>
          <a:p>
            <a:pPr lvl="2">
              <a:spcBef>
                <a:spcPts val="0"/>
              </a:spcBef>
              <a:spcAft>
                <a:spcPts val="600"/>
              </a:spcAft>
              <a:buSzPts val="1100"/>
            </a:pPr>
            <a:r>
              <a:rPr lang="zh-CN" altLang="zh-CN" sz="1100" kern="0" dirty="0" smtClean="0"/>
              <a:t>Inter-RAT NR measurement without gaps</a:t>
            </a:r>
          </a:p>
          <a:p>
            <a:pPr lvl="2">
              <a:spcBef>
                <a:spcPts val="0"/>
              </a:spcBef>
              <a:spcAft>
                <a:spcPts val="600"/>
              </a:spcAft>
              <a:buSzPts val="1100"/>
            </a:pPr>
            <a:r>
              <a:rPr lang="zh-CN" altLang="zh-CN" sz="1100" kern="0" dirty="0" smtClean="0"/>
              <a:t>Measurement gap sharing enhancement</a:t>
            </a:r>
          </a:p>
          <a:p>
            <a:pPr lvl="1">
              <a:spcBef>
                <a:spcPts val="0"/>
              </a:spcBef>
              <a:spcAft>
                <a:spcPts val="600"/>
              </a:spcAft>
              <a:buSzPts val="1100"/>
              <a:buFont typeface="Wingdings" panose="05000000000000000000" pitchFamily="2" charset="2"/>
              <a:buChar char="l"/>
            </a:pPr>
            <a:r>
              <a:rPr lang="zh-CN" altLang="zh-CN" sz="1100" kern="0" dirty="0" smtClean="0"/>
              <a:t>Others</a:t>
            </a:r>
          </a:p>
          <a:p>
            <a:pPr lvl="2">
              <a:spcBef>
                <a:spcPts val="0"/>
              </a:spcBef>
              <a:spcAft>
                <a:spcPts val="600"/>
              </a:spcAft>
              <a:buSzPts val="1100"/>
            </a:pPr>
            <a:r>
              <a:rPr lang="zh-CN" altLang="zh-CN" sz="1100" kern="0" dirty="0" smtClean="0"/>
              <a:t>Joint requirements for pre-configured MG (Mediatek, CATT)</a:t>
            </a:r>
          </a:p>
          <a:p>
            <a:pPr lvl="2">
              <a:spcBef>
                <a:spcPts val="0"/>
              </a:spcBef>
              <a:spcAft>
                <a:spcPts val="600"/>
              </a:spcAft>
              <a:buSzPts val="1100"/>
            </a:pPr>
            <a:r>
              <a:rPr lang="zh-CN" altLang="zh-CN" sz="1100" kern="0" dirty="0" smtClean="0"/>
              <a:t>Co</a:t>
            </a:r>
            <a:r>
              <a:rPr lang="en-US" altLang="zh-CN" sz="1100" kern="0" dirty="0" smtClean="0"/>
              <a:t>-</a:t>
            </a:r>
            <a:r>
              <a:rPr lang="zh-CN" altLang="zh-CN" sz="1100" kern="0" dirty="0" smtClean="0"/>
              <a:t>current MG and NCSG (Mediatek, Ericsson, CATT)</a:t>
            </a:r>
          </a:p>
          <a:p>
            <a:pPr lvl="2">
              <a:spcBef>
                <a:spcPts val="0"/>
              </a:spcBef>
              <a:spcAft>
                <a:spcPts val="600"/>
              </a:spcAft>
              <a:buSzPts val="1100"/>
            </a:pPr>
            <a:r>
              <a:rPr lang="zh-CN" altLang="zh-CN" sz="1100" kern="0" dirty="0" smtClean="0"/>
              <a:t>New gaps for MUSIM (Mediatek, Ericsson)</a:t>
            </a:r>
          </a:p>
          <a:p>
            <a:pPr lvl="2">
              <a:spcBef>
                <a:spcPts val="0"/>
              </a:spcBef>
              <a:spcAft>
                <a:spcPts val="600"/>
              </a:spcAft>
              <a:buSzPts val="1100"/>
            </a:pPr>
            <a:r>
              <a:rPr lang="zh-CN" altLang="zh-CN" sz="1100" kern="0" dirty="0" smtClean="0"/>
              <a:t>HST RRM enhancement (Intel)</a:t>
            </a:r>
          </a:p>
          <a:p>
            <a:pPr lvl="2">
              <a:spcBef>
                <a:spcPts val="0"/>
              </a:spcBef>
              <a:spcAft>
                <a:spcPts val="600"/>
              </a:spcAft>
              <a:buSzPts val="1100"/>
            </a:pPr>
            <a:r>
              <a:rPr lang="zh-CN" altLang="zh-CN" sz="1100" kern="0" dirty="0" smtClean="0"/>
              <a:t>CGI reading requirement for NR-U cell (Apple, Vivo)</a:t>
            </a:r>
          </a:p>
          <a:p>
            <a:pPr lvl="2">
              <a:spcBef>
                <a:spcPts val="0"/>
              </a:spcBef>
              <a:spcAft>
                <a:spcPts val="600"/>
              </a:spcAft>
              <a:buSzPts val="1100"/>
            </a:pPr>
            <a:r>
              <a:rPr lang="zh-CN" altLang="zh-CN" sz="1100" kern="0" dirty="0" smtClean="0"/>
              <a:t>Harmonized RLM/BM (Apple)</a:t>
            </a:r>
          </a:p>
          <a:p>
            <a:pPr lvl="2">
              <a:spcBef>
                <a:spcPts val="0"/>
              </a:spcBef>
              <a:spcAft>
                <a:spcPts val="600"/>
              </a:spcAft>
              <a:buSzPts val="1100"/>
            </a:pPr>
            <a:r>
              <a:rPr lang="zh-CN" altLang="zh-CN" sz="1100" kern="0" dirty="0" smtClean="0"/>
              <a:t>RRM enhanc</a:t>
            </a:r>
            <a:r>
              <a:rPr lang="en-US" altLang="zh-CN" sz="1100" kern="0" dirty="0" smtClean="0"/>
              <a:t>e</a:t>
            </a:r>
            <a:r>
              <a:rPr lang="zh-CN" altLang="zh-CN" sz="1100" kern="0" dirty="0" smtClean="0"/>
              <a:t>ment for large CC number (Apple)</a:t>
            </a:r>
          </a:p>
          <a:p>
            <a:pPr lvl="2">
              <a:spcBef>
                <a:spcPts val="0"/>
              </a:spcBef>
              <a:spcAft>
                <a:spcPts val="600"/>
              </a:spcAft>
              <a:buSzPts val="1100"/>
            </a:pPr>
            <a:r>
              <a:rPr lang="zh-CN" altLang="zh-CN" sz="1100" kern="0" dirty="0" smtClean="0"/>
              <a:t>Allow interruption for deactived SCell measurements (Apple)</a:t>
            </a:r>
          </a:p>
          <a:p>
            <a:pPr lvl="2">
              <a:spcBef>
                <a:spcPts val="0"/>
              </a:spcBef>
              <a:spcAft>
                <a:spcPts val="600"/>
              </a:spcAft>
              <a:buSzPts val="1100"/>
            </a:pPr>
            <a:r>
              <a:rPr lang="zh-CN" altLang="zh-CN" sz="1100" kern="0" dirty="0" smtClean="0"/>
              <a:t>CSI-RS based CFRA in RRM requirement (Apple)</a:t>
            </a:r>
          </a:p>
          <a:p>
            <a:pPr lvl="2">
              <a:spcBef>
                <a:spcPts val="0"/>
              </a:spcBef>
              <a:spcAft>
                <a:spcPts val="600"/>
              </a:spcAft>
              <a:buSzPts val="1100"/>
            </a:pPr>
            <a:r>
              <a:rPr lang="zh-CN" altLang="zh-CN" sz="1100" kern="0" dirty="0" smtClean="0"/>
              <a:t>Fast and gapless Scell activation (Ericsson)</a:t>
            </a:r>
          </a:p>
          <a:p>
            <a:pPr lvl="2">
              <a:spcBef>
                <a:spcPts val="0"/>
              </a:spcBef>
              <a:spcAft>
                <a:spcPts val="600"/>
              </a:spcAft>
              <a:buSzPts val="1100"/>
            </a:pPr>
            <a:r>
              <a:rPr lang="zh-CN" altLang="zh-CN" sz="1100" kern="0" dirty="0" smtClean="0"/>
              <a:t>Fast RRC connection re-establishment (Ericsson)</a:t>
            </a:r>
          </a:p>
          <a:p>
            <a:pPr lvl="2">
              <a:spcBef>
                <a:spcPts val="0"/>
              </a:spcBef>
              <a:spcAft>
                <a:spcPts val="600"/>
              </a:spcAft>
              <a:buSzPts val="1100"/>
            </a:pPr>
            <a:r>
              <a:rPr lang="zh-CN" altLang="zh-CN" sz="1100" kern="0" dirty="0" smtClean="0"/>
              <a:t>Enhance pre-configuraed gaps (Ericsson)</a:t>
            </a:r>
          </a:p>
          <a:p>
            <a:pPr lvl="2">
              <a:spcBef>
                <a:spcPts val="0"/>
              </a:spcBef>
              <a:spcAft>
                <a:spcPts val="600"/>
              </a:spcAft>
              <a:buSzPts val="1100"/>
            </a:pPr>
            <a:r>
              <a:rPr lang="zh-CN" altLang="zh-CN" sz="1100" kern="0" dirty="0" smtClean="0"/>
              <a:t>Dy</a:t>
            </a:r>
            <a:r>
              <a:rPr lang="en-US" altLang="zh-CN" sz="1100" kern="0" dirty="0" err="1" smtClean="0"/>
              <a:t>namic</a:t>
            </a:r>
            <a:r>
              <a:rPr lang="zh-CN" altLang="zh-CN" sz="1100" kern="0" dirty="0" smtClean="0"/>
              <a:t> activation and switching of the measurement gap pattern for different applications (Ericsson)</a:t>
            </a:r>
          </a:p>
          <a:p>
            <a:pPr lvl="2">
              <a:spcBef>
                <a:spcPts val="0"/>
              </a:spcBef>
              <a:spcAft>
                <a:spcPts val="600"/>
              </a:spcAft>
              <a:buSzPts val="1100"/>
            </a:pPr>
            <a:r>
              <a:rPr lang="zh-CN" altLang="zh-CN" sz="1100" kern="0" dirty="0" smtClean="0"/>
              <a:t>RRM enhancement for NR-U (Vivo)</a:t>
            </a:r>
            <a:endParaRPr lang="zh-CN" altLang="zh-CN" sz="1100" kern="0" dirty="0"/>
          </a:p>
        </p:txBody>
      </p:sp>
    </p:spTree>
    <p:extLst>
      <p:ext uri="{BB962C8B-B14F-4D97-AF65-F5344CB8AC3E}">
        <p14:creationId xmlns:p14="http://schemas.microsoft.com/office/powerpoint/2010/main" val="26223858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1946859"/>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pPr>
            <a:r>
              <a:rPr lang="zh-CN" altLang="zh-CN" sz="1100" dirty="0"/>
              <a:t>UE advanced receiver (RAN4)</a:t>
            </a:r>
          </a:p>
          <a:p>
            <a:pPr lvl="2">
              <a:spcBef>
                <a:spcPts val="0"/>
              </a:spcBef>
              <a:spcAft>
                <a:spcPts val="600"/>
              </a:spcAft>
              <a:buSzPts val="1100"/>
            </a:pPr>
            <a:r>
              <a:rPr lang="zh-CN" altLang="zh-CN" sz="1200" dirty="0"/>
              <a:t>Evaluate and specify advanced receiver to cancel inter-user interference for MU-MIMO</a:t>
            </a:r>
          </a:p>
          <a:p>
            <a:pPr lvl="3">
              <a:spcBef>
                <a:spcPts val="0"/>
              </a:spcBef>
              <a:spcAft>
                <a:spcPts val="600"/>
              </a:spcAft>
              <a:buSzPts val="1100"/>
            </a:pPr>
            <a:r>
              <a:rPr lang="zh-CN" altLang="zh-CN" sz="1200" dirty="0"/>
              <a:t>FFS on reference receiver</a:t>
            </a:r>
          </a:p>
          <a:p>
            <a:pPr lvl="3">
              <a:spcBef>
                <a:spcPts val="0"/>
              </a:spcBef>
              <a:spcAft>
                <a:spcPts val="600"/>
              </a:spcAft>
              <a:buSzPts val="1100"/>
            </a:pPr>
            <a:r>
              <a:rPr lang="zh-CN" altLang="zh-CN" sz="1200" dirty="0"/>
              <a:t>Study the performance gain, testability, required signaling overhead, as well as impact on other WGs before specify the </a:t>
            </a:r>
            <a:r>
              <a:rPr lang="zh-CN" altLang="zh-CN" sz="1200" dirty="0" smtClean="0"/>
              <a:t>requirements</a:t>
            </a:r>
            <a:endParaRPr lang="en-US" altLang="zh-CN" sz="1200" dirty="0" smtClean="0"/>
          </a:p>
          <a:p>
            <a:pPr lvl="3">
              <a:spcBef>
                <a:spcPts val="0"/>
              </a:spcBef>
              <a:spcAft>
                <a:spcPts val="600"/>
              </a:spcAft>
              <a:buSzPts val="1100"/>
            </a:pPr>
            <a:endParaRPr lang="en-US" altLang="zh-CN" sz="1200" dirty="0"/>
          </a:p>
          <a:p>
            <a:pPr>
              <a:spcBef>
                <a:spcPts val="0"/>
              </a:spcBef>
              <a:spcAft>
                <a:spcPts val="1200"/>
              </a:spcAft>
            </a:pPr>
            <a:endParaRPr lang="en-US" altLang="zh-CN" sz="1400" b="1" dirty="0" smtClean="0"/>
          </a:p>
          <a:p>
            <a:pPr marL="1371532" lvl="3" indent="0">
              <a:spcBef>
                <a:spcPts val="0"/>
              </a:spcBef>
              <a:spcAft>
                <a:spcPts val="600"/>
              </a:spcAft>
              <a:buSzPts val="1100"/>
              <a:buNone/>
            </a:pPr>
            <a:endParaRPr lang="zh-CN" altLang="zh-CN" sz="1200" dirty="0"/>
          </a:p>
          <a:p>
            <a:pPr marL="457176" lvl="1" indent="0">
              <a:spcBef>
                <a:spcPts val="0"/>
              </a:spcBef>
              <a:spcAft>
                <a:spcPts val="600"/>
              </a:spcAft>
              <a:buSzPts val="1100"/>
              <a:buNone/>
            </a:pPr>
            <a:endParaRPr lang="en-US"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#11: Demodulation requirement evolution</a:t>
            </a:r>
          </a:p>
        </p:txBody>
      </p:sp>
      <p:sp>
        <p:nvSpPr>
          <p:cNvPr id="5" name="Content Placeholder 2">
            <a:extLst>
              <a:ext uri="{FF2B5EF4-FFF2-40B4-BE49-F238E27FC236}">
                <a16:creationId xmlns="" xmlns:a16="http://schemas.microsoft.com/office/drawing/2014/main" id="{B1BE6906-4FA3-42DA-8E86-BA4DD12F41A6}"/>
              </a:ext>
            </a:extLst>
          </p:cNvPr>
          <p:cNvSpPr txBox="1">
            <a:spLocks/>
          </p:cNvSpPr>
          <p:nvPr/>
        </p:nvSpPr>
        <p:spPr bwMode="auto">
          <a:xfrm>
            <a:off x="401652" y="3541112"/>
            <a:ext cx="11417182" cy="2394021"/>
          </a:xfrm>
          <a:prstGeom prst="rect">
            <a:avLst/>
          </a:prstGeom>
          <a:solidFill>
            <a:srgbClr val="FFFF00"/>
          </a:solidFill>
          <a:ln>
            <a:noFill/>
          </a:ln>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2"/>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a:spcBef>
                <a:spcPts val="0"/>
              </a:spcBef>
              <a:spcAft>
                <a:spcPts val="1200"/>
              </a:spcAft>
            </a:pPr>
            <a:r>
              <a:rPr lang="en-US" altLang="zh-CN" sz="1400" b="1" kern="0" dirty="0" smtClean="0"/>
              <a:t>Working areas which need more discussions</a:t>
            </a:r>
          </a:p>
          <a:p>
            <a:pPr lvl="1">
              <a:spcBef>
                <a:spcPts val="0"/>
              </a:spcBef>
              <a:spcAft>
                <a:spcPts val="600"/>
              </a:spcAft>
              <a:buSzPts val="1100"/>
              <a:buFont typeface="Wingdings" panose="05000000000000000000" pitchFamily="2" charset="2"/>
              <a:buChar char="l"/>
            </a:pPr>
            <a:r>
              <a:rPr lang="zh-CN" altLang="zh-CN" sz="1100" kern="0" dirty="0" smtClean="0">
                <a:cs typeface="Arial" charset="0"/>
              </a:rPr>
              <a:t>SoftIC </a:t>
            </a:r>
          </a:p>
          <a:p>
            <a:pPr lvl="1">
              <a:spcBef>
                <a:spcPts val="0"/>
              </a:spcBef>
              <a:spcAft>
                <a:spcPts val="600"/>
              </a:spcAft>
              <a:buSzPts val="1100"/>
              <a:buFont typeface="Wingdings" panose="05000000000000000000" pitchFamily="2" charset="2"/>
              <a:buChar char="l"/>
            </a:pPr>
            <a:r>
              <a:rPr lang="zh-CN" altLang="zh-CN" sz="1100" kern="0" dirty="0" smtClean="0">
                <a:cs typeface="Arial" charset="0"/>
              </a:rPr>
              <a:t>Enhanced DL receivers for multi-DCI multi-TPR</a:t>
            </a:r>
          </a:p>
          <a:p>
            <a:pPr lvl="1">
              <a:spcBef>
                <a:spcPts val="0"/>
              </a:spcBef>
              <a:spcAft>
                <a:spcPts val="600"/>
              </a:spcAft>
              <a:buSzPts val="1100"/>
              <a:buFont typeface="Wingdings" panose="05000000000000000000" pitchFamily="2" charset="2"/>
              <a:buChar char="l"/>
            </a:pPr>
            <a:r>
              <a:rPr lang="zh-CN" altLang="zh-CN" sz="1100" kern="0" dirty="0" smtClean="0">
                <a:cs typeface="Arial" charset="0"/>
              </a:rPr>
              <a:t>Inter-cell CSI-RS/SSB interference mitigation (IM)</a:t>
            </a:r>
          </a:p>
          <a:p>
            <a:pPr lvl="1">
              <a:spcBef>
                <a:spcPts val="0"/>
              </a:spcBef>
              <a:spcAft>
                <a:spcPts val="600"/>
              </a:spcAft>
              <a:buSzPts val="1100"/>
              <a:buFont typeface="Wingdings" panose="05000000000000000000" pitchFamily="2" charset="2"/>
              <a:buChar char="l"/>
            </a:pPr>
            <a:r>
              <a:rPr lang="zh-CN" altLang="zh-CN" sz="1100" kern="0" dirty="0" smtClean="0">
                <a:cs typeface="Arial" charset="0"/>
              </a:rPr>
              <a:t>E-MMSE-IRC under uneven interference</a:t>
            </a:r>
          </a:p>
          <a:p>
            <a:pPr lvl="1">
              <a:spcBef>
                <a:spcPts val="0"/>
              </a:spcBef>
              <a:spcAft>
                <a:spcPts val="600"/>
              </a:spcAft>
              <a:buSzPts val="1100"/>
              <a:buFont typeface="Wingdings" panose="05000000000000000000" pitchFamily="2" charset="2"/>
              <a:buChar char="l"/>
            </a:pPr>
            <a:r>
              <a:rPr lang="zh-CN" altLang="zh-CN" sz="1100" kern="0" dirty="0" smtClean="0">
                <a:cs typeface="Arial" charset="0"/>
              </a:rPr>
              <a:t>BS advanced receiver (MMSE-IRC)</a:t>
            </a:r>
          </a:p>
          <a:p>
            <a:pPr lvl="1">
              <a:spcBef>
                <a:spcPts val="0"/>
              </a:spcBef>
              <a:spcAft>
                <a:spcPts val="600"/>
              </a:spcAft>
              <a:buSzPts val="1100"/>
              <a:buFont typeface="Wingdings" panose="05000000000000000000" pitchFamily="2" charset="2"/>
              <a:buChar char="l"/>
            </a:pPr>
            <a:r>
              <a:rPr lang="zh-CN" altLang="zh-CN" sz="1100" kern="0" dirty="0" smtClean="0">
                <a:cs typeface="Arial" charset="0"/>
              </a:rPr>
              <a:t>ATP</a:t>
            </a:r>
          </a:p>
          <a:p>
            <a:pPr lvl="1">
              <a:spcBef>
                <a:spcPts val="0"/>
              </a:spcBef>
              <a:spcAft>
                <a:spcPts val="600"/>
              </a:spcAft>
              <a:buSzPts val="1100"/>
              <a:buFont typeface="Wingdings" panose="05000000000000000000" pitchFamily="2" charset="2"/>
              <a:buChar char="l"/>
            </a:pPr>
            <a:r>
              <a:rPr lang="zh-CN" altLang="zh-CN" sz="1100" kern="0" dirty="0" smtClean="0">
                <a:cs typeface="Arial" charset="0"/>
              </a:rPr>
              <a:t>Extend MMSE-IRC rece</a:t>
            </a:r>
            <a:r>
              <a:rPr lang="en-US" altLang="zh-CN" sz="1100" kern="0" dirty="0" err="1" smtClean="0">
                <a:cs typeface="Arial" charset="0"/>
              </a:rPr>
              <a:t>i</a:t>
            </a:r>
            <a:r>
              <a:rPr lang="zh-CN" altLang="zh-CN" sz="1100" kern="0" dirty="0" smtClean="0">
                <a:cs typeface="Arial" charset="0"/>
              </a:rPr>
              <a:t>ver for inter-cell and intra-cell MU-MIMO to CA case</a:t>
            </a:r>
          </a:p>
          <a:p>
            <a:pPr marL="1371532" lvl="3" indent="0">
              <a:spcBef>
                <a:spcPts val="0"/>
              </a:spcBef>
              <a:spcAft>
                <a:spcPts val="600"/>
              </a:spcAft>
              <a:buSzPts val="1100"/>
              <a:buFont typeface="Arial" charset="0"/>
              <a:buNone/>
            </a:pPr>
            <a:endParaRPr lang="zh-CN" altLang="zh-CN" sz="1200" kern="0" dirty="0" smtClean="0"/>
          </a:p>
          <a:p>
            <a:pPr marL="457176" lvl="1" indent="0">
              <a:spcBef>
                <a:spcPts val="0"/>
              </a:spcBef>
              <a:spcAft>
                <a:spcPts val="600"/>
              </a:spcAft>
              <a:buSzPts val="1100"/>
              <a:buFont typeface="Arial" charset="0"/>
              <a:buNone/>
            </a:pPr>
            <a:endParaRPr lang="en-US" altLang="zh-CN" sz="1200" kern="0" dirty="0" smtClean="0"/>
          </a:p>
        </p:txBody>
      </p:sp>
    </p:spTree>
    <p:extLst>
      <p:ext uri="{BB962C8B-B14F-4D97-AF65-F5344CB8AC3E}">
        <p14:creationId xmlns:p14="http://schemas.microsoft.com/office/powerpoint/2010/main" val="18811745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pPr>
            <a:r>
              <a:rPr lang="zh-CN" altLang="zh-CN" sz="1100" dirty="0">
                <a:cs typeface="Arial" charset="0"/>
              </a:rPr>
              <a:t>Study and if feasible, support non-co-located scenario for FR1 intra-band non-contiguous EN-DC/NR-CA</a:t>
            </a:r>
          </a:p>
          <a:p>
            <a:pPr lvl="2">
              <a:spcBef>
                <a:spcPts val="0"/>
              </a:spcBef>
              <a:spcAft>
                <a:spcPts val="600"/>
              </a:spcAft>
              <a:buSzPts val="1100"/>
            </a:pPr>
            <a:r>
              <a:rPr lang="zh-CN" altLang="zh-CN" sz="1100" dirty="0"/>
              <a:t>Work is limited to CA/EN-DC for EN-DC/NR-CA for bands 42, n77/n78</a:t>
            </a:r>
          </a:p>
          <a:p>
            <a:pPr lvl="1">
              <a:spcBef>
                <a:spcPts val="0"/>
              </a:spcBef>
              <a:spcAft>
                <a:spcPts val="600"/>
              </a:spcAft>
              <a:buSzPts val="1100"/>
              <a:buFont typeface="Wingdings" panose="05000000000000000000" pitchFamily="2" charset="2"/>
              <a:buChar char="l"/>
            </a:pPr>
            <a:r>
              <a:rPr lang="zh-CN" altLang="zh-CN" sz="1100" dirty="0">
                <a:cs typeface="Arial" charset="0"/>
              </a:rPr>
              <a:t>Core part</a:t>
            </a:r>
          </a:p>
          <a:p>
            <a:pPr lvl="2">
              <a:spcBef>
                <a:spcPts val="0"/>
              </a:spcBef>
              <a:spcAft>
                <a:spcPts val="600"/>
              </a:spcAft>
              <a:buSzPts val="1100"/>
            </a:pPr>
            <a:r>
              <a:rPr lang="zh-CN" altLang="zh-CN" sz="1100" dirty="0">
                <a:latin typeface="+mj-ea"/>
                <a:ea typeface="+mj-ea"/>
              </a:rPr>
              <a:t>Study and if feasbile, define requirements for UE which is not capable of supporting intra-band non-contiguous NR-CA and EN-DC in the same way to support inter-band CA, i.e., UE not indicating interBandMRDC-WithOverlapDL-Bands-r16</a:t>
            </a:r>
          </a:p>
          <a:p>
            <a:pPr lvl="3">
              <a:spcBef>
                <a:spcPts val="0"/>
              </a:spcBef>
              <a:spcAft>
                <a:spcPts val="600"/>
              </a:spcAft>
              <a:buSzPts val="1100"/>
            </a:pPr>
            <a:r>
              <a:rPr lang="zh-CN" altLang="zh-CN" sz="1100" dirty="0">
                <a:latin typeface="+mj-ea"/>
                <a:ea typeface="+mj-ea"/>
              </a:rPr>
              <a:t>Study </a:t>
            </a:r>
            <a:r>
              <a:rPr lang="zh-CN" altLang="zh-CN" sz="1100" dirty="0" smtClean="0">
                <a:latin typeface="+mj-ea"/>
                <a:ea typeface="+mj-ea"/>
              </a:rPr>
              <a:t>feasib</a:t>
            </a:r>
            <a:r>
              <a:rPr lang="en-US" altLang="zh-CN" sz="1100" dirty="0" err="1" smtClean="0">
                <a:latin typeface="+mj-ea"/>
                <a:ea typeface="+mj-ea"/>
              </a:rPr>
              <a:t>i</a:t>
            </a:r>
            <a:r>
              <a:rPr lang="zh-CN" altLang="zh-CN" sz="1100" dirty="0" smtClean="0">
                <a:latin typeface="+mj-ea"/>
                <a:ea typeface="+mj-ea"/>
              </a:rPr>
              <a:t>lity </a:t>
            </a:r>
            <a:r>
              <a:rPr lang="zh-CN" altLang="zh-CN" sz="1100" dirty="0">
                <a:latin typeface="+mj-ea"/>
                <a:ea typeface="+mj-ea"/>
              </a:rPr>
              <a:t>of UE RF architecture to support both DL and UL operation [RF]</a:t>
            </a:r>
          </a:p>
          <a:p>
            <a:pPr lvl="3">
              <a:spcBef>
                <a:spcPts val="0"/>
              </a:spcBef>
              <a:spcAft>
                <a:spcPts val="600"/>
              </a:spcAft>
              <a:buSzPts val="1100"/>
            </a:pPr>
            <a:r>
              <a:rPr lang="zh-CN" altLang="zh-CN" sz="1100" dirty="0">
                <a:latin typeface="+mj-ea"/>
                <a:ea typeface="+mj-ea"/>
              </a:rPr>
              <a:t>Study and if </a:t>
            </a:r>
            <a:r>
              <a:rPr lang="zh-CN" altLang="zh-CN" sz="1100" dirty="0" smtClean="0">
                <a:latin typeface="+mj-ea"/>
                <a:ea typeface="+mj-ea"/>
              </a:rPr>
              <a:t>necessary</a:t>
            </a:r>
            <a:r>
              <a:rPr lang="zh-CN" altLang="zh-CN" sz="1100" dirty="0">
                <a:latin typeface="+mj-ea"/>
                <a:ea typeface="+mj-ea"/>
              </a:rPr>
              <a:t>, define</a:t>
            </a:r>
          </a:p>
          <a:p>
            <a:pPr marL="2057400" lvl="4" indent="-228600">
              <a:spcAft>
                <a:spcPts val="900"/>
              </a:spcAft>
              <a:buSzPts val="1100"/>
              <a:buFont typeface="Cambria" panose="02040503050406030204" pitchFamily="18" charset="0"/>
              <a:buChar char="–"/>
            </a:pPr>
            <a:r>
              <a:rPr lang="zh-CN" altLang="zh-CN" sz="1100" dirty="0">
                <a:latin typeface="+mj-ea"/>
                <a:ea typeface="+mj-ea"/>
                <a:cs typeface="Cambria" panose="02040503050406030204" pitchFamily="18" charset="0"/>
              </a:rPr>
              <a:t>Feasible value of the power imbalance [RF]</a:t>
            </a:r>
          </a:p>
          <a:p>
            <a:pPr marL="2057400" lvl="4" indent="-228600">
              <a:spcAft>
                <a:spcPts val="900"/>
              </a:spcAft>
              <a:buSzPts val="1100"/>
              <a:buFont typeface="Cambria" panose="02040503050406030204" pitchFamily="18" charset="0"/>
              <a:buChar char="–"/>
            </a:pPr>
            <a:r>
              <a:rPr lang="zh-CN" altLang="zh-CN" sz="1100" dirty="0">
                <a:latin typeface="+mj-ea"/>
                <a:ea typeface="+mj-ea"/>
                <a:cs typeface="Cambria" panose="02040503050406030204" pitchFamily="18" charset="0"/>
              </a:rPr>
              <a:t>Feasible value of MRTD and MTTD in non-collocated deployment [RRM]</a:t>
            </a:r>
          </a:p>
          <a:p>
            <a:pPr marL="2057400" lvl="4" indent="-228600">
              <a:spcAft>
                <a:spcPts val="900"/>
              </a:spcAft>
              <a:buSzPts val="1100"/>
              <a:buFont typeface="Cambria" panose="02040503050406030204" pitchFamily="18" charset="0"/>
              <a:buChar char="–"/>
            </a:pPr>
            <a:r>
              <a:rPr lang="zh-CN" altLang="zh-CN" sz="1100" dirty="0">
                <a:latin typeface="+mj-ea"/>
                <a:ea typeface="+mj-ea"/>
                <a:cs typeface="Cambria" panose="02040503050406030204" pitchFamily="18" charset="0"/>
              </a:rPr>
              <a:t>NOTE: MTTD requirements are subject to the decision whether UL Tx is needed for both (or all) carriers</a:t>
            </a:r>
          </a:p>
          <a:p>
            <a:pPr lvl="2">
              <a:spcBef>
                <a:spcPts val="0"/>
              </a:spcBef>
              <a:spcAft>
                <a:spcPts val="600"/>
              </a:spcAft>
              <a:buSzPts val="1100"/>
            </a:pPr>
            <a:r>
              <a:rPr lang="zh-CN" altLang="zh-CN" sz="1100" dirty="0">
                <a:latin typeface="+mj-ea"/>
                <a:ea typeface="+mj-ea"/>
              </a:rPr>
              <a:t>Define requirements for UE which is capable of supporting intra-band non-contiguous NR-CA and EN-DC in the same way as to support inter-band CA, i.e., UE indicating interBandMRDC-WithOverlapDL-Bands-r16.</a:t>
            </a:r>
          </a:p>
          <a:p>
            <a:pPr lvl="3">
              <a:spcBef>
                <a:spcPts val="0"/>
              </a:spcBef>
              <a:spcAft>
                <a:spcPts val="600"/>
              </a:spcAft>
              <a:buSzPts val="1100"/>
            </a:pPr>
            <a:r>
              <a:rPr lang="zh-CN" altLang="zh-CN" sz="1100" dirty="0" smtClean="0">
                <a:latin typeface="+mj-ea"/>
                <a:ea typeface="+mj-ea"/>
              </a:rPr>
              <a:t>Iden</a:t>
            </a:r>
            <a:r>
              <a:rPr lang="en-US" altLang="zh-CN" sz="1100" dirty="0" smtClean="0">
                <a:latin typeface="+mj-ea"/>
                <a:ea typeface="+mj-ea"/>
              </a:rPr>
              <a:t>ti</a:t>
            </a:r>
            <a:r>
              <a:rPr lang="zh-CN" altLang="zh-CN" sz="1100" dirty="0" smtClean="0">
                <a:latin typeface="+mj-ea"/>
                <a:ea typeface="+mj-ea"/>
              </a:rPr>
              <a:t>fy </a:t>
            </a:r>
            <a:r>
              <a:rPr lang="zh-CN" altLang="zh-CN" sz="1100" dirty="0">
                <a:latin typeface="+mj-ea"/>
                <a:ea typeface="+mj-ea"/>
              </a:rPr>
              <a:t>feasible MRTD and power imbalance level, considering the network deployment scenario and UE implementation feasibility [RF, RRM]</a:t>
            </a:r>
          </a:p>
          <a:p>
            <a:pPr lvl="1">
              <a:spcBef>
                <a:spcPts val="0"/>
              </a:spcBef>
              <a:spcAft>
                <a:spcPts val="600"/>
              </a:spcAft>
              <a:buSzPts val="1100"/>
              <a:buFont typeface="Wingdings" panose="05000000000000000000" pitchFamily="2" charset="2"/>
              <a:buChar char="l"/>
            </a:pPr>
            <a:r>
              <a:rPr lang="zh-CN" altLang="zh-CN" sz="1100" dirty="0">
                <a:cs typeface="Arial" charset="0"/>
              </a:rPr>
              <a:t>Performance part [Demodulation]</a:t>
            </a:r>
          </a:p>
          <a:p>
            <a:pPr lvl="2">
              <a:spcBef>
                <a:spcPts val="0"/>
              </a:spcBef>
              <a:spcAft>
                <a:spcPts val="600"/>
              </a:spcAft>
              <a:buSzPts val="1100"/>
            </a:pPr>
            <a:r>
              <a:rPr lang="zh-CN" altLang="zh-CN" sz="1100" dirty="0">
                <a:latin typeface="+mj-ea"/>
                <a:ea typeface="+mj-ea"/>
              </a:rPr>
              <a:t>Specify PDSCH demodulatoin requirements for non-collocated </a:t>
            </a:r>
            <a:r>
              <a:rPr lang="zh-CN" altLang="zh-CN" sz="1100" dirty="0" smtClean="0">
                <a:latin typeface="+mj-ea"/>
                <a:ea typeface="+mj-ea"/>
              </a:rPr>
              <a:t>scen</a:t>
            </a:r>
            <a:r>
              <a:rPr lang="en-US" altLang="zh-CN" sz="1100" dirty="0" smtClean="0">
                <a:latin typeface="+mj-ea"/>
                <a:ea typeface="+mj-ea"/>
              </a:rPr>
              <a:t>a</a:t>
            </a:r>
            <a:r>
              <a:rPr lang="zh-CN" altLang="zh-CN" sz="1100" dirty="0" smtClean="0">
                <a:latin typeface="+mj-ea"/>
                <a:ea typeface="+mj-ea"/>
              </a:rPr>
              <a:t>rios </a:t>
            </a:r>
            <a:r>
              <a:rPr lang="zh-CN" altLang="zh-CN" sz="1100" dirty="0">
                <a:latin typeface="+mj-ea"/>
                <a:ea typeface="+mj-ea"/>
              </a:rPr>
              <a:t>for intra-band non-contiguous EN-DC and NR-CA</a:t>
            </a:r>
          </a:p>
          <a:p>
            <a:pPr lvl="3">
              <a:spcBef>
                <a:spcPts val="0"/>
              </a:spcBef>
              <a:spcAft>
                <a:spcPts val="600"/>
              </a:spcAft>
              <a:buSzPts val="1100"/>
            </a:pPr>
            <a:r>
              <a:rPr lang="zh-CN" altLang="zh-CN" sz="1100" dirty="0">
                <a:latin typeface="+mj-ea"/>
                <a:ea typeface="+mj-ea"/>
              </a:rPr>
              <a:t>Define PDSCH demodulation performance requirement based on the applicable MRTD and power imbalance values.</a:t>
            </a:r>
          </a:p>
          <a:p>
            <a:pPr marL="2057400" lvl="4" indent="-228600">
              <a:spcAft>
                <a:spcPts val="900"/>
              </a:spcAft>
              <a:buSzPts val="1100"/>
              <a:buFont typeface="Cambria" panose="02040503050406030204" pitchFamily="18" charset="0"/>
              <a:buChar char="–"/>
            </a:pPr>
            <a:r>
              <a:rPr lang="zh-CN" altLang="zh-CN" sz="1100" dirty="0">
                <a:latin typeface="+mj-ea"/>
                <a:ea typeface="+mj-ea"/>
                <a:cs typeface="Cambria" panose="02040503050406030204" pitchFamily="18" charset="0"/>
              </a:rPr>
              <a:t>Power imbalance between the carriers is limited to [X]dB </a:t>
            </a:r>
          </a:p>
          <a:p>
            <a:pPr marL="533400" indent="266700">
              <a:spcAft>
                <a:spcPts val="900"/>
              </a:spcAft>
            </a:pPr>
            <a:r>
              <a:rPr lang="zh-CN" altLang="zh-CN" sz="1100" dirty="0">
                <a:latin typeface="+mj-ea"/>
                <a:ea typeface="+mj-ea"/>
              </a:rPr>
              <a:t>NOTE: Power imbalance may be specified as the condition in the demodulation performance requirements</a:t>
            </a:r>
          </a:p>
          <a:p>
            <a:pPr marL="457176" lvl="1" indent="0">
              <a:spcBef>
                <a:spcPts val="0"/>
              </a:spcBef>
              <a:spcAft>
                <a:spcPts val="600"/>
              </a:spcAft>
              <a:buSzPts val="1100"/>
              <a:buNone/>
            </a:pPr>
            <a:endParaRPr lang="en-US"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429428"/>
            <a:ext cx="10434416" cy="450794"/>
          </a:xfrm>
        </p:spPr>
        <p:txBody>
          <a:bodyPr/>
          <a:lstStyle/>
          <a:p>
            <a:pPr algn="l">
              <a:spcBef>
                <a:spcPts val="0"/>
              </a:spcBef>
              <a:spcAft>
                <a:spcPts val="600"/>
              </a:spcAft>
            </a:pPr>
            <a:r>
              <a:rPr lang="zh-CN" altLang="zh-CN" sz="2400" b="1" dirty="0"/>
              <a:t>Topic #12: Support of intra-band non-collocated EN-DC/NR-CA deployment</a:t>
            </a:r>
          </a:p>
        </p:txBody>
      </p:sp>
    </p:spTree>
    <p:extLst>
      <p:ext uri="{BB962C8B-B14F-4D97-AF65-F5344CB8AC3E}">
        <p14:creationId xmlns:p14="http://schemas.microsoft.com/office/powerpoint/2010/main" val="115806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070626"/>
            <a:ext cx="11417182" cy="5095171"/>
          </a:xfrm>
        </p:spPr>
        <p:txBody>
          <a:bodyPr/>
          <a:lstStyle/>
          <a:p>
            <a:pPr>
              <a:spcBef>
                <a:spcPts val="1200"/>
              </a:spcBef>
              <a:spcAft>
                <a:spcPts val="600"/>
              </a:spcAft>
            </a:pPr>
            <a:r>
              <a:rPr lang="en-US" altLang="zh-CN" sz="1400" b="1" dirty="0">
                <a:latin typeface="+mj-ea"/>
                <a:ea typeface="+mj-ea"/>
              </a:rPr>
              <a:t>Approve Rel-18 RAN4 WI/SI package (except for &lt;5MHz and DSS in this email thread) in March 2022.</a:t>
            </a:r>
          </a:p>
          <a:p>
            <a:pPr>
              <a:spcBef>
                <a:spcPts val="1200"/>
              </a:spcBef>
              <a:spcAft>
                <a:spcPts val="600"/>
              </a:spcAft>
            </a:pPr>
            <a:r>
              <a:rPr lang="en-US" altLang="zh-CN" sz="1400" b="1" dirty="0" smtClean="0">
                <a:latin typeface="+mj-ea"/>
                <a:ea typeface="+mj-ea"/>
              </a:rPr>
              <a:t>F</a:t>
            </a:r>
            <a:r>
              <a:rPr lang="zh-CN" altLang="zh-CN" sz="1400" b="1" dirty="0">
                <a:latin typeface="+mj-ea"/>
                <a:ea typeface="+mj-ea"/>
              </a:rPr>
              <a:t>or RAN4 spectrum related and non-spectrum related topics</a:t>
            </a:r>
            <a:endParaRPr lang="en-US" altLang="zh-CN" sz="1400" b="1" dirty="0">
              <a:latin typeface="+mj-ea"/>
              <a:ea typeface="+mj-ea"/>
            </a:endParaRPr>
          </a:p>
          <a:p>
            <a:pPr lvl="1">
              <a:spcBef>
                <a:spcPts val="0"/>
              </a:spcBef>
              <a:spcAft>
                <a:spcPts val="600"/>
              </a:spcAft>
              <a:buFont typeface="Wingdings" panose="05000000000000000000" pitchFamily="2" charset="2"/>
              <a:buChar char="l"/>
            </a:pPr>
            <a:r>
              <a:rPr lang="zh-CN" altLang="zh-CN" sz="1200" dirty="0">
                <a:latin typeface="+mj-ea"/>
                <a:ea typeface="+mj-ea"/>
              </a:rPr>
              <a:t>Boundary between RAN4 spectrum related items and non</a:t>
            </a:r>
            <a:r>
              <a:rPr lang="zh-CN" altLang="zh-CN" sz="1200" dirty="0" smtClean="0">
                <a:latin typeface="+mj-ea"/>
                <a:ea typeface="+mj-ea"/>
              </a:rPr>
              <a:t>-</a:t>
            </a:r>
            <a:r>
              <a:rPr lang="en-US" altLang="zh-CN" sz="1200" dirty="0" smtClean="0">
                <a:latin typeface="+mj-ea"/>
                <a:ea typeface="+mj-ea"/>
              </a:rPr>
              <a:t>spectrum</a:t>
            </a:r>
            <a:r>
              <a:rPr lang="zh-CN" altLang="zh-CN" sz="1200" dirty="0" smtClean="0">
                <a:latin typeface="+mj-ea"/>
                <a:ea typeface="+mj-ea"/>
              </a:rPr>
              <a:t> </a:t>
            </a:r>
            <a:r>
              <a:rPr lang="zh-CN" altLang="zh-CN" sz="1200" dirty="0">
                <a:latin typeface="+mj-ea"/>
                <a:ea typeface="+mj-ea"/>
              </a:rPr>
              <a:t>related items,</a:t>
            </a:r>
          </a:p>
          <a:p>
            <a:pPr lvl="2">
              <a:spcBef>
                <a:spcPts val="0"/>
              </a:spcBef>
              <a:spcAft>
                <a:spcPts val="600"/>
              </a:spcAft>
              <a:buSzPts val="1100"/>
            </a:pPr>
            <a:r>
              <a:rPr lang="zh-CN" altLang="zh-CN" sz="1200" dirty="0"/>
              <a:t>Spectrum related items are </a:t>
            </a:r>
            <a:r>
              <a:rPr lang="zh-CN" altLang="zh-CN" sz="1200" dirty="0" smtClean="0"/>
              <a:t>item</a:t>
            </a:r>
            <a:r>
              <a:rPr lang="en-US" altLang="zh-CN" sz="1200" dirty="0" smtClean="0"/>
              <a:t>s</a:t>
            </a:r>
            <a:r>
              <a:rPr lang="zh-CN" altLang="zh-CN" sz="1200" dirty="0" smtClean="0"/>
              <a:t> </a:t>
            </a:r>
            <a:r>
              <a:rPr lang="zh-CN" altLang="zh-CN" sz="1200" dirty="0"/>
              <a:t>which aim to introduce band-specific and/or band combination specific requirements without impacting generic RF core requirements and/or core </a:t>
            </a:r>
            <a:r>
              <a:rPr lang="zh-CN" altLang="zh-CN" sz="1200" dirty="0" smtClean="0"/>
              <a:t>specificat</a:t>
            </a:r>
            <a:r>
              <a:rPr lang="en-US" altLang="zh-CN" sz="1200" dirty="0" err="1" smtClean="0"/>
              <a:t>i</a:t>
            </a:r>
            <a:r>
              <a:rPr lang="zh-CN" altLang="zh-CN" sz="1200" dirty="0" smtClean="0"/>
              <a:t>ons </a:t>
            </a:r>
            <a:r>
              <a:rPr lang="zh-CN" altLang="zh-CN" sz="1200" dirty="0"/>
              <a:t>of other WGs.</a:t>
            </a:r>
          </a:p>
          <a:p>
            <a:pPr lvl="2">
              <a:spcBef>
                <a:spcPts val="0"/>
              </a:spcBef>
              <a:spcAft>
                <a:spcPts val="600"/>
              </a:spcAft>
              <a:buSzPts val="1100"/>
            </a:pPr>
            <a:r>
              <a:rPr lang="zh-CN" altLang="zh-CN" sz="1200" dirty="0"/>
              <a:t>All the other items shall be defined as non-spectrum related.</a:t>
            </a:r>
          </a:p>
          <a:p>
            <a:pPr lvl="1">
              <a:spcBef>
                <a:spcPts val="0"/>
              </a:spcBef>
              <a:spcAft>
                <a:spcPts val="600"/>
              </a:spcAft>
              <a:buFont typeface="Wingdings" panose="05000000000000000000" pitchFamily="2" charset="2"/>
              <a:buChar char="l"/>
            </a:pPr>
            <a:r>
              <a:rPr lang="zh-CN" altLang="zh-CN" sz="1200" dirty="0">
                <a:latin typeface="+mj-ea"/>
                <a:ea typeface="+mj-ea"/>
              </a:rPr>
              <a:t>Approach to specify RAN4 related features with both general requirements and band </a:t>
            </a:r>
            <a:r>
              <a:rPr lang="zh-CN" altLang="zh-CN" sz="1200" dirty="0" smtClean="0">
                <a:latin typeface="+mj-ea"/>
                <a:ea typeface="+mj-ea"/>
              </a:rPr>
              <a:t>specific </a:t>
            </a:r>
            <a:r>
              <a:rPr lang="zh-CN" altLang="zh-CN" sz="1200" dirty="0">
                <a:latin typeface="+mj-ea"/>
                <a:ea typeface="+mj-ea"/>
              </a:rPr>
              <a:t>requirements</a:t>
            </a:r>
          </a:p>
          <a:p>
            <a:pPr lvl="2">
              <a:spcBef>
                <a:spcPts val="0"/>
              </a:spcBef>
              <a:spcAft>
                <a:spcPts val="600"/>
              </a:spcAft>
              <a:buSzPts val="1100"/>
            </a:pPr>
            <a:r>
              <a:rPr lang="zh-CN" altLang="zh-CN" sz="1200" dirty="0"/>
              <a:t>A non-spectrum related item with the chosen example band(s) and/or example band combination(s) </a:t>
            </a:r>
            <a:r>
              <a:rPr lang="en-US" altLang="zh-CN" sz="1200" dirty="0" smtClean="0"/>
              <a:t>is</a:t>
            </a:r>
            <a:r>
              <a:rPr lang="zh-CN" altLang="zh-CN" sz="1200" dirty="0" smtClean="0"/>
              <a:t> </a:t>
            </a:r>
            <a:r>
              <a:rPr lang="zh-CN" altLang="zh-CN" sz="1200" dirty="0"/>
              <a:t>needed to study and/or specify the general RAN4 requirements as well as other necessary </a:t>
            </a:r>
            <a:r>
              <a:rPr lang="zh-CN" altLang="zh-CN" sz="1200" dirty="0" smtClean="0"/>
              <a:t>mechanism </a:t>
            </a:r>
            <a:r>
              <a:rPr lang="zh-CN" altLang="zh-CN" sz="1200" dirty="0"/>
              <a:t>and the band or band combination specific requirements for </a:t>
            </a:r>
            <a:r>
              <a:rPr lang="en-US" altLang="zh-CN" sz="1200" dirty="0" smtClean="0"/>
              <a:t>the </a:t>
            </a:r>
            <a:r>
              <a:rPr lang="zh-CN" altLang="zh-CN" sz="1200" dirty="0" smtClean="0"/>
              <a:t>examples</a:t>
            </a:r>
            <a:endParaRPr lang="zh-CN" altLang="zh-CN" sz="1200" dirty="0"/>
          </a:p>
          <a:p>
            <a:pPr lvl="3">
              <a:spcBef>
                <a:spcPts val="0"/>
              </a:spcBef>
              <a:spcAft>
                <a:spcPts val="600"/>
              </a:spcAft>
              <a:buSzPts val="1100"/>
            </a:pPr>
            <a:r>
              <a:rPr lang="zh-CN" altLang="zh-CN" sz="1200" dirty="0"/>
              <a:t>The example band(s) and/or band combination(s) should be chosen to ensure that the finalized general requirements can be applied to other bands and/or band combinations.</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403791"/>
            <a:ext cx="9263641" cy="450794"/>
          </a:xfrm>
        </p:spPr>
        <p:txBody>
          <a:bodyPr/>
          <a:lstStyle/>
          <a:p>
            <a:r>
              <a:rPr lang="en-US" b="1" dirty="0" smtClean="0"/>
              <a:t>General</a:t>
            </a:r>
            <a:endParaRPr lang="ru-RU" dirty="0"/>
          </a:p>
        </p:txBody>
      </p:sp>
    </p:spTree>
    <p:extLst>
      <p:ext uri="{BB962C8B-B14F-4D97-AF65-F5344CB8AC3E}">
        <p14:creationId xmlns:p14="http://schemas.microsoft.com/office/powerpoint/2010/main" val="37059831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pPr>
            <a:r>
              <a:rPr lang="en-GB" altLang="zh-CN" sz="1100" dirty="0">
                <a:cs typeface="Arial" charset="0"/>
              </a:rPr>
              <a:t>Core part:</a:t>
            </a:r>
            <a:endParaRPr lang="zh-CN" altLang="zh-CN" sz="1100" dirty="0">
              <a:cs typeface="Arial" charset="0"/>
            </a:endParaRPr>
          </a:p>
          <a:p>
            <a:pPr lvl="2">
              <a:spcBef>
                <a:spcPts val="0"/>
              </a:spcBef>
              <a:spcAft>
                <a:spcPts val="600"/>
              </a:spcAft>
              <a:buSzPts val="1100"/>
            </a:pPr>
            <a:r>
              <a:rPr lang="en-GB" altLang="zh-CN" sz="1100" dirty="0"/>
              <a:t>Study the feasibility, and if feasible enable supporting HST velocity of up to a maximum of 500km/h, with carrier frequency up to 30GHz</a:t>
            </a:r>
            <a:endParaRPr lang="zh-CN" altLang="zh-CN" sz="1100" dirty="0"/>
          </a:p>
          <a:p>
            <a:pPr lvl="2">
              <a:spcBef>
                <a:spcPts val="0"/>
              </a:spcBef>
              <a:spcAft>
                <a:spcPts val="600"/>
              </a:spcAft>
              <a:buSzPts val="1100"/>
            </a:pPr>
            <a:r>
              <a:rPr lang="en-GB" altLang="zh-CN" sz="1100" dirty="0"/>
              <a:t>Specify the requirement for multi-panel operation for train roof-mounted FR2 high power devices [RAN4]:  </a:t>
            </a:r>
            <a:endParaRPr lang="zh-CN" altLang="zh-CN" sz="1100" dirty="0"/>
          </a:p>
          <a:p>
            <a:pPr lvl="3">
              <a:spcBef>
                <a:spcPts val="0"/>
              </a:spcBef>
              <a:spcAft>
                <a:spcPts val="600"/>
              </a:spcAft>
              <a:buSzPts val="1100"/>
            </a:pPr>
            <a:r>
              <a:rPr lang="zh-CN" altLang="zh-CN" sz="1100" dirty="0">
                <a:latin typeface="+mj-ea"/>
                <a:ea typeface="+mj-ea"/>
              </a:rPr>
              <a:t>Maximum 2 active panels supporting the multi-panel simultaneous reception.  </a:t>
            </a:r>
          </a:p>
          <a:p>
            <a:pPr lvl="3">
              <a:spcBef>
                <a:spcPts val="0"/>
              </a:spcBef>
              <a:spcAft>
                <a:spcPts val="600"/>
              </a:spcAft>
              <a:buSzPts val="1100"/>
            </a:pPr>
            <a:r>
              <a:rPr lang="zh-CN" altLang="zh-CN" sz="1100" dirty="0">
                <a:latin typeface="+mj-ea"/>
                <a:ea typeface="+mj-ea"/>
              </a:rPr>
              <a:t>FFS whether this objective will be merged into the other RAN4-led item</a:t>
            </a:r>
          </a:p>
          <a:p>
            <a:pPr lvl="2">
              <a:spcBef>
                <a:spcPts val="0"/>
              </a:spcBef>
              <a:spcAft>
                <a:spcPts val="600"/>
              </a:spcAft>
              <a:buSzPts val="1100"/>
            </a:pPr>
            <a:r>
              <a:rPr lang="zh-CN" altLang="zh-CN" sz="1100" dirty="0"/>
              <a:t>FFS other core requirements considering the following potential objectives for the corresponding scenarios below</a:t>
            </a:r>
          </a:p>
          <a:p>
            <a:pPr lvl="3">
              <a:spcBef>
                <a:spcPts val="0"/>
              </a:spcBef>
              <a:spcAft>
                <a:spcPts val="600"/>
              </a:spcAft>
              <a:buSzPts val="1100"/>
            </a:pPr>
            <a:r>
              <a:rPr lang="zh-CN" altLang="zh-CN" sz="1100" dirty="0">
                <a:latin typeface="+mj-ea"/>
                <a:ea typeface="+mj-ea"/>
              </a:rPr>
              <a:t>Study on reference tunnel deployment scenario for FR2 HST and specify the channel model and corresponding core requirements</a:t>
            </a:r>
          </a:p>
          <a:p>
            <a:pPr lvl="3">
              <a:spcBef>
                <a:spcPts val="0"/>
              </a:spcBef>
              <a:spcAft>
                <a:spcPts val="600"/>
              </a:spcAft>
              <a:buSzPts val="1100"/>
            </a:pPr>
            <a:r>
              <a:rPr lang="zh-CN" altLang="zh-CN" sz="1100" dirty="0">
                <a:latin typeface="+mj-ea"/>
                <a:ea typeface="+mj-ea"/>
              </a:rPr>
              <a:t>Specify the requirements for intra-band carrier aggregation (CA) scenario</a:t>
            </a:r>
          </a:p>
          <a:p>
            <a:pPr lvl="3">
              <a:spcBef>
                <a:spcPts val="0"/>
              </a:spcBef>
              <a:spcAft>
                <a:spcPts val="600"/>
              </a:spcAft>
              <a:buSzPts val="1100"/>
            </a:pPr>
            <a:r>
              <a:rPr lang="zh-CN" altLang="zh-CN" sz="1100" dirty="0">
                <a:latin typeface="+mj-ea"/>
                <a:ea typeface="+mj-ea"/>
              </a:rPr>
              <a:t>Specify the requirements to support the scenario with mixed near-to-track (i.e., Scenario-A with Ds = 700m and Dmin = 10m) and far-from-track (i.e., Scenario-B with Ds = 700m and Dmin = 150m) RRH deployment</a:t>
            </a:r>
          </a:p>
          <a:p>
            <a:pPr lvl="3">
              <a:spcBef>
                <a:spcPts val="0"/>
              </a:spcBef>
              <a:spcAft>
                <a:spcPts val="600"/>
              </a:spcAft>
              <a:buSzPts val="1100"/>
            </a:pPr>
            <a:r>
              <a:rPr lang="en-GB" altLang="zh-CN" sz="1100" dirty="0">
                <a:latin typeface="+mj-ea"/>
                <a:ea typeface="+mj-ea"/>
              </a:rPr>
              <a:t>Specify the new uplink timing adjustment mechanism for FR2 HST scenario with large propagation delays from different TRPs to UE</a:t>
            </a:r>
            <a:endParaRPr lang="zh-CN" altLang="zh-CN" sz="1100" dirty="0">
              <a:latin typeface="+mj-ea"/>
              <a:ea typeface="+mj-ea"/>
            </a:endParaRPr>
          </a:p>
          <a:p>
            <a:pPr marL="457176" lvl="1" indent="0">
              <a:spcBef>
                <a:spcPts val="0"/>
              </a:spcBef>
              <a:spcAft>
                <a:spcPts val="600"/>
              </a:spcAft>
              <a:buSzPts val="1100"/>
              <a:buNone/>
            </a:pPr>
            <a:endParaRPr lang="en-US"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fr-FR" altLang="zh-CN" sz="2400" b="1" dirty="0"/>
              <a:t>Topic #13: FR2 HST </a:t>
            </a:r>
            <a:r>
              <a:rPr lang="fr-FR" altLang="zh-CN" sz="2400" b="1" dirty="0" err="1"/>
              <a:t>enhancement</a:t>
            </a:r>
            <a:endParaRPr lang="fr-FR" altLang="zh-CN" sz="2400" b="1" dirty="0"/>
          </a:p>
        </p:txBody>
      </p:sp>
    </p:spTree>
    <p:extLst>
      <p:ext uri="{BB962C8B-B14F-4D97-AF65-F5344CB8AC3E}">
        <p14:creationId xmlns:p14="http://schemas.microsoft.com/office/powerpoint/2010/main" val="253186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pPr>
            <a:r>
              <a:rPr lang="en-GB" altLang="zh-CN" sz="1100" dirty="0"/>
              <a:t>Introduce requirements for enhanced FR2 UEs with multi-Rx chain DL reception with 4 DL MIMO layers. </a:t>
            </a:r>
            <a:endParaRPr lang="zh-CN" altLang="zh-CN" sz="1100" dirty="0"/>
          </a:p>
          <a:p>
            <a:pPr lvl="2">
              <a:spcBef>
                <a:spcPts val="0"/>
              </a:spcBef>
              <a:spcAft>
                <a:spcPts val="600"/>
              </a:spcAft>
              <a:buSzPts val="1100"/>
            </a:pPr>
            <a:r>
              <a:rPr lang="zh-CN" altLang="zh-CN" sz="1100" dirty="0">
                <a:latin typeface="+mj-ea"/>
                <a:ea typeface="+mj-ea"/>
              </a:rPr>
              <a:t>Dual TCI assumption</a:t>
            </a:r>
          </a:p>
          <a:p>
            <a:pPr lvl="3">
              <a:spcBef>
                <a:spcPts val="0"/>
              </a:spcBef>
              <a:spcAft>
                <a:spcPts val="600"/>
              </a:spcAft>
              <a:buSzPts val="1100"/>
            </a:pPr>
            <a:r>
              <a:rPr lang="en-US" altLang="zh-CN" sz="1100" dirty="0"/>
              <a:t>FFS dual TCI of which release (Rel-16, Rel-17 or both) are used as baseline</a:t>
            </a:r>
            <a:r>
              <a:rPr lang="en-US" altLang="zh-CN" sz="1100" dirty="0" smtClean="0"/>
              <a:t>.</a:t>
            </a:r>
          </a:p>
          <a:p>
            <a:pPr lvl="3">
              <a:spcBef>
                <a:spcPts val="0"/>
              </a:spcBef>
              <a:spcAft>
                <a:spcPts val="600"/>
              </a:spcAft>
              <a:buSzPts val="1100"/>
            </a:pPr>
            <a:r>
              <a:rPr lang="en-US" altLang="zh-CN" sz="1100" dirty="0"/>
              <a:t>Pending on the objective of dual TCI enhancement in the package of Rel-18 MIMO items</a:t>
            </a:r>
            <a:r>
              <a:rPr lang="zh-CN" altLang="zh-CN" sz="1100" dirty="0" smtClean="0">
                <a:latin typeface="+mj-ea"/>
                <a:ea typeface="+mj-ea"/>
              </a:rPr>
              <a:t>.</a:t>
            </a:r>
            <a:endParaRPr lang="zh-CN" altLang="zh-CN" sz="1100" dirty="0">
              <a:latin typeface="+mj-ea"/>
              <a:ea typeface="+mj-ea"/>
            </a:endParaRPr>
          </a:p>
          <a:p>
            <a:pPr lvl="2">
              <a:spcBef>
                <a:spcPts val="0"/>
              </a:spcBef>
              <a:spcAft>
                <a:spcPts val="600"/>
              </a:spcAft>
              <a:buSzPts val="1100"/>
            </a:pPr>
            <a:r>
              <a:rPr lang="zh-CN" altLang="zh-CN" sz="1100" dirty="0" smtClean="0">
                <a:latin typeface="+mj-ea"/>
                <a:ea typeface="+mj-ea"/>
              </a:rPr>
              <a:t>Enhanced </a:t>
            </a:r>
            <a:r>
              <a:rPr lang="zh-CN" altLang="zh-CN" sz="1100" dirty="0">
                <a:latin typeface="+mj-ea"/>
                <a:ea typeface="+mj-ea"/>
              </a:rPr>
              <a:t>RF requirements: </a:t>
            </a:r>
          </a:p>
          <a:p>
            <a:pPr lvl="3">
              <a:spcBef>
                <a:spcPts val="0"/>
              </a:spcBef>
              <a:spcAft>
                <a:spcPts val="600"/>
              </a:spcAft>
              <a:buSzPts val="1100"/>
            </a:pPr>
            <a:r>
              <a:rPr lang="zh-CN" altLang="zh-CN" sz="1100" dirty="0">
                <a:latin typeface="+mj-ea"/>
                <a:ea typeface="+mj-ea"/>
              </a:rPr>
              <a:t>Identify and specify necessary RF </a:t>
            </a:r>
            <a:r>
              <a:rPr lang="zh-CN" altLang="zh-CN" sz="1100" dirty="0" smtClean="0">
                <a:latin typeface="+mj-ea"/>
                <a:ea typeface="+mj-ea"/>
              </a:rPr>
              <a:t>requirements </a:t>
            </a:r>
            <a:r>
              <a:rPr lang="zh-CN" altLang="zh-CN" sz="1100" dirty="0">
                <a:latin typeface="+mj-ea"/>
                <a:ea typeface="+mj-ea"/>
              </a:rPr>
              <a:t>for devices with 2 panels</a:t>
            </a:r>
          </a:p>
          <a:p>
            <a:pPr marL="2057400" lvl="4" indent="-228600">
              <a:spcAft>
                <a:spcPts val="900"/>
              </a:spcAft>
              <a:buSzPts val="1100"/>
              <a:buFont typeface="Cambria" panose="02040503050406030204" pitchFamily="18" charset="0"/>
              <a:buChar char="–"/>
            </a:pPr>
            <a:r>
              <a:rPr lang="zh-CN" altLang="zh-CN" sz="1100" dirty="0">
                <a:latin typeface="+mj-ea"/>
                <a:ea typeface="+mj-ea"/>
                <a:cs typeface="Cambria" panose="02040503050406030204" pitchFamily="18" charset="0"/>
              </a:rPr>
              <a:t>FFS whether to keep the current requirements of 50%-ile spherical coverage not being impacted, or improve spherical coverage requirement</a:t>
            </a:r>
          </a:p>
          <a:p>
            <a:pPr lvl="2">
              <a:spcBef>
                <a:spcPts val="0"/>
              </a:spcBef>
              <a:spcAft>
                <a:spcPts val="600"/>
              </a:spcAft>
              <a:buSzPts val="1100"/>
            </a:pPr>
            <a:r>
              <a:rPr lang="zh-CN" altLang="zh-CN" sz="1100" dirty="0">
                <a:latin typeface="+mj-ea"/>
                <a:ea typeface="+mj-ea"/>
              </a:rPr>
              <a:t>Enhanced RRM requirements</a:t>
            </a:r>
          </a:p>
          <a:p>
            <a:pPr lvl="3">
              <a:spcBef>
                <a:spcPts val="0"/>
              </a:spcBef>
              <a:spcAft>
                <a:spcPts val="600"/>
              </a:spcAft>
              <a:buSzPts val="1100"/>
            </a:pPr>
            <a:r>
              <a:rPr lang="zh-CN" altLang="zh-CN" sz="1100" dirty="0">
                <a:latin typeface="+mj-ea"/>
                <a:ea typeface="+mj-ea"/>
              </a:rPr>
              <a:t>FFS the detailed objectives</a:t>
            </a:r>
          </a:p>
          <a:p>
            <a:pPr lvl="2">
              <a:spcBef>
                <a:spcPts val="0"/>
              </a:spcBef>
              <a:spcAft>
                <a:spcPts val="600"/>
              </a:spcAft>
              <a:buSzPts val="1100"/>
            </a:pPr>
            <a:r>
              <a:rPr lang="zh-CN" altLang="zh-CN" sz="1100" dirty="0">
                <a:latin typeface="+mj-ea"/>
                <a:ea typeface="+mj-ea"/>
              </a:rPr>
              <a:t>UE demodulation requirements: </a:t>
            </a:r>
          </a:p>
          <a:p>
            <a:pPr lvl="3">
              <a:spcBef>
                <a:spcPts val="0"/>
              </a:spcBef>
              <a:spcAft>
                <a:spcPts val="600"/>
              </a:spcAft>
              <a:buSzPts val="1100"/>
            </a:pPr>
            <a:r>
              <a:rPr lang="zh-CN" altLang="zh-CN" sz="1100" dirty="0">
                <a:latin typeface="+mj-ea"/>
                <a:ea typeface="+mj-ea"/>
              </a:rPr>
              <a:t>Simultaneous </a:t>
            </a:r>
            <a:r>
              <a:rPr lang="zh-CN" altLang="zh-CN" sz="1100" dirty="0" smtClean="0">
                <a:latin typeface="+mj-ea"/>
                <a:ea typeface="+mj-ea"/>
              </a:rPr>
              <a:t>and</a:t>
            </a:r>
            <a:r>
              <a:rPr lang="en-US" altLang="zh-CN" sz="1100" dirty="0" smtClean="0">
                <a:latin typeface="+mj-ea"/>
                <a:ea typeface="+mj-ea"/>
              </a:rPr>
              <a:t> </a:t>
            </a:r>
            <a:r>
              <a:rPr lang="zh-CN" altLang="zh-CN" sz="1100" dirty="0" smtClean="0">
                <a:latin typeface="+mj-ea"/>
                <a:ea typeface="+mj-ea"/>
              </a:rPr>
              <a:t>RX </a:t>
            </a:r>
            <a:r>
              <a:rPr lang="zh-CN" altLang="zh-CN" sz="1100" dirty="0">
                <a:latin typeface="+mj-ea"/>
                <a:ea typeface="+mj-ea"/>
              </a:rPr>
              <a:t>from different </a:t>
            </a:r>
            <a:r>
              <a:rPr lang="zh-CN" altLang="zh-CN" sz="1100" dirty="0" smtClean="0">
                <a:latin typeface="+mj-ea"/>
                <a:ea typeface="+mj-ea"/>
              </a:rPr>
              <a:t>directions</a:t>
            </a:r>
            <a:endParaRPr lang="zh-CN" altLang="zh-CN" sz="1100" dirty="0">
              <a:latin typeface="+mj-ea"/>
              <a:ea typeface="+mj-ea"/>
            </a:endParaRPr>
          </a:p>
          <a:p>
            <a:pPr lvl="3">
              <a:spcBef>
                <a:spcPts val="0"/>
              </a:spcBef>
              <a:spcAft>
                <a:spcPts val="600"/>
              </a:spcAft>
              <a:buSzPts val="1100"/>
            </a:pPr>
            <a:r>
              <a:rPr lang="zh-CN" altLang="zh-CN" sz="1100" dirty="0">
                <a:latin typeface="+mj-ea"/>
                <a:ea typeface="+mj-ea"/>
              </a:rPr>
              <a:t>4 DL MIMO </a:t>
            </a:r>
            <a:r>
              <a:rPr lang="zh-CN" altLang="zh-CN" sz="1100" dirty="0" smtClean="0">
                <a:latin typeface="+mj-ea"/>
                <a:ea typeface="+mj-ea"/>
              </a:rPr>
              <a:t>layers</a:t>
            </a:r>
            <a:endParaRPr lang="zh-CN" altLang="zh-CN" sz="1100" dirty="0">
              <a:latin typeface="+mj-ea"/>
              <a:ea typeface="+mj-ea"/>
            </a:endParaRPr>
          </a:p>
          <a:p>
            <a:pPr marL="457176" lvl="1" indent="0">
              <a:spcBef>
                <a:spcPts val="0"/>
              </a:spcBef>
              <a:spcAft>
                <a:spcPts val="600"/>
              </a:spcAft>
              <a:buSzPts val="1100"/>
              <a:buNone/>
            </a:pPr>
            <a:endParaRPr lang="en-US"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lvl="2" algn="l"/>
            <a:r>
              <a:rPr lang="zh-CN" altLang="zh-CN" sz="2400" b="1" dirty="0"/>
              <a:t>Topic #14</a:t>
            </a:r>
            <a:r>
              <a:rPr lang="zh-CN" altLang="zh-CN" sz="2400" b="1" dirty="0" smtClean="0"/>
              <a:t>:</a:t>
            </a:r>
            <a:r>
              <a:rPr lang="en-US" altLang="zh-CN" sz="2400" b="1" dirty="0" smtClean="0"/>
              <a:t> Requirement</a:t>
            </a:r>
            <a:r>
              <a:rPr lang="zh-CN" altLang="zh-CN" sz="2400" b="1" dirty="0" smtClean="0"/>
              <a:t> </a:t>
            </a:r>
            <a:r>
              <a:rPr lang="zh-CN" altLang="zh-CN" sz="2400" b="1" dirty="0"/>
              <a:t>for FR2 multi-Rx chain DL reception</a:t>
            </a:r>
          </a:p>
        </p:txBody>
      </p:sp>
    </p:spTree>
    <p:extLst>
      <p:ext uri="{BB962C8B-B14F-4D97-AF65-F5344CB8AC3E}">
        <p14:creationId xmlns:p14="http://schemas.microsoft.com/office/powerpoint/2010/main" val="5173695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5792625" cy="5095171"/>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pPr>
            <a:r>
              <a:rPr lang="en-US" altLang="zh-CN" sz="1000" b="1" dirty="0">
                <a:latin typeface="+mj-ea"/>
                <a:ea typeface="+mj-ea"/>
                <a:cs typeface="Arial" charset="0"/>
              </a:rPr>
              <a:t>Core part: </a:t>
            </a:r>
            <a:r>
              <a:rPr lang="en-US" altLang="zh-CN" sz="1000" dirty="0">
                <a:latin typeface="+mj-ea"/>
                <a:ea typeface="+mj-ea"/>
                <a:cs typeface="Arial" charset="0"/>
              </a:rPr>
              <a:t>The following objectives shall be included for dedicated FDD spectrum in FR1:</a:t>
            </a:r>
            <a:endParaRPr lang="zh-CN" altLang="zh-CN" sz="1000" dirty="0">
              <a:latin typeface="+mj-ea"/>
              <a:ea typeface="+mj-ea"/>
              <a:cs typeface="Arial" charset="0"/>
            </a:endParaRPr>
          </a:p>
          <a:p>
            <a:pPr lvl="2">
              <a:spcBef>
                <a:spcPts val="0"/>
              </a:spcBef>
              <a:spcAft>
                <a:spcPts val="600"/>
              </a:spcAft>
              <a:buSzPts val="1100"/>
            </a:pPr>
            <a:r>
              <a:rPr lang="en-GB" altLang="zh-CN" sz="1000" dirty="0">
                <a:latin typeface="+mj-ea"/>
                <a:ea typeface="+mj-ea"/>
              </a:rPr>
              <a:t>Identify and specify necessary changes to NR physical layer with minimum impact to operate in spectrum allocations from approximately </a:t>
            </a:r>
            <a:r>
              <a:rPr lang="en-GB" altLang="zh-CN" sz="1000" dirty="0" smtClean="0">
                <a:latin typeface="+mj-ea"/>
                <a:ea typeface="+mj-ea"/>
              </a:rPr>
              <a:t>3 MHz </a:t>
            </a:r>
            <a:r>
              <a:rPr lang="en-GB" altLang="zh-CN" sz="1000" dirty="0">
                <a:latin typeface="+mj-ea"/>
                <a:ea typeface="+mj-ea"/>
              </a:rPr>
              <a:t>up to below </a:t>
            </a:r>
            <a:r>
              <a:rPr lang="en-GB" altLang="zh-CN" sz="1000" dirty="0" smtClean="0">
                <a:latin typeface="+mj-ea"/>
                <a:ea typeface="+mj-ea"/>
              </a:rPr>
              <a:t>5 MHz </a:t>
            </a:r>
            <a:r>
              <a:rPr lang="en-GB" altLang="zh-CN" sz="1000" dirty="0">
                <a:latin typeface="+mj-ea"/>
                <a:ea typeface="+mj-ea"/>
              </a:rPr>
              <a:t>[RAN1]:</a:t>
            </a:r>
            <a:endParaRPr lang="zh-CN" altLang="zh-CN" sz="1000" dirty="0">
              <a:latin typeface="+mj-ea"/>
              <a:ea typeface="+mj-ea"/>
            </a:endParaRPr>
          </a:p>
          <a:p>
            <a:pPr lvl="3">
              <a:spcBef>
                <a:spcPts val="0"/>
              </a:spcBef>
              <a:spcAft>
                <a:spcPts val="600"/>
              </a:spcAft>
              <a:buSzPts val="1100"/>
            </a:pPr>
            <a:r>
              <a:rPr lang="en-GB" altLang="zh-CN" sz="1000" dirty="0">
                <a:latin typeface="+mj-ea"/>
                <a:ea typeface="+mj-ea"/>
              </a:rPr>
              <a:t>Restrict to subcarrier spacing of 15kHz and the use of normal cyclic prefix.</a:t>
            </a:r>
            <a:endParaRPr lang="zh-CN" altLang="zh-CN" sz="1000" dirty="0">
              <a:latin typeface="+mj-ea"/>
              <a:ea typeface="+mj-ea"/>
            </a:endParaRPr>
          </a:p>
          <a:p>
            <a:pPr lvl="3">
              <a:spcBef>
                <a:spcPts val="0"/>
              </a:spcBef>
              <a:spcAft>
                <a:spcPts val="600"/>
              </a:spcAft>
              <a:buSzPts val="1100"/>
            </a:pPr>
            <a:r>
              <a:rPr lang="en-GB" altLang="zh-CN" sz="1000" dirty="0">
                <a:latin typeface="+mj-ea"/>
                <a:ea typeface="+mj-ea"/>
              </a:rPr>
              <a:t>For SSB:</a:t>
            </a:r>
            <a:endParaRPr lang="zh-CN" altLang="zh-CN" sz="1000" dirty="0">
              <a:latin typeface="+mj-ea"/>
              <a:ea typeface="+mj-ea"/>
            </a:endParaRPr>
          </a:p>
          <a:p>
            <a:pPr marL="2057400" lvl="4" indent="-228600">
              <a:spcAft>
                <a:spcPts val="900"/>
              </a:spcAft>
              <a:buSzPts val="1100"/>
              <a:buFont typeface="Cambria" panose="02040503050406030204" pitchFamily="18" charset="0"/>
              <a:buChar char="–"/>
            </a:pPr>
            <a:r>
              <a:rPr lang="en-GB" altLang="zh-CN" sz="1000" dirty="0">
                <a:latin typeface="+mj-ea"/>
                <a:ea typeface="+mj-ea"/>
                <a:cs typeface="Cambria" panose="02040503050406030204" pitchFamily="18" charset="0"/>
              </a:rPr>
              <a:t>Reuse PSS/SSS specification without puncturing.</a:t>
            </a:r>
            <a:endParaRPr lang="zh-CN" altLang="zh-CN" sz="1000" dirty="0">
              <a:latin typeface="+mj-ea"/>
              <a:ea typeface="+mj-ea"/>
              <a:cs typeface="Cambria" panose="02040503050406030204" pitchFamily="18" charset="0"/>
            </a:endParaRPr>
          </a:p>
          <a:p>
            <a:pPr marL="2057400" lvl="4" indent="-228600">
              <a:spcAft>
                <a:spcPts val="900"/>
              </a:spcAft>
              <a:buSzPts val="1100"/>
              <a:buFont typeface="Cambria" panose="02040503050406030204" pitchFamily="18" charset="0"/>
              <a:buChar char="–"/>
            </a:pPr>
            <a:r>
              <a:rPr lang="en-GB" altLang="zh-CN" sz="1000" dirty="0">
                <a:latin typeface="+mj-ea"/>
                <a:ea typeface="+mj-ea"/>
                <a:cs typeface="Cambria" panose="02040503050406030204" pitchFamily="18" charset="0"/>
              </a:rPr>
              <a:t>PBCH based on current design [while minimizing performance degradation]</a:t>
            </a:r>
            <a:endParaRPr lang="zh-CN" altLang="zh-CN" sz="1000" dirty="0">
              <a:latin typeface="+mj-ea"/>
              <a:ea typeface="+mj-ea"/>
              <a:cs typeface="Cambria" panose="02040503050406030204" pitchFamily="18" charset="0"/>
            </a:endParaRPr>
          </a:p>
          <a:p>
            <a:pPr lvl="3">
              <a:spcBef>
                <a:spcPts val="0"/>
              </a:spcBef>
              <a:spcAft>
                <a:spcPts val="600"/>
              </a:spcAft>
              <a:buSzPts val="1100"/>
            </a:pPr>
            <a:r>
              <a:rPr lang="en-GB" altLang="zh-CN" sz="1000" dirty="0">
                <a:latin typeface="+mj-ea"/>
                <a:ea typeface="+mj-ea"/>
              </a:rPr>
              <a:t>Identify and specify necessary minimum changes to PDCCH, CSI-RS/TRS, PUCCH, and PRACH</a:t>
            </a:r>
            <a:endParaRPr lang="zh-CN" altLang="zh-CN" sz="1000" dirty="0">
              <a:latin typeface="+mj-ea"/>
              <a:ea typeface="+mj-ea"/>
            </a:endParaRPr>
          </a:p>
          <a:p>
            <a:pPr lvl="2">
              <a:spcBef>
                <a:spcPts val="0"/>
              </a:spcBef>
              <a:spcAft>
                <a:spcPts val="600"/>
              </a:spcAft>
              <a:buSzPts val="1100"/>
            </a:pPr>
            <a:r>
              <a:rPr lang="en-GB" altLang="zh-CN" sz="1000" dirty="0">
                <a:latin typeface="+mj-ea"/>
                <a:ea typeface="+mj-ea"/>
              </a:rPr>
              <a:t>Specify necessary RAN4 requirements to support deploying NR in dedicated spectrum allocations from approximately </a:t>
            </a:r>
            <a:r>
              <a:rPr lang="en-GB" altLang="zh-CN" sz="1000" dirty="0" smtClean="0">
                <a:latin typeface="+mj-ea"/>
                <a:ea typeface="+mj-ea"/>
              </a:rPr>
              <a:t>3 MHz </a:t>
            </a:r>
            <a:r>
              <a:rPr lang="en-GB" altLang="zh-CN" sz="1000" dirty="0">
                <a:latin typeface="+mj-ea"/>
                <a:ea typeface="+mj-ea"/>
              </a:rPr>
              <a:t>up to below 5MHz [RAN4]:</a:t>
            </a:r>
            <a:endParaRPr lang="zh-CN" altLang="zh-CN" sz="1000" dirty="0">
              <a:latin typeface="+mj-ea"/>
              <a:ea typeface="+mj-ea"/>
            </a:endParaRPr>
          </a:p>
          <a:p>
            <a:pPr lvl="3">
              <a:spcBef>
                <a:spcPts val="0"/>
              </a:spcBef>
              <a:spcAft>
                <a:spcPts val="600"/>
              </a:spcAft>
              <a:buSzPts val="1100"/>
            </a:pPr>
            <a:r>
              <a:rPr lang="en-GB" altLang="zh-CN" sz="1000" dirty="0">
                <a:latin typeface="+mj-ea"/>
                <a:ea typeface="+mj-ea"/>
              </a:rPr>
              <a:t>The dedicated spectrum in this WI include RMR-900 band, n8, n26 and n28.</a:t>
            </a:r>
            <a:endParaRPr lang="zh-CN" altLang="zh-CN" sz="1000" dirty="0">
              <a:latin typeface="+mj-ea"/>
              <a:ea typeface="+mj-ea"/>
            </a:endParaRPr>
          </a:p>
          <a:p>
            <a:pPr lvl="3">
              <a:spcBef>
                <a:spcPts val="0"/>
              </a:spcBef>
              <a:spcAft>
                <a:spcPts val="600"/>
              </a:spcAft>
              <a:buSzPts val="1100"/>
            </a:pPr>
            <a:r>
              <a:rPr lang="en-GB" altLang="zh-CN" sz="1000" dirty="0">
                <a:latin typeface="+mj-ea"/>
                <a:ea typeface="+mj-ea"/>
              </a:rPr>
              <a:t>Specify system parameters (including channel and sync </a:t>
            </a:r>
            <a:r>
              <a:rPr lang="en-GB" altLang="zh-CN" sz="1000" dirty="0" smtClean="0">
                <a:latin typeface="+mj-ea"/>
                <a:ea typeface="+mj-ea"/>
              </a:rPr>
              <a:t>raster) </a:t>
            </a:r>
            <a:r>
              <a:rPr lang="en-GB" altLang="zh-CN" sz="1000" dirty="0">
                <a:latin typeface="+mj-ea"/>
                <a:ea typeface="+mj-ea"/>
              </a:rPr>
              <a:t>for the associated dedicated spectrum.</a:t>
            </a:r>
            <a:endParaRPr lang="zh-CN" altLang="zh-CN" sz="1000" dirty="0">
              <a:latin typeface="+mj-ea"/>
              <a:ea typeface="+mj-ea"/>
            </a:endParaRPr>
          </a:p>
          <a:p>
            <a:pPr lvl="3">
              <a:spcBef>
                <a:spcPts val="0"/>
              </a:spcBef>
              <a:spcAft>
                <a:spcPts val="600"/>
              </a:spcAft>
              <a:buSzPts val="1100"/>
            </a:pPr>
            <a:r>
              <a:rPr lang="en-GB" altLang="zh-CN" sz="1000" dirty="0">
                <a:latin typeface="+mj-ea"/>
                <a:ea typeface="+mj-ea"/>
              </a:rPr>
              <a:t>Minimize impact on RF requirements:</a:t>
            </a:r>
            <a:endParaRPr lang="zh-CN" altLang="zh-CN" sz="1000" dirty="0">
              <a:latin typeface="+mj-ea"/>
              <a:ea typeface="+mj-ea"/>
            </a:endParaRPr>
          </a:p>
          <a:p>
            <a:pPr marL="2057400" lvl="4" indent="-228600">
              <a:spcAft>
                <a:spcPts val="900"/>
              </a:spcAft>
              <a:buSzPts val="1100"/>
              <a:buFont typeface="Cambria" panose="02040503050406030204" pitchFamily="18" charset="0"/>
              <a:buChar char="–"/>
            </a:pPr>
            <a:r>
              <a:rPr lang="en-GB" altLang="zh-CN" sz="1000" dirty="0">
                <a:latin typeface="+mj-ea"/>
                <a:ea typeface="+mj-ea"/>
                <a:cs typeface="Cambria" panose="02040503050406030204" pitchFamily="18" charset="0"/>
              </a:rPr>
              <a:t>Reuse </a:t>
            </a:r>
            <a:r>
              <a:rPr lang="en-GB" altLang="zh-CN" sz="1000" dirty="0" smtClean="0">
                <a:latin typeface="+mj-ea"/>
                <a:ea typeface="+mj-ea"/>
                <a:cs typeface="Cambria" panose="02040503050406030204" pitchFamily="18" charset="0"/>
              </a:rPr>
              <a:t>5 MHz </a:t>
            </a:r>
            <a:r>
              <a:rPr lang="en-GB" altLang="zh-CN" sz="1000" dirty="0">
                <a:latin typeface="+mj-ea"/>
                <a:ea typeface="+mj-ea"/>
                <a:cs typeface="Cambria" panose="02040503050406030204" pitchFamily="18" charset="0"/>
              </a:rPr>
              <a:t>channel bandwidth at least for FRMCS use case (assuming co-located NR and GSM-R with same operator</a:t>
            </a:r>
            <a:r>
              <a:rPr lang="en-GB" altLang="zh-CN" sz="1000" dirty="0" smtClean="0">
                <a:latin typeface="+mj-ea"/>
                <a:ea typeface="+mj-ea"/>
                <a:cs typeface="Cambria" panose="02040503050406030204" pitchFamily="18" charset="0"/>
              </a:rPr>
              <a:t>).</a:t>
            </a:r>
            <a:endParaRPr lang="zh-CN" altLang="zh-CN" sz="1000" dirty="0">
              <a:latin typeface="+mj-ea"/>
              <a:ea typeface="+mj-ea"/>
              <a:cs typeface="Cambria" panose="02040503050406030204" pitchFamily="18" charset="0"/>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lvl="2" algn="l"/>
            <a:r>
              <a:rPr lang="en-US" altLang="zh-CN" sz="2400" b="1" dirty="0"/>
              <a:t>Topic #15: Bandwidths lower than 5MHz in dedicated spectrum</a:t>
            </a:r>
            <a:endParaRPr lang="zh-CN" altLang="zh-CN" sz="2400" b="1" dirty="0"/>
          </a:p>
        </p:txBody>
      </p:sp>
      <p:sp>
        <p:nvSpPr>
          <p:cNvPr id="4" name="Content Placeholder 2">
            <a:extLst>
              <a:ext uri="{FF2B5EF4-FFF2-40B4-BE49-F238E27FC236}">
                <a16:creationId xmlns="" xmlns:a16="http://schemas.microsoft.com/office/drawing/2014/main" id="{B1BE6906-4FA3-42DA-8E86-BA4DD12F41A6}"/>
              </a:ext>
            </a:extLst>
          </p:cNvPr>
          <p:cNvSpPr txBox="1">
            <a:spLocks/>
          </p:cNvSpPr>
          <p:nvPr/>
        </p:nvSpPr>
        <p:spPr bwMode="auto">
          <a:xfrm>
            <a:off x="6194277" y="1145132"/>
            <a:ext cx="5658740" cy="509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2"/>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a:spcBef>
                <a:spcPts val="0"/>
              </a:spcBef>
              <a:spcAft>
                <a:spcPts val="1200"/>
              </a:spcAft>
            </a:pPr>
            <a:endParaRPr lang="en-US" altLang="zh-CN" sz="1400" b="1" kern="0" dirty="0" smtClean="0"/>
          </a:p>
          <a:p>
            <a:pPr marL="2057400" lvl="4" indent="-228600">
              <a:spcAft>
                <a:spcPts val="900"/>
              </a:spcAft>
              <a:buSzPts val="1100"/>
              <a:buFont typeface="Cambria" panose="02040503050406030204" pitchFamily="18" charset="0"/>
              <a:buChar char="–"/>
            </a:pPr>
            <a:r>
              <a:rPr lang="en-GB" altLang="zh-CN" sz="1000" kern="0" dirty="0" smtClean="0">
                <a:latin typeface="+mj-ea"/>
                <a:ea typeface="+mj-ea"/>
                <a:cs typeface="Cambria" panose="02040503050406030204" pitchFamily="18" charset="0"/>
              </a:rPr>
              <a:t>Specify the required RF requirement for 3 MHz channel bandwidth in bands: RMR 900 (874.4 - 880 MHz/919.4 MHz – 925 MHz), n8, n26 and n28.</a:t>
            </a:r>
            <a:endParaRPr lang="zh-CN" altLang="zh-CN" sz="1000" kern="0" dirty="0" smtClean="0">
              <a:latin typeface="+mj-ea"/>
              <a:ea typeface="+mj-ea"/>
              <a:cs typeface="Cambria" panose="02040503050406030204" pitchFamily="18" charset="0"/>
            </a:endParaRPr>
          </a:p>
          <a:p>
            <a:pPr marL="2057400" lvl="4" indent="-228600">
              <a:spcAft>
                <a:spcPts val="900"/>
              </a:spcAft>
              <a:buSzPts val="1100"/>
              <a:buFont typeface="Cambria" panose="02040503050406030204" pitchFamily="18" charset="0"/>
              <a:buChar char="–"/>
            </a:pPr>
            <a:r>
              <a:rPr lang="en-GB" altLang="zh-CN" sz="1000" kern="0" dirty="0" smtClean="0">
                <a:latin typeface="+mj-ea"/>
                <a:ea typeface="+mj-ea"/>
                <a:cs typeface="Cambria" panose="02040503050406030204" pitchFamily="18" charset="0"/>
              </a:rPr>
              <a:t>Specify RRM requirements while minimizing specification impact to support operation in dedicated spectrum allocations from approximately 3 MHz up to below 5 </a:t>
            </a:r>
            <a:r>
              <a:rPr lang="en-GB" altLang="zh-CN" sz="1000" kern="0" dirty="0" err="1" smtClean="0">
                <a:latin typeface="+mj-ea"/>
                <a:ea typeface="+mj-ea"/>
                <a:cs typeface="Cambria" panose="02040503050406030204" pitchFamily="18" charset="0"/>
              </a:rPr>
              <a:t>MHz.</a:t>
            </a:r>
            <a:endParaRPr lang="zh-CN" altLang="zh-CN" sz="1000" kern="0" dirty="0" smtClean="0">
              <a:latin typeface="+mj-ea"/>
              <a:ea typeface="+mj-ea"/>
              <a:cs typeface="Cambria" panose="02040503050406030204" pitchFamily="18" charset="0"/>
            </a:endParaRPr>
          </a:p>
          <a:p>
            <a:pPr lvl="1">
              <a:spcBef>
                <a:spcPts val="0"/>
              </a:spcBef>
              <a:spcAft>
                <a:spcPts val="600"/>
              </a:spcAft>
              <a:buSzPts val="1100"/>
              <a:buFont typeface="Wingdings" panose="05000000000000000000" pitchFamily="2" charset="2"/>
              <a:buChar char="l"/>
            </a:pPr>
            <a:endParaRPr lang="en-US" altLang="zh-CN" sz="1000" b="1" dirty="0" smtClean="0">
              <a:latin typeface="+mj-ea"/>
              <a:ea typeface="+mj-ea"/>
            </a:endParaRPr>
          </a:p>
          <a:p>
            <a:pPr lvl="1">
              <a:spcBef>
                <a:spcPts val="0"/>
              </a:spcBef>
              <a:spcAft>
                <a:spcPts val="600"/>
              </a:spcAft>
              <a:buSzPts val="1100"/>
              <a:buFont typeface="Wingdings" panose="05000000000000000000" pitchFamily="2" charset="2"/>
              <a:buChar char="l"/>
            </a:pPr>
            <a:r>
              <a:rPr lang="en-US" altLang="zh-CN" sz="1000" b="1" dirty="0" smtClean="0">
                <a:latin typeface="+mj-ea"/>
                <a:ea typeface="+mj-ea"/>
              </a:rPr>
              <a:t>Perf</a:t>
            </a:r>
            <a:r>
              <a:rPr lang="en-US" altLang="zh-CN" sz="1000" b="1" dirty="0">
                <a:latin typeface="+mj-ea"/>
                <a:ea typeface="+mj-ea"/>
              </a:rPr>
              <a:t>. part: </a:t>
            </a:r>
            <a:r>
              <a:rPr lang="en-US" altLang="zh-CN" sz="1000" dirty="0">
                <a:latin typeface="+mj-ea"/>
                <a:ea typeface="+mj-ea"/>
              </a:rPr>
              <a:t>Specify necessary UE performance requirements for NR operation in dedicated FDD FR1 spectrum allocations </a:t>
            </a:r>
            <a:r>
              <a:rPr lang="en-GB" altLang="zh-CN" sz="1000" dirty="0">
                <a:latin typeface="+mj-ea"/>
                <a:ea typeface="+mj-ea"/>
              </a:rPr>
              <a:t>from approximately </a:t>
            </a:r>
            <a:r>
              <a:rPr lang="en-GB" altLang="zh-CN" sz="1000" dirty="0" smtClean="0">
                <a:latin typeface="+mj-ea"/>
                <a:ea typeface="+mj-ea"/>
              </a:rPr>
              <a:t>3 MHz </a:t>
            </a:r>
            <a:r>
              <a:rPr lang="en-GB" altLang="zh-CN" sz="1000" dirty="0">
                <a:latin typeface="+mj-ea"/>
                <a:ea typeface="+mj-ea"/>
              </a:rPr>
              <a:t>up to below </a:t>
            </a:r>
            <a:r>
              <a:rPr lang="en-GB" altLang="zh-CN" sz="1000" dirty="0" smtClean="0">
                <a:latin typeface="+mj-ea"/>
                <a:ea typeface="+mj-ea"/>
              </a:rPr>
              <a:t>5 </a:t>
            </a:r>
            <a:r>
              <a:rPr lang="en-GB" altLang="zh-CN" sz="1000" dirty="0" err="1" smtClean="0">
                <a:latin typeface="+mj-ea"/>
                <a:ea typeface="+mj-ea"/>
              </a:rPr>
              <a:t>MHz</a:t>
            </a:r>
            <a:r>
              <a:rPr lang="en-GB" altLang="zh-CN" sz="1000" dirty="0" err="1">
                <a:latin typeface="+mj-ea"/>
                <a:ea typeface="+mj-ea"/>
              </a:rPr>
              <a:t>.</a:t>
            </a:r>
            <a:endParaRPr lang="zh-CN" altLang="zh-CN" sz="1000" dirty="0">
              <a:latin typeface="+mj-ea"/>
              <a:ea typeface="+mj-ea"/>
            </a:endParaRPr>
          </a:p>
          <a:p>
            <a:pPr lvl="2">
              <a:spcBef>
                <a:spcPts val="0"/>
              </a:spcBef>
              <a:spcAft>
                <a:spcPts val="600"/>
              </a:spcAft>
              <a:buSzPts val="1100"/>
            </a:pPr>
            <a:r>
              <a:rPr lang="en-GB" altLang="zh-CN" sz="1000" dirty="0">
                <a:latin typeface="+mj-ea"/>
                <a:ea typeface="+mj-ea"/>
              </a:rPr>
              <a:t>Specify necessary RRM performance requirements (RAN4)</a:t>
            </a:r>
            <a:endParaRPr lang="zh-CN" altLang="zh-CN" sz="1000" dirty="0">
              <a:latin typeface="+mj-ea"/>
              <a:ea typeface="+mj-ea"/>
            </a:endParaRPr>
          </a:p>
          <a:p>
            <a:pPr lvl="2">
              <a:spcBef>
                <a:spcPts val="0"/>
              </a:spcBef>
              <a:spcAft>
                <a:spcPts val="600"/>
              </a:spcAft>
              <a:buSzPts val="1100"/>
            </a:pPr>
            <a:r>
              <a:rPr lang="en-GB" altLang="zh-CN" sz="1000" dirty="0">
                <a:latin typeface="+mj-ea"/>
                <a:ea typeface="+mj-ea"/>
              </a:rPr>
              <a:t>Specify necessary UE demodulation performance and CSI reporting requirements (RAN4)</a:t>
            </a:r>
            <a:endParaRPr lang="zh-CN" altLang="zh-CN" sz="1000" dirty="0">
              <a:latin typeface="+mj-ea"/>
              <a:ea typeface="+mj-ea"/>
            </a:endParaRPr>
          </a:p>
          <a:p>
            <a:pPr lvl="2">
              <a:spcBef>
                <a:spcPts val="0"/>
              </a:spcBef>
              <a:spcAft>
                <a:spcPts val="600"/>
              </a:spcAft>
              <a:buSzPts val="1100"/>
            </a:pPr>
            <a:r>
              <a:rPr lang="en-GB" altLang="zh-CN" sz="1000" dirty="0">
                <a:latin typeface="+mj-ea"/>
                <a:ea typeface="+mj-ea"/>
              </a:rPr>
              <a:t>Specify necessary BS demodulation performance requirements (RAN4)</a:t>
            </a:r>
            <a:endParaRPr lang="zh-CN" altLang="zh-CN" sz="1000" dirty="0">
              <a:latin typeface="+mj-ea"/>
              <a:ea typeface="+mj-ea"/>
            </a:endParaRPr>
          </a:p>
          <a:p>
            <a:pPr lvl="2">
              <a:spcBef>
                <a:spcPts val="0"/>
              </a:spcBef>
              <a:spcAft>
                <a:spcPts val="600"/>
              </a:spcAft>
              <a:buSzPts val="1100"/>
            </a:pPr>
            <a:r>
              <a:rPr lang="en-GB" altLang="zh-CN" sz="1000" dirty="0">
                <a:latin typeface="+mj-ea"/>
                <a:ea typeface="+mj-ea"/>
              </a:rPr>
              <a:t>Specify necessary BS conformance tests (RAN4</a:t>
            </a:r>
            <a:r>
              <a:rPr lang="en-GB" altLang="zh-CN" sz="1000" dirty="0" smtClean="0">
                <a:latin typeface="+mj-ea"/>
                <a:ea typeface="+mj-ea"/>
              </a:rPr>
              <a:t>)</a:t>
            </a:r>
          </a:p>
          <a:p>
            <a:pPr lvl="2">
              <a:spcBef>
                <a:spcPts val="0"/>
              </a:spcBef>
              <a:spcAft>
                <a:spcPts val="600"/>
              </a:spcAft>
              <a:buSzPts val="1100"/>
            </a:pPr>
            <a:endParaRPr lang="en-GB" altLang="zh-CN" sz="1000" dirty="0">
              <a:latin typeface="+mj-ea"/>
              <a:ea typeface="+mj-ea"/>
            </a:endParaRPr>
          </a:p>
          <a:p>
            <a:pPr lvl="1">
              <a:spcBef>
                <a:spcPts val="0"/>
              </a:spcBef>
              <a:spcAft>
                <a:spcPts val="600"/>
              </a:spcAft>
              <a:buSzPts val="1100"/>
              <a:buFont typeface="Wingdings" panose="05000000000000000000" pitchFamily="2" charset="2"/>
              <a:buChar char="l"/>
            </a:pPr>
            <a:r>
              <a:rPr lang="en-US" altLang="zh-CN" sz="1000" b="1" dirty="0">
                <a:latin typeface="+mj-ea"/>
                <a:ea typeface="+mj-ea"/>
              </a:rPr>
              <a:t>But the UE type may need further discussions.</a:t>
            </a:r>
          </a:p>
        </p:txBody>
      </p:sp>
    </p:spTree>
    <p:extLst>
      <p:ext uri="{BB962C8B-B14F-4D97-AF65-F5344CB8AC3E}">
        <p14:creationId xmlns:p14="http://schemas.microsoft.com/office/powerpoint/2010/main" val="24190861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0887342" cy="1569787"/>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pPr>
            <a:r>
              <a:rPr lang="en-US" altLang="zh-CN" sz="1200" dirty="0">
                <a:latin typeface="+mj-ea"/>
                <a:ea typeface="+mj-ea"/>
              </a:rPr>
              <a:t>Study and if needed specify NR PDCCH reception in symbols with LTE CRS </a:t>
            </a:r>
            <a:r>
              <a:rPr lang="en-US" altLang="zh-CN" sz="1200" dirty="0" err="1">
                <a:latin typeface="+mj-ea"/>
                <a:ea typeface="+mj-ea"/>
              </a:rPr>
              <a:t>REs.</a:t>
            </a:r>
            <a:endParaRPr lang="zh-CN" altLang="zh-CN" sz="1200" dirty="0">
              <a:latin typeface="+mj-ea"/>
              <a:ea typeface="+mj-ea"/>
            </a:endParaRPr>
          </a:p>
          <a:p>
            <a:pPr lvl="2">
              <a:spcBef>
                <a:spcPts val="0"/>
              </a:spcBef>
              <a:spcAft>
                <a:spcPts val="600"/>
              </a:spcAft>
              <a:buSzPts val="1100"/>
            </a:pPr>
            <a:r>
              <a:rPr lang="en-US" altLang="zh-CN" sz="1200" dirty="0">
                <a:latin typeface="+mj-ea"/>
                <a:ea typeface="+mj-ea"/>
              </a:rPr>
              <a:t>Investigate the performance, and enable LTE CRS to puncture NR PDCCH and DMRS if there is the performance gain from the additional PDCCH resources</a:t>
            </a:r>
            <a:r>
              <a:rPr lang="en-US" altLang="zh-CN" sz="1200" dirty="0" smtClean="0">
                <a:latin typeface="+mj-ea"/>
                <a:ea typeface="+mj-ea"/>
              </a:rPr>
              <a:t>.</a:t>
            </a:r>
          </a:p>
          <a:p>
            <a:pPr lvl="2">
              <a:spcBef>
                <a:spcPts val="0"/>
              </a:spcBef>
              <a:spcAft>
                <a:spcPts val="600"/>
              </a:spcAft>
              <a:buSzPts val="1100"/>
            </a:pPr>
            <a:endParaRPr lang="en-US" altLang="zh-CN" sz="1100" dirty="0">
              <a:latin typeface="+mj-ea"/>
              <a:ea typeface="+mj-ea"/>
            </a:endParaRPr>
          </a:p>
          <a:p>
            <a:pPr>
              <a:spcBef>
                <a:spcPts val="0"/>
              </a:spcBef>
              <a:spcAft>
                <a:spcPts val="1200"/>
              </a:spcAft>
            </a:pPr>
            <a:endParaRPr lang="en-US" altLang="zh-CN" sz="1400" b="1" dirty="0" smtClean="0"/>
          </a:p>
          <a:p>
            <a:pPr lvl="2">
              <a:spcBef>
                <a:spcPts val="0"/>
              </a:spcBef>
              <a:spcAft>
                <a:spcPts val="600"/>
              </a:spcAft>
              <a:buSzPts val="1100"/>
            </a:pPr>
            <a:endParaRPr lang="zh-CN" altLang="zh-CN" sz="1100" dirty="0">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lvl="2" algn="l"/>
            <a:r>
              <a:rPr lang="en-US" altLang="zh-CN" sz="2400" b="1" dirty="0"/>
              <a:t>Topic #16: Improved NR spectrum efficiency for LTE-NR coexistence (DSS)</a:t>
            </a:r>
          </a:p>
        </p:txBody>
      </p:sp>
      <p:sp>
        <p:nvSpPr>
          <p:cNvPr id="4" name="Content Placeholder 2">
            <a:extLst>
              <a:ext uri="{FF2B5EF4-FFF2-40B4-BE49-F238E27FC236}">
                <a16:creationId xmlns="" xmlns:a16="http://schemas.microsoft.com/office/drawing/2014/main" id="{B1BE6906-4FA3-42DA-8E86-BA4DD12F41A6}"/>
              </a:ext>
            </a:extLst>
          </p:cNvPr>
          <p:cNvSpPr txBox="1">
            <a:spLocks/>
          </p:cNvSpPr>
          <p:nvPr/>
        </p:nvSpPr>
        <p:spPr bwMode="auto">
          <a:xfrm>
            <a:off x="401651" y="3149900"/>
            <a:ext cx="10887342" cy="2732426"/>
          </a:xfrm>
          <a:prstGeom prst="rect">
            <a:avLst/>
          </a:prstGeom>
          <a:solidFill>
            <a:srgbClr val="FFFF00"/>
          </a:solidFill>
          <a:ln>
            <a:noFill/>
          </a:ln>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2"/>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a:spcBef>
                <a:spcPts val="0"/>
              </a:spcBef>
              <a:spcAft>
                <a:spcPts val="1200"/>
              </a:spcAft>
            </a:pPr>
            <a:r>
              <a:rPr lang="en-US" altLang="zh-CN" sz="1400" b="1" kern="0" dirty="0" smtClean="0"/>
              <a:t>Working areas which need more discussions</a:t>
            </a:r>
          </a:p>
          <a:p>
            <a:pPr lvl="1">
              <a:spcBef>
                <a:spcPts val="0"/>
              </a:spcBef>
              <a:spcAft>
                <a:spcPts val="600"/>
              </a:spcAft>
              <a:buSzPts val="1100"/>
              <a:buFont typeface="Wingdings" panose="05000000000000000000" pitchFamily="2" charset="2"/>
              <a:buChar char="l"/>
            </a:pPr>
            <a:r>
              <a:rPr lang="en-US" altLang="zh-CN" sz="1200" kern="0" dirty="0" smtClean="0">
                <a:latin typeface="+mj-ea"/>
                <a:ea typeface="+mj-ea"/>
              </a:rPr>
              <a:t>Dynamic CRS rate matching pattern selection</a:t>
            </a:r>
            <a:endParaRPr lang="zh-CN" altLang="zh-CN" sz="1200" kern="0" dirty="0" smtClean="0">
              <a:latin typeface="+mj-ea"/>
              <a:ea typeface="+mj-ea"/>
            </a:endParaRPr>
          </a:p>
          <a:p>
            <a:pPr lvl="2">
              <a:spcBef>
                <a:spcPts val="0"/>
              </a:spcBef>
              <a:spcAft>
                <a:spcPts val="600"/>
              </a:spcAft>
              <a:buSzPts val="1100"/>
            </a:pPr>
            <a:r>
              <a:rPr lang="en-US" altLang="zh-CN" sz="1200" kern="0" dirty="0" smtClean="0">
                <a:latin typeface="+mj-ea"/>
                <a:ea typeface="+mj-ea"/>
              </a:rPr>
              <a:t>Investigate and if necessary introduce dynamic CRS rate matching pattern selection (via DCI) </a:t>
            </a:r>
            <a:endParaRPr lang="zh-CN" altLang="zh-CN" sz="1200" kern="0" dirty="0" smtClean="0">
              <a:latin typeface="+mj-ea"/>
              <a:ea typeface="+mj-ea"/>
            </a:endParaRPr>
          </a:p>
          <a:p>
            <a:pPr lvl="3">
              <a:spcBef>
                <a:spcPts val="0"/>
              </a:spcBef>
              <a:spcAft>
                <a:spcPts val="600"/>
              </a:spcAft>
              <a:buSzPts val="1100"/>
            </a:pPr>
            <a:r>
              <a:rPr lang="en-US" altLang="zh-CN" sz="1200" kern="0" dirty="0" smtClean="0">
                <a:latin typeface="+mj-ea"/>
                <a:ea typeface="+mj-ea"/>
              </a:rPr>
              <a:t>Study</a:t>
            </a:r>
            <a:r>
              <a:rPr lang="zh-CN" altLang="zh-CN" sz="1200" kern="0" dirty="0" smtClean="0">
                <a:latin typeface="+mj-ea"/>
                <a:ea typeface="+mj-ea"/>
              </a:rPr>
              <a:t> the feasibility and possible benefits of CRS rate matching pattern selection via DCI compared to CRS-IM and static RRC reconfiguration solutions</a:t>
            </a:r>
          </a:p>
          <a:p>
            <a:pPr lvl="1">
              <a:spcBef>
                <a:spcPts val="0"/>
              </a:spcBef>
              <a:spcAft>
                <a:spcPts val="600"/>
              </a:spcAft>
              <a:buSzPts val="1100"/>
              <a:buFont typeface="Wingdings" panose="05000000000000000000" pitchFamily="2" charset="2"/>
              <a:buChar char="l"/>
            </a:pPr>
            <a:endParaRPr lang="en-US" altLang="zh-CN" sz="1200" kern="0" dirty="0" smtClean="0">
              <a:latin typeface="+mj-ea"/>
              <a:ea typeface="+mj-ea"/>
            </a:endParaRPr>
          </a:p>
          <a:p>
            <a:pPr lvl="1">
              <a:spcBef>
                <a:spcPts val="0"/>
              </a:spcBef>
              <a:spcAft>
                <a:spcPts val="600"/>
              </a:spcAft>
              <a:buSzPts val="1100"/>
              <a:buFont typeface="Wingdings" panose="05000000000000000000" pitchFamily="2" charset="2"/>
              <a:buChar char="l"/>
            </a:pPr>
            <a:r>
              <a:rPr lang="zh-CN" altLang="zh-CN" sz="1200" kern="0" dirty="0" smtClean="0">
                <a:latin typeface="+mj-ea"/>
                <a:ea typeface="+mj-ea"/>
              </a:rPr>
              <a:t>More efficient NB-IoT and eMTC coexistence on NR carriers</a:t>
            </a:r>
          </a:p>
          <a:p>
            <a:pPr lvl="1">
              <a:spcBef>
                <a:spcPts val="0"/>
              </a:spcBef>
              <a:spcAft>
                <a:spcPts val="600"/>
              </a:spcAft>
              <a:buSzPts val="1100"/>
              <a:buFont typeface="Wingdings" panose="05000000000000000000" pitchFamily="2" charset="2"/>
              <a:buChar char="l"/>
            </a:pPr>
            <a:endParaRPr lang="en-US" altLang="zh-CN" sz="1200" kern="0" dirty="0" smtClean="0">
              <a:latin typeface="+mj-ea"/>
              <a:ea typeface="+mj-ea"/>
            </a:endParaRPr>
          </a:p>
          <a:p>
            <a:pPr lvl="1">
              <a:spcBef>
                <a:spcPts val="0"/>
              </a:spcBef>
              <a:spcAft>
                <a:spcPts val="600"/>
              </a:spcAft>
              <a:buSzPts val="1100"/>
              <a:buFont typeface="Wingdings" panose="05000000000000000000" pitchFamily="2" charset="2"/>
              <a:buChar char="l"/>
            </a:pPr>
            <a:r>
              <a:rPr lang="zh-CN" altLang="zh-CN" sz="1200" kern="0" dirty="0" smtClean="0">
                <a:latin typeface="+mj-ea"/>
                <a:ea typeface="+mj-ea"/>
              </a:rPr>
              <a:t>Uplink MU-MIMO between LTE and NR users</a:t>
            </a:r>
          </a:p>
          <a:p>
            <a:pPr lvl="2">
              <a:spcBef>
                <a:spcPts val="0"/>
              </a:spcBef>
              <a:spcAft>
                <a:spcPts val="600"/>
              </a:spcAft>
              <a:buSzPts val="1100"/>
            </a:pPr>
            <a:endParaRPr lang="zh-CN" altLang="zh-CN" sz="1100" kern="0" dirty="0">
              <a:latin typeface="+mj-ea"/>
              <a:ea typeface="+mj-ea"/>
            </a:endParaRPr>
          </a:p>
        </p:txBody>
      </p:sp>
    </p:spTree>
    <p:extLst>
      <p:ext uri="{BB962C8B-B14F-4D97-AF65-F5344CB8AC3E}">
        <p14:creationId xmlns:p14="http://schemas.microsoft.com/office/powerpoint/2010/main" val="31088415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0887342" cy="5095171"/>
          </a:xfrm>
          <a:solidFill>
            <a:srgbClr val="FFFF00"/>
          </a:solidFill>
        </p:spPr>
        <p:txBody>
          <a:bodyPr/>
          <a:lstStyle/>
          <a:p>
            <a:pPr>
              <a:spcBef>
                <a:spcPts val="0"/>
              </a:spcBef>
              <a:spcAft>
                <a:spcPts val="1200"/>
              </a:spcAft>
            </a:pPr>
            <a:r>
              <a:rPr lang="en-US" altLang="zh-CN" sz="1400" b="1" dirty="0"/>
              <a:t>Working areas which need more discussions</a:t>
            </a:r>
          </a:p>
          <a:p>
            <a:pPr lvl="1">
              <a:spcBef>
                <a:spcPts val="0"/>
              </a:spcBef>
              <a:spcAft>
                <a:spcPts val="1200"/>
              </a:spcAft>
            </a:pPr>
            <a:r>
              <a:rPr lang="zh-CN" altLang="zh-CN" sz="1200" b="1" dirty="0" smtClean="0">
                <a:latin typeface="+mj-ea"/>
                <a:ea typeface="+mj-ea"/>
              </a:rPr>
              <a:t>FR</a:t>
            </a:r>
            <a:r>
              <a:rPr lang="zh-CN" altLang="zh-CN" sz="1200" b="1" dirty="0">
                <a:latin typeface="+mj-ea"/>
                <a:ea typeface="+mj-ea"/>
              </a:rPr>
              <a:t>1 HST to improve the performance further in Rel-18</a:t>
            </a:r>
          </a:p>
          <a:p>
            <a:pPr lvl="2">
              <a:spcBef>
                <a:spcPts val="0"/>
              </a:spcBef>
              <a:spcAft>
                <a:spcPts val="600"/>
              </a:spcAft>
              <a:buSzPts val="1100"/>
            </a:pPr>
            <a:r>
              <a:rPr lang="zh-CN" altLang="zh-CN" sz="1200" dirty="0">
                <a:latin typeface="+mj-ea"/>
                <a:ea typeface="+mj-ea"/>
              </a:rPr>
              <a:t>Support 500km/h velocity on NR FR1 bands &gt;1.88</a:t>
            </a:r>
            <a:r>
              <a:rPr lang="zh-CN" altLang="zh-CN" sz="1200" dirty="0">
                <a:latin typeface="+mj-ea"/>
                <a:ea typeface="+mj-ea"/>
              </a:rPr>
              <a:t>GHz</a:t>
            </a:r>
            <a:endParaRPr lang="zh-CN" altLang="zh-CN" sz="1200" dirty="0">
              <a:latin typeface="+mj-ea"/>
              <a:ea typeface="+mj-ea"/>
            </a:endParaRPr>
          </a:p>
          <a:p>
            <a:pPr lvl="3">
              <a:spcBef>
                <a:spcPts val="0"/>
              </a:spcBef>
              <a:spcAft>
                <a:spcPts val="600"/>
              </a:spcAft>
              <a:buSzPts val="1100"/>
            </a:pPr>
            <a:r>
              <a:rPr lang="zh-CN" altLang="zh-CN" sz="1200" dirty="0">
                <a:latin typeface="+mj-ea"/>
                <a:ea typeface="+mj-ea"/>
              </a:rPr>
              <a:t>Improve downlink performance</a:t>
            </a:r>
          </a:p>
          <a:p>
            <a:pPr lvl="3">
              <a:spcBef>
                <a:spcPts val="0"/>
              </a:spcBef>
              <a:spcAft>
                <a:spcPts val="600"/>
              </a:spcAft>
              <a:buSzPts val="1100"/>
            </a:pPr>
            <a:r>
              <a:rPr lang="zh-CN" altLang="zh-CN" sz="1200" dirty="0">
                <a:latin typeface="+mj-ea"/>
                <a:ea typeface="+mj-ea"/>
              </a:rPr>
              <a:t>Improve uplink performance requirements</a:t>
            </a:r>
          </a:p>
          <a:p>
            <a:pPr lvl="2">
              <a:spcBef>
                <a:spcPts val="0"/>
              </a:spcBef>
              <a:spcAft>
                <a:spcPts val="600"/>
              </a:spcAft>
              <a:buSzPts val="1100"/>
            </a:pPr>
            <a:r>
              <a:rPr lang="zh-CN" altLang="zh-CN" sz="1200" dirty="0">
                <a:latin typeface="+mj-ea"/>
                <a:ea typeface="+mj-ea"/>
              </a:rPr>
              <a:t>Enhance </a:t>
            </a:r>
            <a:r>
              <a:rPr lang="zh-CN" altLang="zh-CN" sz="1200" dirty="0">
                <a:latin typeface="+mj-ea"/>
                <a:ea typeface="+mj-ea"/>
              </a:rPr>
              <a:t>T</a:t>
            </a:r>
            <a:r>
              <a:rPr lang="en-US" altLang="zh-CN" sz="1200" dirty="0">
                <a:latin typeface="+mj-ea"/>
                <a:ea typeface="+mj-ea"/>
              </a:rPr>
              <a:t>CI</a:t>
            </a:r>
            <a:r>
              <a:rPr lang="zh-CN" altLang="zh-CN" sz="1200" dirty="0">
                <a:latin typeface="+mj-ea"/>
                <a:ea typeface="+mj-ea"/>
              </a:rPr>
              <a:t> </a:t>
            </a:r>
            <a:r>
              <a:rPr lang="zh-CN" altLang="zh-CN" sz="1200" dirty="0">
                <a:latin typeface="+mj-ea"/>
                <a:ea typeface="+mj-ea"/>
              </a:rPr>
              <a:t>switching </a:t>
            </a:r>
            <a:r>
              <a:rPr lang="zh-CN" altLang="zh-CN" sz="1200" dirty="0">
                <a:latin typeface="+mj-ea"/>
                <a:ea typeface="+mj-ea"/>
              </a:rPr>
              <a:t>delay</a:t>
            </a:r>
            <a:r>
              <a:rPr lang="en-US" altLang="zh-CN" sz="1200" dirty="0">
                <a:latin typeface="+mj-ea"/>
                <a:ea typeface="+mj-ea"/>
              </a:rPr>
              <a:t> RRM</a:t>
            </a:r>
            <a:r>
              <a:rPr lang="zh-CN" altLang="zh-CN" sz="1200" dirty="0">
                <a:latin typeface="+mj-ea"/>
                <a:ea typeface="+mj-ea"/>
              </a:rPr>
              <a:t> </a:t>
            </a:r>
            <a:r>
              <a:rPr lang="zh-CN" altLang="zh-CN" sz="1200" dirty="0">
                <a:latin typeface="+mj-ea"/>
                <a:ea typeface="+mj-ea"/>
              </a:rPr>
              <a:t>requirements</a:t>
            </a:r>
          </a:p>
          <a:p>
            <a:pPr lvl="2">
              <a:spcBef>
                <a:spcPts val="0"/>
              </a:spcBef>
              <a:spcAft>
                <a:spcPts val="600"/>
              </a:spcAft>
              <a:buSzPts val="1100"/>
            </a:pPr>
            <a:r>
              <a:rPr lang="zh-CN" altLang="zh-CN" sz="1200" dirty="0">
                <a:latin typeface="+mj-ea"/>
                <a:ea typeface="+mj-ea"/>
              </a:rPr>
              <a:t>Define the CHO RRM requirements for HST scenario</a:t>
            </a:r>
          </a:p>
          <a:p>
            <a:pPr lvl="2">
              <a:spcBef>
                <a:spcPts val="0"/>
              </a:spcBef>
              <a:spcAft>
                <a:spcPts val="600"/>
              </a:spcAft>
              <a:buSzPts val="1100"/>
            </a:pPr>
            <a:r>
              <a:rPr lang="zh-CN" altLang="zh-CN" sz="1200" dirty="0">
                <a:latin typeface="+mj-ea"/>
                <a:ea typeface="+mj-ea"/>
              </a:rPr>
              <a:t>Improve the HST-DPS performance</a:t>
            </a:r>
          </a:p>
          <a:p>
            <a:pPr lvl="3">
              <a:spcBef>
                <a:spcPts val="0"/>
              </a:spcBef>
              <a:spcAft>
                <a:spcPts val="600"/>
              </a:spcAft>
              <a:buSzPts val="1100"/>
            </a:pPr>
            <a:r>
              <a:rPr lang="zh-CN" altLang="zh-CN" sz="1200" dirty="0">
                <a:latin typeface="+mj-ea"/>
                <a:ea typeface="+mj-ea"/>
              </a:rPr>
              <a:t>Improve CSI reporting requirements</a:t>
            </a:r>
          </a:p>
          <a:p>
            <a:pPr lvl="3">
              <a:spcBef>
                <a:spcPts val="0"/>
              </a:spcBef>
              <a:spcAft>
                <a:spcPts val="600"/>
              </a:spcAft>
              <a:buSzPts val="1100"/>
            </a:pPr>
            <a:r>
              <a:rPr lang="zh-CN" altLang="zh-CN" sz="1200" dirty="0">
                <a:latin typeface="+mj-ea"/>
                <a:ea typeface="+mj-ea"/>
              </a:rPr>
              <a:t>Improve RAR and Msg4 </a:t>
            </a:r>
            <a:r>
              <a:rPr lang="en-US" altLang="zh-CN" sz="1200" dirty="0" smtClean="0">
                <a:latin typeface="+mj-ea"/>
                <a:ea typeface="+mj-ea"/>
              </a:rPr>
              <a:t>reception </a:t>
            </a:r>
            <a:r>
              <a:rPr lang="zh-CN" altLang="zh-CN" sz="1200" dirty="0" smtClean="0">
                <a:latin typeface="+mj-ea"/>
                <a:ea typeface="+mj-ea"/>
              </a:rPr>
              <a:t>performance </a:t>
            </a:r>
            <a:r>
              <a:rPr lang="zh-CN" altLang="zh-CN" sz="1200" dirty="0">
                <a:latin typeface="+mj-ea"/>
                <a:ea typeface="+mj-ea"/>
              </a:rPr>
              <a:t>during random access</a:t>
            </a:r>
          </a:p>
          <a:p>
            <a:pPr lvl="2">
              <a:spcBef>
                <a:spcPts val="0"/>
              </a:spcBef>
              <a:spcAft>
                <a:spcPts val="600"/>
              </a:spcAft>
              <a:buSzPts val="1100"/>
            </a:pPr>
            <a:endParaRPr lang="zh-CN" altLang="zh-CN" sz="1100" dirty="0">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lvl="2" algn="l"/>
            <a:r>
              <a:rPr lang="en-US" altLang="zh-CN" sz="2400" b="1" dirty="0"/>
              <a:t>Topic #17: Others</a:t>
            </a:r>
          </a:p>
        </p:txBody>
      </p:sp>
    </p:spTree>
    <p:extLst>
      <p:ext uri="{BB962C8B-B14F-4D97-AF65-F5344CB8AC3E}">
        <p14:creationId xmlns:p14="http://schemas.microsoft.com/office/powerpoint/2010/main" val="40366854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18250"/>
            <a:ext cx="11417182" cy="5095171"/>
          </a:xfrm>
        </p:spPr>
        <p:txBody>
          <a:bodyPr/>
          <a:lstStyle/>
          <a:p>
            <a:pPr>
              <a:spcBef>
                <a:spcPts val="0"/>
              </a:spcBef>
              <a:spcAft>
                <a:spcPts val="600"/>
              </a:spcAft>
            </a:pPr>
            <a:r>
              <a:rPr lang="en-US" altLang="zh-CN" sz="1400" b="1" dirty="0">
                <a:latin typeface="+mj-ea"/>
                <a:ea typeface="+mj-ea"/>
              </a:rPr>
              <a:t>Topic #1: Simplification of band combination specification</a:t>
            </a:r>
          </a:p>
          <a:p>
            <a:pPr>
              <a:spcBef>
                <a:spcPts val="0"/>
              </a:spcBef>
              <a:spcAft>
                <a:spcPts val="600"/>
              </a:spcAft>
            </a:pPr>
            <a:r>
              <a:rPr lang="en-US" altLang="zh-CN" sz="1400" b="1" dirty="0">
                <a:latin typeface="+mj-ea"/>
                <a:ea typeface="+mj-ea"/>
              </a:rPr>
              <a:t>Topic #2: Enhancement for 700+800+900MHz band combination</a:t>
            </a:r>
          </a:p>
          <a:p>
            <a:pPr>
              <a:spcBef>
                <a:spcPts val="0"/>
              </a:spcBef>
              <a:spcAft>
                <a:spcPts val="600"/>
              </a:spcAft>
            </a:pPr>
            <a:r>
              <a:rPr lang="zh-CN" altLang="zh-CN" sz="1400" b="1" dirty="0">
                <a:latin typeface="+mj-ea"/>
                <a:ea typeface="+mj-ea"/>
              </a:rPr>
              <a:t>Topic #3: UE FR1 requirement evolution</a:t>
            </a:r>
          </a:p>
          <a:p>
            <a:pPr>
              <a:spcBef>
                <a:spcPts val="0"/>
              </a:spcBef>
              <a:spcAft>
                <a:spcPts val="600"/>
              </a:spcAft>
            </a:pPr>
            <a:r>
              <a:rPr lang="zh-CN" altLang="zh-CN" sz="1400" b="1" dirty="0">
                <a:latin typeface="+mj-ea"/>
                <a:ea typeface="+mj-ea"/>
              </a:rPr>
              <a:t>Topic #4: UE FR2 requirement evolution</a:t>
            </a:r>
          </a:p>
          <a:p>
            <a:pPr>
              <a:spcBef>
                <a:spcPts val="0"/>
              </a:spcBef>
              <a:spcAft>
                <a:spcPts val="600"/>
              </a:spcAft>
            </a:pPr>
            <a:r>
              <a:rPr lang="zh-CN" altLang="zh-CN" sz="1400" b="1" dirty="0">
                <a:latin typeface="+mj-ea"/>
                <a:ea typeface="+mj-ea"/>
              </a:rPr>
              <a:t>Topic #5: BS RF requirement evolution</a:t>
            </a:r>
          </a:p>
          <a:p>
            <a:pPr>
              <a:spcBef>
                <a:spcPts val="0"/>
              </a:spcBef>
              <a:spcAft>
                <a:spcPts val="600"/>
              </a:spcAft>
            </a:pPr>
            <a:r>
              <a:rPr lang="zh-CN" altLang="zh-CN" sz="1400" b="1" dirty="0">
                <a:latin typeface="+mj-ea"/>
                <a:ea typeface="+mj-ea"/>
              </a:rPr>
              <a:t>Topic #6: EMC enhancement</a:t>
            </a:r>
          </a:p>
          <a:p>
            <a:pPr>
              <a:spcBef>
                <a:spcPts val="0"/>
              </a:spcBef>
              <a:spcAft>
                <a:spcPts val="600"/>
              </a:spcAft>
            </a:pPr>
            <a:r>
              <a:rPr lang="zh-CN" altLang="zh-CN" sz="1400" b="1" dirty="0">
                <a:latin typeface="+mj-ea"/>
                <a:ea typeface="+mj-ea"/>
              </a:rPr>
              <a:t>Topic #7: OTA testing enhancement</a:t>
            </a:r>
          </a:p>
          <a:p>
            <a:pPr>
              <a:spcBef>
                <a:spcPts val="0"/>
              </a:spcBef>
              <a:spcAft>
                <a:spcPts val="600"/>
              </a:spcAft>
            </a:pPr>
            <a:r>
              <a:rPr lang="zh-CN" altLang="zh-CN" sz="1400" b="1" dirty="0">
                <a:latin typeface="+mj-ea"/>
                <a:ea typeface="+mj-ea"/>
              </a:rPr>
              <a:t>Topic #8: ATG</a:t>
            </a:r>
          </a:p>
          <a:p>
            <a:pPr>
              <a:spcBef>
                <a:spcPts val="0"/>
              </a:spcBef>
              <a:spcAft>
                <a:spcPts val="600"/>
              </a:spcAft>
            </a:pPr>
            <a:r>
              <a:rPr lang="en-US" altLang="zh-CN" sz="1400" b="1" dirty="0">
                <a:latin typeface="+mj-ea"/>
                <a:ea typeface="+mj-ea"/>
              </a:rPr>
              <a:t>Topic #9: Co-channel HAPS</a:t>
            </a:r>
          </a:p>
          <a:p>
            <a:pPr>
              <a:spcBef>
                <a:spcPts val="0"/>
              </a:spcBef>
              <a:spcAft>
                <a:spcPts val="600"/>
              </a:spcAft>
            </a:pPr>
            <a:r>
              <a:rPr lang="zh-CN" altLang="zh-CN" sz="1400" b="1" dirty="0">
                <a:latin typeface="+mj-ea"/>
                <a:ea typeface="+mj-ea"/>
              </a:rPr>
              <a:t>Topic #10: RRM requirements enhancement</a:t>
            </a:r>
          </a:p>
          <a:p>
            <a:pPr>
              <a:spcBef>
                <a:spcPts val="0"/>
              </a:spcBef>
              <a:spcAft>
                <a:spcPts val="600"/>
              </a:spcAft>
            </a:pPr>
            <a:r>
              <a:rPr lang="zh-CN" altLang="zh-CN" sz="1400" b="1" dirty="0">
                <a:latin typeface="+mj-ea"/>
                <a:ea typeface="+mj-ea"/>
              </a:rPr>
              <a:t>Topic #11: Demodulation requirement evolution</a:t>
            </a:r>
          </a:p>
          <a:p>
            <a:pPr>
              <a:spcBef>
                <a:spcPts val="0"/>
              </a:spcBef>
              <a:spcAft>
                <a:spcPts val="600"/>
              </a:spcAft>
            </a:pPr>
            <a:r>
              <a:rPr lang="zh-CN" altLang="zh-CN" sz="1400" b="1" dirty="0">
                <a:latin typeface="+mj-ea"/>
                <a:ea typeface="+mj-ea"/>
              </a:rPr>
              <a:t>Topic #12: Support of intra-band non-collocated EN-DC/NR-CA deployment</a:t>
            </a:r>
          </a:p>
          <a:p>
            <a:pPr>
              <a:spcBef>
                <a:spcPts val="0"/>
              </a:spcBef>
              <a:spcAft>
                <a:spcPts val="600"/>
              </a:spcAft>
            </a:pPr>
            <a:r>
              <a:rPr lang="zh-CN" altLang="zh-CN" sz="1400" b="1" dirty="0">
                <a:latin typeface="+mj-ea"/>
                <a:ea typeface="+mj-ea"/>
              </a:rPr>
              <a:t>Topic #13: FR2 HST enhancement</a:t>
            </a:r>
          </a:p>
          <a:p>
            <a:pPr>
              <a:spcBef>
                <a:spcPts val="0"/>
              </a:spcBef>
              <a:spcAft>
                <a:spcPts val="600"/>
              </a:spcAft>
            </a:pPr>
            <a:r>
              <a:rPr lang="zh-CN" altLang="zh-CN" sz="1400" b="1" dirty="0">
                <a:latin typeface="+mj-ea"/>
                <a:ea typeface="+mj-ea"/>
              </a:rPr>
              <a:t>Topic #14: Requirement for FR2 multi-Rx chain DL reception</a:t>
            </a:r>
          </a:p>
          <a:p>
            <a:pPr>
              <a:spcBef>
                <a:spcPts val="0"/>
              </a:spcBef>
              <a:spcAft>
                <a:spcPts val="600"/>
              </a:spcAft>
            </a:pPr>
            <a:r>
              <a:rPr lang="zh-CN" altLang="zh-CN" sz="1400" b="1" dirty="0">
                <a:latin typeface="+mj-ea"/>
                <a:ea typeface="+mj-ea"/>
              </a:rPr>
              <a:t>Topic #15: </a:t>
            </a:r>
            <a:r>
              <a:rPr lang="en-US" altLang="zh-CN" sz="1400" b="1" dirty="0">
                <a:latin typeface="+mj-ea"/>
                <a:ea typeface="+mj-ea"/>
              </a:rPr>
              <a:t>Bandwidths lower than 5MHz in dedicated spectrum</a:t>
            </a:r>
            <a:endParaRPr lang="zh-CN" altLang="zh-CN" sz="1400" b="1" dirty="0">
              <a:latin typeface="+mj-ea"/>
              <a:ea typeface="+mj-ea"/>
            </a:endParaRPr>
          </a:p>
          <a:p>
            <a:pPr>
              <a:spcBef>
                <a:spcPts val="0"/>
              </a:spcBef>
              <a:spcAft>
                <a:spcPts val="600"/>
              </a:spcAft>
            </a:pPr>
            <a:r>
              <a:rPr lang="zh-CN" altLang="zh-CN" sz="1400" b="1" dirty="0">
                <a:latin typeface="+mj-ea"/>
                <a:ea typeface="+mj-ea"/>
              </a:rPr>
              <a:t>Topic #16: </a:t>
            </a:r>
            <a:r>
              <a:rPr lang="en-US" altLang="zh-CN" sz="1400" b="1" dirty="0">
                <a:latin typeface="+mj-ea"/>
                <a:ea typeface="+mj-ea"/>
              </a:rPr>
              <a:t>Improved NR spectrum efficiency for LTE-NR coexistence (DSS)</a:t>
            </a:r>
            <a:endParaRPr lang="zh-CN" altLang="zh-CN" sz="1400" b="1" dirty="0">
              <a:latin typeface="+mj-ea"/>
              <a:ea typeface="+mj-ea"/>
            </a:endParaRPr>
          </a:p>
          <a:p>
            <a:pPr>
              <a:spcBef>
                <a:spcPts val="0"/>
              </a:spcBef>
              <a:spcAft>
                <a:spcPts val="600"/>
              </a:spcAft>
            </a:pPr>
            <a:r>
              <a:rPr lang="zh-CN" altLang="zh-CN" sz="1400" b="1" dirty="0" smtClean="0">
                <a:latin typeface="+mj-ea"/>
                <a:ea typeface="+mj-ea"/>
              </a:rPr>
              <a:t>Topic #17: </a:t>
            </a:r>
            <a:r>
              <a:rPr lang="en-US" altLang="zh-CN" sz="1400" b="1" dirty="0" smtClean="0">
                <a:latin typeface="+mj-ea"/>
                <a:ea typeface="+mj-ea"/>
              </a:rPr>
              <a:t>Others</a:t>
            </a:r>
            <a:endParaRPr lang="zh-CN" altLang="zh-CN" sz="1400" b="1" dirty="0" smtClean="0">
              <a:latin typeface="+mj-ea"/>
              <a:ea typeface="+mj-ea"/>
            </a:endParaRPr>
          </a:p>
          <a:p>
            <a:pPr>
              <a:spcBef>
                <a:spcPts val="1200"/>
              </a:spcBef>
              <a:spcAft>
                <a:spcPts val="600"/>
              </a:spcAft>
            </a:pPr>
            <a:endParaRPr lang="en-US" altLang="zh-CN" sz="1400"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403791"/>
            <a:ext cx="9263641" cy="450794"/>
          </a:xfrm>
        </p:spPr>
        <p:txBody>
          <a:bodyPr/>
          <a:lstStyle/>
          <a:p>
            <a:r>
              <a:rPr lang="en-US" altLang="zh-CN" b="1" dirty="0"/>
              <a:t>List of Topics</a:t>
            </a:r>
            <a:r>
              <a:rPr lang="en-US" altLang="zh-CN" dirty="0"/>
              <a:t> </a:t>
            </a:r>
            <a:endParaRPr lang="ru-RU" dirty="0"/>
          </a:p>
        </p:txBody>
      </p:sp>
    </p:spTree>
    <p:extLst>
      <p:ext uri="{BB962C8B-B14F-4D97-AF65-F5344CB8AC3E}">
        <p14:creationId xmlns:p14="http://schemas.microsoft.com/office/powerpoint/2010/main" val="250479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p:spPr>
        <p:txBody>
          <a:bodyPr/>
          <a:lstStyle/>
          <a:p>
            <a:pPr>
              <a:spcBef>
                <a:spcPts val="0"/>
              </a:spcBef>
              <a:spcAft>
                <a:spcPts val="1200"/>
              </a:spcAft>
            </a:pPr>
            <a:r>
              <a:rPr lang="en-US" altLang="zh-CN" sz="1400" b="1" dirty="0" smtClean="0"/>
              <a:t>Working areas with stabilized objectives</a:t>
            </a:r>
            <a:endParaRPr lang="en-US" altLang="zh-CN" sz="1400" b="1" dirty="0"/>
          </a:p>
          <a:p>
            <a:pPr lvl="1">
              <a:spcBef>
                <a:spcPts val="0"/>
              </a:spcBef>
              <a:spcAft>
                <a:spcPts val="600"/>
              </a:spcAft>
              <a:buFont typeface="Wingdings" panose="05000000000000000000" pitchFamily="2" charset="2"/>
              <a:buChar char="l"/>
            </a:pPr>
            <a:r>
              <a:rPr lang="zh-CN" altLang="zh-CN" sz="1200" dirty="0"/>
              <a:t>Investigate and simplify the working procedure for approving documents for TS and TR for band combinations to improve the quality of specifications</a:t>
            </a:r>
          </a:p>
          <a:p>
            <a:pPr lvl="2">
              <a:spcBef>
                <a:spcPts val="0"/>
              </a:spcBef>
              <a:spcAft>
                <a:spcPts val="600"/>
              </a:spcAft>
              <a:buSzPts val="1100"/>
            </a:pPr>
            <a:r>
              <a:rPr lang="zh-CN" altLang="zh-CN" sz="1200" dirty="0"/>
              <a:t>RAN4 reduces the </a:t>
            </a:r>
            <a:r>
              <a:rPr lang="zh-CN" altLang="zh-CN" sz="1200" dirty="0" smtClean="0"/>
              <a:t>redunda</a:t>
            </a:r>
            <a:r>
              <a:rPr lang="en-US" altLang="zh-CN" sz="1200" dirty="0" err="1" smtClean="0"/>
              <a:t>n</a:t>
            </a:r>
            <a:r>
              <a:rPr lang="en-US" altLang="zh-CN" sz="1200" dirty="0" err="1"/>
              <a:t>t</a:t>
            </a:r>
            <a:r>
              <a:rPr lang="zh-CN" altLang="zh-CN" sz="1200" dirty="0" smtClean="0"/>
              <a:t> </a:t>
            </a:r>
            <a:r>
              <a:rPr lang="zh-CN" altLang="zh-CN" sz="1200" dirty="0"/>
              <a:t>and </a:t>
            </a:r>
            <a:r>
              <a:rPr lang="zh-CN" altLang="zh-CN" sz="1200" dirty="0" smtClean="0"/>
              <a:t>un</a:t>
            </a:r>
            <a:r>
              <a:rPr lang="en-US" altLang="zh-CN" sz="1200" dirty="0" smtClean="0"/>
              <a:t>ne</a:t>
            </a:r>
            <a:r>
              <a:rPr lang="zh-CN" altLang="zh-CN" sz="1200" dirty="0" smtClean="0"/>
              <a:t>cessary </a:t>
            </a:r>
            <a:r>
              <a:rPr lang="zh-CN" altLang="zh-CN" sz="1200" dirty="0"/>
              <a:t>work for big CRs, draft CRs and TPs</a:t>
            </a:r>
          </a:p>
          <a:p>
            <a:pPr lvl="2">
              <a:spcBef>
                <a:spcPts val="0"/>
              </a:spcBef>
              <a:spcAft>
                <a:spcPts val="600"/>
              </a:spcAft>
              <a:buSzPts val="1100"/>
            </a:pPr>
            <a:r>
              <a:rPr lang="zh-CN" altLang="zh-CN" sz="1200" dirty="0"/>
              <a:t>RAN4 improves </a:t>
            </a:r>
            <a:r>
              <a:rPr lang="zh-CN" altLang="zh-CN" sz="1200" dirty="0" smtClean="0"/>
              <a:t>th</a:t>
            </a:r>
            <a:r>
              <a:rPr lang="en-US" altLang="zh-CN" sz="1200" dirty="0" smtClean="0"/>
              <a:t>e</a:t>
            </a:r>
            <a:r>
              <a:rPr lang="zh-CN" altLang="zh-CN" sz="1200" dirty="0" smtClean="0"/>
              <a:t> </a:t>
            </a:r>
            <a:r>
              <a:rPr lang="zh-CN" altLang="zh-CN" sz="1200" dirty="0"/>
              <a:t>procedures for cross-checking to avoid conflict between big CR/CRs across basket WIs</a:t>
            </a:r>
          </a:p>
          <a:p>
            <a:pPr lvl="2">
              <a:spcBef>
                <a:spcPts val="0"/>
              </a:spcBef>
              <a:spcAft>
                <a:spcPts val="600"/>
              </a:spcAft>
              <a:buSzPts val="1100"/>
            </a:pPr>
            <a:r>
              <a:rPr lang="zh-CN" altLang="zh-CN" sz="1200" dirty="0"/>
              <a:t>[RAN4 identifies the potential consolidation/re-alignment of basket WIs]</a:t>
            </a:r>
          </a:p>
          <a:p>
            <a:pPr lvl="1">
              <a:spcBef>
                <a:spcPts val="0"/>
              </a:spcBef>
              <a:spcAft>
                <a:spcPts val="600"/>
              </a:spcAft>
              <a:buFont typeface="Wingdings" panose="05000000000000000000" pitchFamily="2" charset="2"/>
              <a:buChar char="l"/>
            </a:pPr>
            <a:r>
              <a:rPr lang="zh-CN" altLang="zh-CN" sz="1200" dirty="0"/>
              <a:t>Investigate the </a:t>
            </a:r>
            <a:r>
              <a:rPr lang="zh-CN" altLang="zh-CN" sz="1200" dirty="0" smtClean="0"/>
              <a:t>feasib</a:t>
            </a:r>
            <a:r>
              <a:rPr lang="en-US" altLang="zh-CN" sz="1200" dirty="0" err="1" smtClean="0"/>
              <a:t>i</a:t>
            </a:r>
            <a:r>
              <a:rPr lang="zh-CN" altLang="zh-CN" sz="1200" dirty="0" smtClean="0"/>
              <a:t>lity </a:t>
            </a:r>
            <a:r>
              <a:rPr lang="zh-CN" altLang="zh-CN" sz="1200" dirty="0"/>
              <a:t>and optimize the specification structure and reduce the test burden</a:t>
            </a:r>
          </a:p>
          <a:p>
            <a:pPr lvl="2">
              <a:spcBef>
                <a:spcPts val="0"/>
              </a:spcBef>
              <a:spcAft>
                <a:spcPts val="600"/>
              </a:spcAft>
              <a:buSzPts val="1100"/>
            </a:pPr>
            <a:r>
              <a:rPr lang="zh-CN" altLang="zh-CN" sz="1200" dirty="0"/>
              <a:t>Study the methodology to simplify the test efforts for a UE supporting multiple features, e.g., NR-CA, EN-DC on the same band combination</a:t>
            </a:r>
          </a:p>
          <a:p>
            <a:pPr lvl="3">
              <a:spcBef>
                <a:spcPts val="0"/>
              </a:spcBef>
              <a:spcAft>
                <a:spcPts val="600"/>
              </a:spcAft>
              <a:buSzPts val="1100"/>
            </a:pPr>
            <a:r>
              <a:rPr lang="zh-CN" altLang="zh-CN" sz="1200" dirty="0"/>
              <a:t>Study of similarity and dependency of RF requirements for different features on the same band </a:t>
            </a:r>
            <a:r>
              <a:rPr lang="zh-CN" altLang="zh-CN" sz="1200" dirty="0" smtClean="0"/>
              <a:t>combin</a:t>
            </a:r>
            <a:r>
              <a:rPr lang="en-US" altLang="zh-CN" sz="1200" dirty="0" smtClean="0"/>
              <a:t>a</a:t>
            </a:r>
            <a:r>
              <a:rPr lang="zh-CN" altLang="zh-CN" sz="1200" dirty="0" smtClean="0"/>
              <a:t>tion</a:t>
            </a:r>
            <a:endParaRPr lang="zh-CN" altLang="zh-CN" sz="1200" dirty="0"/>
          </a:p>
          <a:p>
            <a:pPr lvl="2">
              <a:spcBef>
                <a:spcPts val="0"/>
              </a:spcBef>
              <a:spcAft>
                <a:spcPts val="600"/>
              </a:spcAft>
              <a:buSzPts val="1100"/>
            </a:pPr>
            <a:r>
              <a:rPr lang="zh-CN" altLang="zh-CN" sz="1200" dirty="0"/>
              <a:t>Study the methodology to simplify RF requirements specifications for</a:t>
            </a:r>
          </a:p>
          <a:p>
            <a:pPr lvl="3">
              <a:spcBef>
                <a:spcPts val="0"/>
              </a:spcBef>
              <a:spcAft>
                <a:spcPts val="600"/>
              </a:spcAft>
              <a:buSzPts val="1100"/>
            </a:pPr>
            <a:r>
              <a:rPr lang="zh-CN" altLang="zh-CN" sz="1200" dirty="0"/>
              <a:t>MSD requirements in 38.101-1 and 38.101-3, e.g., reducing the test configurations with different bandwidth combinations.</a:t>
            </a:r>
          </a:p>
          <a:p>
            <a:pPr lvl="3">
              <a:spcBef>
                <a:spcPts val="0"/>
              </a:spcBef>
              <a:spcAft>
                <a:spcPts val="600"/>
              </a:spcAft>
              <a:buSzPts val="1100"/>
            </a:pPr>
            <a:r>
              <a:rPr lang="zh-CN" altLang="zh-CN" sz="1200" dirty="0"/>
              <a:t>[Leftover issues from Rel-17 SI including Delta_TIB, Delta_RIB, Delta_TC,c in Pcmax </a:t>
            </a:r>
            <a:r>
              <a:rPr lang="en-US" altLang="zh-CN" sz="1200" dirty="0" smtClean="0"/>
              <a:t>for </a:t>
            </a:r>
            <a:r>
              <a:rPr lang="zh-CN" altLang="zh-CN" sz="1200" dirty="0" smtClean="0"/>
              <a:t>low </a:t>
            </a:r>
            <a:r>
              <a:rPr lang="zh-CN" altLang="zh-CN" sz="1200" dirty="0"/>
              <a:t>boundary formula.]</a:t>
            </a:r>
          </a:p>
          <a:p>
            <a:pPr lvl="1">
              <a:spcBef>
                <a:spcPts val="0"/>
              </a:spcBef>
              <a:spcAft>
                <a:spcPts val="600"/>
              </a:spcAft>
              <a:buFont typeface="Wingdings" panose="05000000000000000000" pitchFamily="2" charset="2"/>
              <a:buChar char="l"/>
            </a:pPr>
            <a:endParaRPr lang="en-US" altLang="zh-CN" sz="1200" dirty="0" smtClean="0"/>
          </a:p>
          <a:p>
            <a:pPr lvl="1">
              <a:spcBef>
                <a:spcPts val="0"/>
              </a:spcBef>
              <a:spcAft>
                <a:spcPts val="600"/>
              </a:spcAft>
              <a:buFont typeface="Wingdings" panose="05000000000000000000" pitchFamily="2" charset="2"/>
              <a:buChar char="l"/>
            </a:pPr>
            <a:r>
              <a:rPr lang="zh-CN" altLang="zh-CN" sz="1200" dirty="0" smtClean="0"/>
              <a:t>Leading </a:t>
            </a:r>
            <a:r>
              <a:rPr lang="zh-CN" altLang="zh-CN" sz="1200" dirty="0"/>
              <a:t>working group:</a:t>
            </a:r>
          </a:p>
          <a:p>
            <a:pPr lvl="2">
              <a:spcBef>
                <a:spcPts val="0"/>
              </a:spcBef>
              <a:spcAft>
                <a:spcPts val="600"/>
              </a:spcAft>
              <a:buSzPts val="1100"/>
            </a:pPr>
            <a:r>
              <a:rPr lang="zh-CN" altLang="zh-CN" sz="1200" dirty="0"/>
              <a:t>RAN</a:t>
            </a:r>
            <a:r>
              <a:rPr lang="zh-CN" altLang="zh-CN" sz="1200" dirty="0" smtClean="0"/>
              <a:t>4</a:t>
            </a:r>
            <a:endParaRPr lang="en-US" altLang="zh-CN" sz="1200" dirty="0"/>
          </a:p>
          <a:p>
            <a:pPr lvl="2">
              <a:spcBef>
                <a:spcPts val="0"/>
              </a:spcBef>
              <a:spcAft>
                <a:spcPts val="600"/>
              </a:spcAft>
              <a:buSzPts val="1100"/>
            </a:pPr>
            <a:r>
              <a:rPr lang="zh-CN" altLang="zh-CN" sz="1200" dirty="0" smtClean="0"/>
              <a:t>RAN</a:t>
            </a:r>
            <a:r>
              <a:rPr lang="zh-CN" altLang="zh-CN" sz="1200" dirty="0"/>
              <a:t>5 as secondary </a:t>
            </a:r>
            <a:r>
              <a:rPr lang="zh-CN" altLang="zh-CN" sz="1200" dirty="0" smtClean="0"/>
              <a:t>group</a:t>
            </a:r>
            <a:endParaRPr lang="zh-CN"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403791"/>
            <a:ext cx="9263641" cy="450794"/>
          </a:xfrm>
        </p:spPr>
        <p:txBody>
          <a:bodyPr/>
          <a:lstStyle/>
          <a:p>
            <a:pPr>
              <a:spcBef>
                <a:spcPts val="0"/>
              </a:spcBef>
              <a:spcAft>
                <a:spcPts val="600"/>
              </a:spcAft>
            </a:pPr>
            <a:r>
              <a:rPr lang="en-US" altLang="zh-CN" sz="2400" b="1" dirty="0"/>
              <a:t>Topic #1: Simplification of band combination specification</a:t>
            </a:r>
          </a:p>
        </p:txBody>
      </p:sp>
    </p:spTree>
    <p:extLst>
      <p:ext uri="{BB962C8B-B14F-4D97-AF65-F5344CB8AC3E}">
        <p14:creationId xmlns:p14="http://schemas.microsoft.com/office/powerpoint/2010/main" val="13029150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170771"/>
            <a:ext cx="11417182" cy="5095171"/>
          </a:xfrm>
        </p:spPr>
        <p:txBody>
          <a:bodyPr/>
          <a:lstStyle/>
          <a:p>
            <a:pPr>
              <a:spcBef>
                <a:spcPts val="0"/>
              </a:spcBef>
              <a:spcAft>
                <a:spcPts val="1200"/>
              </a:spcAft>
            </a:pPr>
            <a:r>
              <a:rPr lang="en-US" altLang="zh-CN" sz="1400" b="1" dirty="0" smtClean="0"/>
              <a:t>Working areas with stabilized objectives</a:t>
            </a:r>
            <a:endParaRPr lang="en-US" altLang="zh-CN" sz="1400" b="1" dirty="0"/>
          </a:p>
          <a:p>
            <a:pPr lvl="1">
              <a:spcBef>
                <a:spcPts val="0"/>
              </a:spcBef>
              <a:spcAft>
                <a:spcPts val="600"/>
              </a:spcAft>
              <a:buSzPts val="1100"/>
              <a:buFont typeface="Wingdings" panose="05000000000000000000" pitchFamily="2" charset="2"/>
              <a:buChar char="l"/>
            </a:pPr>
            <a:r>
              <a:rPr lang="zh-CN" altLang="zh-CN" sz="1200" dirty="0"/>
              <a:t>Investigate the feasibility to enable simultaneous transmission on two UL bands and simultaneous reception on three bands for the band combination of 700, 800 and 900MHz spectrum for smart phone with small form factor (RAN4)</a:t>
            </a:r>
          </a:p>
          <a:p>
            <a:pPr lvl="2">
              <a:spcBef>
                <a:spcPts val="0"/>
              </a:spcBef>
              <a:spcAft>
                <a:spcPts val="600"/>
              </a:spcAft>
              <a:buSzPts val="1100"/>
            </a:pPr>
            <a:r>
              <a:rPr lang="zh-CN" altLang="zh-CN" sz="1200" dirty="0"/>
              <a:t>The following band combinations will be considered:</a:t>
            </a:r>
          </a:p>
          <a:p>
            <a:pPr lvl="3">
              <a:spcBef>
                <a:spcPts val="0"/>
              </a:spcBef>
              <a:spcAft>
                <a:spcPts val="600"/>
              </a:spcAft>
              <a:buSzPts val="1100"/>
            </a:pPr>
            <a:r>
              <a:rPr lang="zh-CN" altLang="zh-CN" sz="1200" dirty="0"/>
              <a:t>CA_n8-n20-n28 with uplink configurations of CA_n8-n20, CA_n8-n28, CA_n20-n28</a:t>
            </a:r>
          </a:p>
          <a:p>
            <a:pPr lvl="3">
              <a:spcBef>
                <a:spcPts val="0"/>
              </a:spcBef>
              <a:spcAft>
                <a:spcPts val="600"/>
              </a:spcAft>
              <a:buSzPts val="1100"/>
            </a:pPr>
            <a:r>
              <a:rPr lang="zh-CN" altLang="zh-CN" sz="1200" dirty="0"/>
              <a:t>CA_n5-n8-n28 with uplink configurations of CA_n5-n8, CA_n5-n28, CA_n8-n28</a:t>
            </a:r>
          </a:p>
          <a:p>
            <a:pPr lvl="2">
              <a:spcBef>
                <a:spcPts val="0"/>
              </a:spcBef>
              <a:spcAft>
                <a:spcPts val="600"/>
              </a:spcAft>
              <a:buSzPts val="1100"/>
            </a:pPr>
            <a:r>
              <a:rPr lang="zh-CN" altLang="zh-CN" sz="1200" dirty="0"/>
              <a:t>The following aspects need be studied</a:t>
            </a:r>
          </a:p>
          <a:p>
            <a:pPr lvl="3">
              <a:spcBef>
                <a:spcPts val="0"/>
              </a:spcBef>
              <a:spcAft>
                <a:spcPts val="600"/>
              </a:spcAft>
              <a:buSzPts val="1100"/>
            </a:pPr>
            <a:r>
              <a:rPr lang="zh-CN" altLang="zh-CN" sz="1200" dirty="0"/>
              <a:t>UE architecture including n-plexing, PA</a:t>
            </a:r>
          </a:p>
          <a:p>
            <a:pPr lvl="3">
              <a:spcBef>
                <a:spcPts val="0"/>
              </a:spcBef>
              <a:spcAft>
                <a:spcPts val="600"/>
              </a:spcAft>
              <a:buSzPts val="1100"/>
            </a:pPr>
            <a:r>
              <a:rPr lang="zh-CN" altLang="zh-CN" sz="1200" dirty="0"/>
              <a:t>Wideband antenna</a:t>
            </a:r>
          </a:p>
          <a:p>
            <a:pPr lvl="3">
              <a:spcBef>
                <a:spcPts val="0"/>
              </a:spcBef>
              <a:spcAft>
                <a:spcPts val="600"/>
              </a:spcAft>
              <a:buSzPts val="1100"/>
            </a:pPr>
            <a:r>
              <a:rPr lang="zh-CN" altLang="zh-CN" sz="1200" dirty="0"/>
              <a:t>Performance due to impacts including </a:t>
            </a:r>
            <a:r>
              <a:rPr lang="zh-CN" altLang="zh-CN" sz="1200" dirty="0" smtClean="0"/>
              <a:t>inter</a:t>
            </a:r>
            <a:r>
              <a:rPr lang="en-US" altLang="zh-CN" sz="1200" dirty="0" smtClean="0"/>
              <a:t>-</a:t>
            </a:r>
            <a:r>
              <a:rPr lang="zh-CN" altLang="zh-CN" sz="1200" dirty="0" smtClean="0"/>
              <a:t>modulation products</a:t>
            </a:r>
            <a:endParaRPr lang="zh-CN" altLang="zh-CN" sz="1200" dirty="0"/>
          </a:p>
          <a:p>
            <a:pPr lvl="3">
              <a:spcBef>
                <a:spcPts val="0"/>
              </a:spcBef>
              <a:spcAft>
                <a:spcPts val="600"/>
              </a:spcAft>
              <a:buSzPts val="1100"/>
            </a:pPr>
            <a:r>
              <a:rPr lang="zh-CN" altLang="zh-CN" sz="1200" dirty="0"/>
              <a:t>Method to manage the </a:t>
            </a:r>
            <a:r>
              <a:rPr lang="zh-CN" altLang="zh-CN" sz="1200" dirty="0" smtClean="0"/>
              <a:t>inter</a:t>
            </a:r>
            <a:r>
              <a:rPr lang="en-US" altLang="zh-CN" sz="1200" dirty="0" smtClean="0"/>
              <a:t>-</a:t>
            </a:r>
            <a:r>
              <a:rPr lang="zh-CN" altLang="zh-CN" sz="1200" dirty="0" smtClean="0"/>
              <a:t>modulation product </a:t>
            </a:r>
            <a:r>
              <a:rPr lang="zh-CN" altLang="zh-CN" sz="1200" dirty="0"/>
              <a:t>impacts</a:t>
            </a:r>
          </a:p>
          <a:p>
            <a:pPr lvl="2">
              <a:spcBef>
                <a:spcPts val="0"/>
              </a:spcBef>
              <a:spcAft>
                <a:spcPts val="600"/>
              </a:spcAft>
              <a:buSzPts val="1100"/>
            </a:pPr>
            <a:r>
              <a:rPr lang="zh-CN" altLang="zh-CN" sz="1200" dirty="0"/>
              <a:t>Power class 3 (PC3) is considered in this study.</a:t>
            </a:r>
          </a:p>
          <a:p>
            <a:pPr lvl="1">
              <a:spcBef>
                <a:spcPts val="0"/>
              </a:spcBef>
              <a:spcAft>
                <a:spcPts val="600"/>
              </a:spcAft>
              <a:buSzPts val="1100"/>
              <a:buFont typeface="Wingdings" panose="05000000000000000000" pitchFamily="2" charset="2"/>
              <a:buChar char="l"/>
            </a:pPr>
            <a:r>
              <a:rPr lang="zh-CN" altLang="zh-CN" sz="1200" dirty="0"/>
              <a:t>Identify </a:t>
            </a:r>
            <a:r>
              <a:rPr lang="zh-CN" altLang="zh-CN" sz="1200" dirty="0" smtClean="0"/>
              <a:t>and </a:t>
            </a:r>
            <a:r>
              <a:rPr lang="zh-CN" altLang="zh-CN" sz="1200" dirty="0"/>
              <a:t>specify necessary RAN4 requirements including Tx and Rx RF requirements (RAN4</a:t>
            </a:r>
            <a:r>
              <a:rPr lang="zh-CN" altLang="zh-CN" sz="1200" dirty="0" smtClean="0"/>
              <a:t>)</a:t>
            </a:r>
            <a:endParaRPr lang="en-US" altLang="zh-CN" sz="1200" dirty="0" smtClean="0"/>
          </a:p>
          <a:p>
            <a:pPr lvl="1">
              <a:spcBef>
                <a:spcPts val="0"/>
              </a:spcBef>
              <a:spcAft>
                <a:spcPts val="600"/>
              </a:spcAft>
              <a:buSzPts val="1100"/>
              <a:buFont typeface="Wingdings" panose="05000000000000000000" pitchFamily="2" charset="2"/>
              <a:buChar char="l"/>
            </a:pPr>
            <a:endParaRPr lang="en-US" altLang="zh-CN" sz="1200" dirty="0"/>
          </a:p>
          <a:p>
            <a:pPr lvl="1">
              <a:spcBef>
                <a:spcPts val="0"/>
              </a:spcBef>
              <a:spcAft>
                <a:spcPts val="600"/>
              </a:spcAft>
              <a:buSzPts val="1100"/>
              <a:buFont typeface="Wingdings" panose="05000000000000000000" pitchFamily="2" charset="2"/>
              <a:buChar char="l"/>
            </a:pPr>
            <a:r>
              <a:rPr lang="en-US" altLang="zh-CN" sz="1200" dirty="0" smtClean="0"/>
              <a:t>SI or WI</a:t>
            </a:r>
          </a:p>
          <a:p>
            <a:pPr lvl="2">
              <a:spcBef>
                <a:spcPts val="0"/>
              </a:spcBef>
              <a:spcAft>
                <a:spcPts val="600"/>
              </a:spcAft>
              <a:buSzPts val="1100"/>
            </a:pPr>
            <a:r>
              <a:rPr lang="en-US" altLang="zh-CN" sz="1200" dirty="0"/>
              <a:t>SI</a:t>
            </a:r>
            <a:endParaRPr lang="zh-CN"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#2: Enhancement for 700+800+900MHz band combination</a:t>
            </a:r>
          </a:p>
        </p:txBody>
      </p:sp>
    </p:spTree>
    <p:extLst>
      <p:ext uri="{BB962C8B-B14F-4D97-AF65-F5344CB8AC3E}">
        <p14:creationId xmlns:p14="http://schemas.microsoft.com/office/powerpoint/2010/main" val="40600497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4"/>
            <a:ext cx="11417182" cy="470022"/>
          </a:xfrm>
        </p:spPr>
        <p:txBody>
          <a:bodyPr/>
          <a:lstStyle/>
          <a:p>
            <a:pPr>
              <a:spcBef>
                <a:spcPts val="0"/>
              </a:spcBef>
              <a:spcAft>
                <a:spcPts val="1200"/>
              </a:spcAft>
            </a:pPr>
            <a:r>
              <a:rPr lang="en-US" altLang="zh-CN" sz="1400" b="1" dirty="0" smtClean="0"/>
              <a:t>Working areas with stabilized objectives</a:t>
            </a:r>
            <a:endParaRPr lang="en-US" altLang="zh-CN" sz="1400" b="1"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smtClean="0"/>
              <a:t>Topic </a:t>
            </a:r>
            <a:r>
              <a:rPr lang="en-US" altLang="zh-CN" sz="2400" b="1" dirty="0"/>
              <a:t>#3: UE FR1 requirement evolution</a:t>
            </a:r>
          </a:p>
        </p:txBody>
      </p:sp>
      <p:sp>
        <p:nvSpPr>
          <p:cNvPr id="4" name="Content Placeholder 2">
            <a:extLst>
              <a:ext uri="{FF2B5EF4-FFF2-40B4-BE49-F238E27FC236}">
                <a16:creationId xmlns="" xmlns:a16="http://schemas.microsoft.com/office/drawing/2014/main" id="{B1BE6906-4FA3-42DA-8E86-BA4DD12F41A6}"/>
              </a:ext>
            </a:extLst>
          </p:cNvPr>
          <p:cNvSpPr txBox="1">
            <a:spLocks/>
          </p:cNvSpPr>
          <p:nvPr/>
        </p:nvSpPr>
        <p:spPr bwMode="auto">
          <a:xfrm>
            <a:off x="34179" y="1555333"/>
            <a:ext cx="5947874" cy="509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2"/>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lvl="1">
              <a:spcBef>
                <a:spcPts val="0"/>
              </a:spcBef>
              <a:spcAft>
                <a:spcPts val="0"/>
              </a:spcAft>
              <a:buFont typeface="Wingdings" panose="05000000000000000000" pitchFamily="2" charset="2"/>
              <a:buChar char="l"/>
            </a:pPr>
            <a:r>
              <a:rPr lang="zh-CN" altLang="zh-CN" sz="800" dirty="0"/>
              <a:t>Enable 4Tx on a single band for FWA/CPE</a:t>
            </a:r>
          </a:p>
          <a:p>
            <a:pPr lvl="2">
              <a:spcBef>
                <a:spcPts val="0"/>
              </a:spcBef>
              <a:spcAft>
                <a:spcPts val="0"/>
              </a:spcAft>
              <a:buSzPts val="1100"/>
            </a:pPr>
            <a:r>
              <a:rPr lang="zh-CN" altLang="zh-CN" sz="800" dirty="0"/>
              <a:t>Investigate framework and architecture</a:t>
            </a:r>
          </a:p>
          <a:p>
            <a:pPr lvl="2">
              <a:spcBef>
                <a:spcPts val="0"/>
              </a:spcBef>
              <a:spcAft>
                <a:spcPts val="0"/>
              </a:spcAft>
              <a:buSzPts val="1100"/>
            </a:pPr>
            <a:r>
              <a:rPr lang="zh-CN" altLang="zh-CN" sz="800" dirty="0"/>
              <a:t>Example bands: n41, n77 and n78 (other bands to be introduced in the release </a:t>
            </a:r>
            <a:r>
              <a:rPr lang="zh-CN" altLang="zh-CN" sz="800" dirty="0" smtClean="0"/>
              <a:t>indepen</a:t>
            </a:r>
            <a:r>
              <a:rPr lang="en-US" altLang="zh-CN" sz="800" dirty="0" smtClean="0"/>
              <a:t>den</a:t>
            </a:r>
            <a:r>
              <a:rPr lang="zh-CN" altLang="zh-CN" sz="800" dirty="0" smtClean="0"/>
              <a:t>t </a:t>
            </a:r>
            <a:r>
              <a:rPr lang="zh-CN" altLang="zh-CN" sz="800" dirty="0"/>
              <a:t>way later)</a:t>
            </a:r>
          </a:p>
          <a:p>
            <a:pPr lvl="2">
              <a:spcBef>
                <a:spcPts val="0"/>
              </a:spcBef>
              <a:spcAft>
                <a:spcPts val="0"/>
              </a:spcAft>
              <a:buSzPts val="1100"/>
            </a:pPr>
            <a:r>
              <a:rPr lang="zh-CN" altLang="zh-CN" sz="800" dirty="0"/>
              <a:t>Specify the UE RF requirements to support 4Tx</a:t>
            </a:r>
          </a:p>
          <a:p>
            <a:pPr lvl="2">
              <a:spcBef>
                <a:spcPts val="0"/>
              </a:spcBef>
              <a:spcAft>
                <a:spcPts val="0"/>
              </a:spcAft>
              <a:buSzPts val="1100"/>
            </a:pPr>
            <a:r>
              <a:rPr lang="zh-CN" altLang="zh-CN" sz="800" dirty="0"/>
              <a:t>Specify the BS demodulation performance requirements to support 4Tx UE operation</a:t>
            </a:r>
          </a:p>
          <a:p>
            <a:pPr lvl="1">
              <a:spcBef>
                <a:spcPts val="0"/>
              </a:spcBef>
              <a:spcAft>
                <a:spcPts val="0"/>
              </a:spcAft>
              <a:buFont typeface="Wingdings" panose="05000000000000000000" pitchFamily="2" charset="2"/>
              <a:buChar char="l"/>
            </a:pPr>
            <a:endParaRPr lang="en-US" altLang="zh-CN" sz="800" dirty="0" smtClean="0"/>
          </a:p>
          <a:p>
            <a:pPr lvl="1">
              <a:spcBef>
                <a:spcPts val="0"/>
              </a:spcBef>
              <a:spcAft>
                <a:spcPts val="0"/>
              </a:spcAft>
              <a:buFont typeface="Wingdings" panose="05000000000000000000" pitchFamily="2" charset="2"/>
              <a:buChar char="l"/>
            </a:pPr>
            <a:r>
              <a:rPr lang="zh-CN" altLang="zh-CN" sz="800" dirty="0" smtClean="0"/>
              <a:t>Enable </a:t>
            </a:r>
            <a:r>
              <a:rPr lang="zh-CN" altLang="zh-CN" sz="800" dirty="0"/>
              <a:t>8Rx for FWA/CPE on higher frequency bands (RAN4)</a:t>
            </a:r>
          </a:p>
          <a:p>
            <a:pPr lvl="2">
              <a:spcBef>
                <a:spcPts val="0"/>
              </a:spcBef>
              <a:spcAft>
                <a:spcPts val="0"/>
              </a:spcAft>
              <a:buSzPts val="1100"/>
            </a:pPr>
            <a:r>
              <a:rPr lang="zh-CN" altLang="zh-CN" sz="800" dirty="0"/>
              <a:t>Consider NR TDD bands higher than 1.8GHz and example bands are n41, n77 and n78 (other bands to be introduced in the release </a:t>
            </a:r>
            <a:r>
              <a:rPr lang="zh-CN" altLang="zh-CN" sz="800" dirty="0" smtClean="0"/>
              <a:t>ind</a:t>
            </a:r>
            <a:r>
              <a:rPr lang="en-US" altLang="zh-CN" sz="800" dirty="0" smtClean="0"/>
              <a:t>e</a:t>
            </a:r>
            <a:r>
              <a:rPr lang="zh-CN" altLang="zh-CN" sz="800" dirty="0" smtClean="0"/>
              <a:t>pendent </a:t>
            </a:r>
            <a:r>
              <a:rPr lang="zh-CN" altLang="zh-CN" sz="800" dirty="0"/>
              <a:t>way later)</a:t>
            </a:r>
          </a:p>
          <a:p>
            <a:pPr lvl="2">
              <a:spcBef>
                <a:spcPts val="0"/>
              </a:spcBef>
              <a:spcAft>
                <a:spcPts val="0"/>
              </a:spcAft>
              <a:buSzPts val="1100"/>
            </a:pPr>
            <a:r>
              <a:rPr lang="zh-CN" altLang="zh-CN" sz="800" dirty="0"/>
              <a:t>Specify the UE RF requirements to support 8Rx</a:t>
            </a:r>
          </a:p>
          <a:p>
            <a:pPr lvl="2">
              <a:spcBef>
                <a:spcPts val="0"/>
              </a:spcBef>
              <a:spcAft>
                <a:spcPts val="0"/>
              </a:spcAft>
              <a:buSzPts val="1100"/>
            </a:pPr>
            <a:r>
              <a:rPr lang="zh-CN" altLang="zh-CN" sz="800" dirty="0"/>
              <a:t>Specify RLM test cases with 8Rx </a:t>
            </a:r>
          </a:p>
          <a:p>
            <a:pPr lvl="2">
              <a:spcBef>
                <a:spcPts val="0"/>
              </a:spcBef>
              <a:spcAft>
                <a:spcPts val="0"/>
              </a:spcAft>
              <a:buSzPts val="1100"/>
            </a:pPr>
            <a:r>
              <a:rPr lang="zh-CN" altLang="zh-CN" sz="800" dirty="0"/>
              <a:t>Specify UE demodulation performance and CSI requirements to support 8Rx </a:t>
            </a:r>
          </a:p>
          <a:p>
            <a:pPr lvl="3">
              <a:spcBef>
                <a:spcPts val="0"/>
              </a:spcBef>
              <a:spcAft>
                <a:spcPts val="0"/>
              </a:spcAft>
              <a:buSzPts val="1100"/>
            </a:pPr>
            <a:r>
              <a:rPr lang="zh-CN" altLang="zh-CN" sz="800" dirty="0"/>
              <a:t>Investigate the </a:t>
            </a:r>
            <a:r>
              <a:rPr lang="zh-CN" altLang="zh-CN" sz="800" dirty="0" smtClean="0"/>
              <a:t>feasib</a:t>
            </a:r>
            <a:r>
              <a:rPr lang="en-US" altLang="zh-CN" sz="800" dirty="0" err="1" smtClean="0"/>
              <a:t>i</a:t>
            </a:r>
            <a:r>
              <a:rPr lang="zh-CN" altLang="zh-CN" sz="800" dirty="0" smtClean="0"/>
              <a:t>lity </a:t>
            </a:r>
            <a:r>
              <a:rPr lang="zh-CN" altLang="zh-CN" sz="800" dirty="0"/>
              <a:t>and if </a:t>
            </a:r>
            <a:r>
              <a:rPr lang="zh-CN" altLang="zh-CN" sz="800" dirty="0" smtClean="0"/>
              <a:t>neces</a:t>
            </a:r>
            <a:r>
              <a:rPr lang="en-US" altLang="zh-CN" sz="800" dirty="0" smtClean="0"/>
              <a:t>s</a:t>
            </a:r>
            <a:r>
              <a:rPr lang="zh-CN" altLang="zh-CN" sz="800" dirty="0" smtClean="0"/>
              <a:t>ary </a:t>
            </a:r>
            <a:r>
              <a:rPr lang="zh-CN" altLang="zh-CN" sz="800" dirty="0"/>
              <a:t>define </a:t>
            </a:r>
            <a:r>
              <a:rPr lang="en-US" altLang="zh-CN" sz="800" dirty="0" smtClean="0"/>
              <a:t>the </a:t>
            </a:r>
            <a:r>
              <a:rPr lang="zh-CN" altLang="zh-CN" sz="800" dirty="0" smtClean="0"/>
              <a:t>requirements </a:t>
            </a:r>
            <a:r>
              <a:rPr lang="zh-CN" altLang="zh-CN" sz="800" dirty="0"/>
              <a:t>with MIMO layer larger than 4</a:t>
            </a:r>
          </a:p>
          <a:p>
            <a:pPr lvl="1">
              <a:spcBef>
                <a:spcPts val="0"/>
              </a:spcBef>
              <a:spcAft>
                <a:spcPts val="0"/>
              </a:spcAft>
              <a:buFont typeface="Wingdings" panose="05000000000000000000" pitchFamily="2" charset="2"/>
              <a:buChar char="l"/>
            </a:pPr>
            <a:endParaRPr lang="en-US" altLang="zh-CN" sz="800" dirty="0" smtClean="0"/>
          </a:p>
          <a:p>
            <a:pPr lvl="1">
              <a:spcBef>
                <a:spcPts val="0"/>
              </a:spcBef>
              <a:spcAft>
                <a:spcPts val="0"/>
              </a:spcAft>
              <a:buFont typeface="Wingdings" panose="05000000000000000000" pitchFamily="2" charset="2"/>
              <a:buChar char="l"/>
            </a:pPr>
            <a:r>
              <a:rPr lang="zh-CN" altLang="zh-CN" sz="800" dirty="0" smtClean="0"/>
              <a:t>Investigate </a:t>
            </a:r>
            <a:r>
              <a:rPr lang="zh-CN" altLang="zh-CN" sz="800" dirty="0"/>
              <a:t>and enable 6Rx on higher frequency bands targeting at support of smartphone (RAN4)</a:t>
            </a:r>
          </a:p>
          <a:p>
            <a:pPr lvl="2">
              <a:spcBef>
                <a:spcPts val="0"/>
              </a:spcBef>
              <a:spcAft>
                <a:spcPts val="0"/>
              </a:spcAft>
              <a:buSzPts val="1100"/>
            </a:pPr>
            <a:r>
              <a:rPr lang="zh-CN" altLang="zh-CN" sz="800" dirty="0"/>
              <a:t>Investigate the feasibility whether 6Rx can be extended to the smartphone, and decide which UE type (smartphone and/or FWA/CPE) will be considered</a:t>
            </a:r>
          </a:p>
          <a:p>
            <a:pPr lvl="3">
              <a:spcBef>
                <a:spcPts val="0"/>
              </a:spcBef>
              <a:spcAft>
                <a:spcPts val="0"/>
              </a:spcAft>
              <a:buSzPts val="1100"/>
            </a:pPr>
            <a:r>
              <a:rPr lang="zh-CN" altLang="zh-CN" sz="800" dirty="0"/>
              <a:t>Feasibility study includes performance gain and form </a:t>
            </a:r>
            <a:r>
              <a:rPr lang="zh-CN" altLang="zh-CN" sz="800" dirty="0" smtClean="0"/>
              <a:t>factor</a:t>
            </a:r>
          </a:p>
          <a:p>
            <a:pPr lvl="2">
              <a:spcBef>
                <a:spcPts val="0"/>
              </a:spcBef>
              <a:spcAft>
                <a:spcPts val="0"/>
              </a:spcAft>
              <a:buSzPts val="1100"/>
            </a:pPr>
            <a:r>
              <a:rPr lang="zh-CN" altLang="zh-CN" sz="800" dirty="0" smtClean="0"/>
              <a:t>Consider NR TDD bands higher than 1.8GHz and example bands are n41, n77 and n78 (other bands to be introduced in the release ind</a:t>
            </a:r>
            <a:r>
              <a:rPr lang="en-US" altLang="zh-CN" sz="800" dirty="0" smtClean="0"/>
              <a:t>e</a:t>
            </a:r>
            <a:r>
              <a:rPr lang="zh-CN" altLang="zh-CN" sz="800" dirty="0" smtClean="0"/>
              <a:t>pendent way later)</a:t>
            </a:r>
          </a:p>
          <a:p>
            <a:pPr lvl="2">
              <a:spcBef>
                <a:spcPts val="0"/>
              </a:spcBef>
              <a:spcAft>
                <a:spcPts val="0"/>
              </a:spcAft>
              <a:buSzPts val="1100"/>
            </a:pPr>
            <a:r>
              <a:rPr lang="zh-CN" altLang="zh-CN" sz="800" dirty="0" smtClean="0"/>
              <a:t>Specify the requirements to support 6Rx subject to the conclusion of feasib</a:t>
            </a:r>
            <a:r>
              <a:rPr lang="en-US" altLang="zh-CN" sz="800" dirty="0" err="1" smtClean="0"/>
              <a:t>i</a:t>
            </a:r>
            <a:r>
              <a:rPr lang="zh-CN" altLang="zh-CN" sz="800" dirty="0" smtClean="0"/>
              <a:t>lity study</a:t>
            </a:r>
          </a:p>
          <a:p>
            <a:pPr lvl="3">
              <a:spcBef>
                <a:spcPts val="0"/>
              </a:spcBef>
              <a:spcAft>
                <a:spcPts val="0"/>
              </a:spcAft>
              <a:buSzPts val="1100"/>
            </a:pPr>
            <a:r>
              <a:rPr lang="zh-CN" altLang="zh-CN" sz="800" dirty="0" smtClean="0"/>
              <a:t>Specify the UE RF requirements to support 6Rx </a:t>
            </a:r>
          </a:p>
          <a:p>
            <a:pPr lvl="3">
              <a:spcBef>
                <a:spcPts val="0"/>
              </a:spcBef>
              <a:spcAft>
                <a:spcPts val="0"/>
              </a:spcAft>
              <a:buSzPts val="1100"/>
            </a:pPr>
            <a:r>
              <a:rPr lang="zh-CN" altLang="zh-CN" sz="800" dirty="0" smtClean="0"/>
              <a:t>Specify RLM test cases with 6Rx </a:t>
            </a:r>
          </a:p>
          <a:p>
            <a:pPr lvl="3">
              <a:spcBef>
                <a:spcPts val="0"/>
              </a:spcBef>
              <a:spcAft>
                <a:spcPts val="0"/>
              </a:spcAft>
              <a:buSzPts val="1100"/>
            </a:pPr>
            <a:r>
              <a:rPr lang="zh-CN" altLang="zh-CN" sz="800" dirty="0" smtClean="0"/>
              <a:t>Specify UE demodulation performance and CSI requirements to support 6Rx </a:t>
            </a:r>
          </a:p>
          <a:p>
            <a:pPr lvl="4">
              <a:spcBef>
                <a:spcPts val="0"/>
              </a:spcBef>
              <a:spcAft>
                <a:spcPts val="0"/>
              </a:spcAft>
              <a:buSzPts val="1100"/>
            </a:pPr>
            <a:r>
              <a:rPr lang="zh-CN" altLang="zh-CN" sz="800" dirty="0" smtClean="0"/>
              <a:t>Investigate the feasib</a:t>
            </a:r>
            <a:r>
              <a:rPr lang="en-US" altLang="zh-CN" sz="800" dirty="0" err="1" smtClean="0"/>
              <a:t>i</a:t>
            </a:r>
            <a:r>
              <a:rPr lang="zh-CN" altLang="zh-CN" sz="800" dirty="0" smtClean="0"/>
              <a:t>lity and if necessary define </a:t>
            </a:r>
            <a:r>
              <a:rPr lang="en-US" altLang="zh-CN" sz="800" dirty="0" smtClean="0"/>
              <a:t>the </a:t>
            </a:r>
            <a:r>
              <a:rPr lang="zh-CN" altLang="zh-CN" sz="800" dirty="0" smtClean="0"/>
              <a:t>requirements with MIMO layer larger than 4</a:t>
            </a:r>
            <a:endParaRPr lang="en-US" altLang="zh-CN" sz="800" dirty="0" smtClean="0"/>
          </a:p>
          <a:p>
            <a:pPr lvl="1">
              <a:spcBef>
                <a:spcPts val="0"/>
              </a:spcBef>
              <a:spcAft>
                <a:spcPts val="0"/>
              </a:spcAft>
              <a:buFont typeface="Wingdings" panose="05000000000000000000" pitchFamily="2" charset="2"/>
              <a:buChar char="l"/>
            </a:pPr>
            <a:endParaRPr lang="en-US" altLang="zh-CN" sz="800" dirty="0" smtClean="0"/>
          </a:p>
          <a:p>
            <a:pPr lvl="1">
              <a:spcBef>
                <a:spcPts val="0"/>
              </a:spcBef>
              <a:spcAft>
                <a:spcPts val="0"/>
              </a:spcAft>
              <a:buFont typeface="Wingdings" panose="05000000000000000000" pitchFamily="2" charset="2"/>
              <a:buChar char="l"/>
            </a:pPr>
            <a:r>
              <a:rPr lang="zh-CN" altLang="zh-CN" sz="800" dirty="0" smtClean="0"/>
              <a:t>Investigate </a:t>
            </a:r>
            <a:r>
              <a:rPr lang="zh-CN" altLang="zh-CN" sz="800" dirty="0"/>
              <a:t>and introduce lower MSD for inter-band CA/EN-DC combinations (RAN4)</a:t>
            </a:r>
          </a:p>
          <a:p>
            <a:pPr lvl="2">
              <a:spcBef>
                <a:spcPts val="0"/>
              </a:spcBef>
              <a:spcAft>
                <a:spcPts val="0"/>
              </a:spcAft>
              <a:buSzPts val="1100"/>
            </a:pPr>
            <a:r>
              <a:rPr lang="zh-CN" altLang="zh-CN" sz="800" dirty="0"/>
              <a:t>[FFS example band combinations</a:t>
            </a:r>
          </a:p>
          <a:p>
            <a:pPr lvl="2">
              <a:spcBef>
                <a:spcPts val="0"/>
              </a:spcBef>
              <a:spcAft>
                <a:spcPts val="0"/>
              </a:spcAft>
              <a:buSzPts val="1100"/>
            </a:pPr>
            <a:r>
              <a:rPr lang="zh-CN" altLang="zh-CN" sz="800" dirty="0"/>
              <a:t>Study how the MSD performance can be improved for example band </a:t>
            </a:r>
            <a:r>
              <a:rPr lang="zh-CN" altLang="zh-CN" sz="800" dirty="0" smtClean="0"/>
              <a:t>combin</a:t>
            </a:r>
            <a:r>
              <a:rPr lang="en-US" altLang="zh-CN" sz="800" dirty="0" smtClean="0"/>
              <a:t>a</a:t>
            </a:r>
            <a:r>
              <a:rPr lang="zh-CN" altLang="zh-CN" sz="800" dirty="0" smtClean="0"/>
              <a:t>tions</a:t>
            </a:r>
            <a:endParaRPr lang="zh-CN" altLang="zh-CN" sz="800" dirty="0"/>
          </a:p>
          <a:p>
            <a:pPr lvl="2">
              <a:spcBef>
                <a:spcPts val="0"/>
              </a:spcBef>
              <a:spcAft>
                <a:spcPts val="0"/>
              </a:spcAft>
              <a:buSzPts val="1100"/>
            </a:pPr>
            <a:r>
              <a:rPr lang="zh-CN" altLang="zh-CN" sz="800" dirty="0"/>
              <a:t>Study whether the generic approach can be applied based on UE indication of capability</a:t>
            </a:r>
          </a:p>
          <a:p>
            <a:pPr lvl="2">
              <a:spcBef>
                <a:spcPts val="0"/>
              </a:spcBef>
              <a:spcAft>
                <a:spcPts val="0"/>
              </a:spcAft>
              <a:buSzPts val="1100"/>
            </a:pPr>
            <a:r>
              <a:rPr lang="zh-CN" altLang="zh-CN" sz="800" dirty="0"/>
              <a:t>Study and if possible specify the requirements and/or capability signaling</a:t>
            </a:r>
          </a:p>
          <a:p>
            <a:pPr lvl="2">
              <a:spcBef>
                <a:spcPts val="0"/>
              </a:spcBef>
              <a:spcAft>
                <a:spcPts val="0"/>
              </a:spcAft>
              <a:buSzPts val="1100"/>
            </a:pPr>
            <a:r>
              <a:rPr lang="zh-CN" altLang="zh-CN" sz="800" dirty="0"/>
              <a:t>Power class 2 (PC2) is considered]</a:t>
            </a:r>
          </a:p>
          <a:p>
            <a:pPr marL="914354" lvl="2" indent="0">
              <a:spcBef>
                <a:spcPts val="0"/>
              </a:spcBef>
              <a:spcAft>
                <a:spcPts val="0"/>
              </a:spcAft>
              <a:buSzPts val="1100"/>
              <a:buNone/>
            </a:pPr>
            <a:r>
              <a:rPr lang="zh-CN" altLang="zh-CN" sz="800" dirty="0"/>
              <a:t>NOTE: for the lower MSD, the above </a:t>
            </a:r>
            <a:r>
              <a:rPr lang="zh-CN" altLang="zh-CN" sz="800" dirty="0" smtClean="0"/>
              <a:t>objec</a:t>
            </a:r>
            <a:r>
              <a:rPr lang="en-US" altLang="zh-CN" sz="800" dirty="0" smtClean="0"/>
              <a:t>t</a:t>
            </a:r>
            <a:r>
              <a:rPr lang="zh-CN" altLang="zh-CN" sz="800" dirty="0" smtClean="0"/>
              <a:t>ives </a:t>
            </a:r>
            <a:r>
              <a:rPr lang="zh-CN" altLang="zh-CN" sz="800" dirty="0"/>
              <a:t>are subject to modifications based on RAN4 progress</a:t>
            </a:r>
          </a:p>
          <a:p>
            <a:pPr marL="457176" lvl="1" indent="0">
              <a:spcBef>
                <a:spcPts val="0"/>
              </a:spcBef>
              <a:spcAft>
                <a:spcPts val="0"/>
              </a:spcAft>
              <a:buNone/>
            </a:pPr>
            <a:r>
              <a:rPr lang="zh-CN" altLang="zh-CN" sz="800" dirty="0"/>
              <a:t>NOTE: for the above working areas (four big bullets), how to organize the projects in terms of WI and/or SI needs further discussion after </a:t>
            </a:r>
            <a:r>
              <a:rPr lang="zh-CN" altLang="zh-CN" sz="800" dirty="0" smtClean="0"/>
              <a:t>stab</a:t>
            </a:r>
            <a:r>
              <a:rPr lang="en-US" altLang="zh-CN" sz="800" dirty="0" err="1" smtClean="0"/>
              <a:t>i</a:t>
            </a:r>
            <a:r>
              <a:rPr lang="zh-CN" altLang="zh-CN" sz="800" dirty="0" smtClean="0"/>
              <a:t>lizing </a:t>
            </a:r>
            <a:r>
              <a:rPr lang="zh-CN" altLang="zh-CN" sz="800" dirty="0"/>
              <a:t>the scope. </a:t>
            </a:r>
          </a:p>
          <a:p>
            <a:pPr marL="1828709" lvl="4" indent="0">
              <a:spcBef>
                <a:spcPts val="0"/>
              </a:spcBef>
              <a:spcAft>
                <a:spcPts val="0"/>
              </a:spcAft>
              <a:buSzPts val="1100"/>
              <a:buNone/>
            </a:pPr>
            <a:endParaRPr lang="zh-CN" altLang="zh-CN" sz="800" dirty="0" smtClean="0"/>
          </a:p>
        </p:txBody>
      </p:sp>
      <p:sp>
        <p:nvSpPr>
          <p:cNvPr id="7" name="Content Placeholder 2">
            <a:extLst>
              <a:ext uri="{FF2B5EF4-FFF2-40B4-BE49-F238E27FC236}">
                <a16:creationId xmlns="" xmlns:a16="http://schemas.microsoft.com/office/drawing/2014/main" id="{B1BE6906-4FA3-42DA-8E86-BA4DD12F41A6}"/>
              </a:ext>
            </a:extLst>
          </p:cNvPr>
          <p:cNvSpPr txBox="1">
            <a:spLocks/>
          </p:cNvSpPr>
          <p:nvPr/>
        </p:nvSpPr>
        <p:spPr bwMode="auto">
          <a:xfrm>
            <a:off x="5742770" y="1555332"/>
            <a:ext cx="6076063" cy="509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2"/>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lvl="1">
              <a:spcBef>
                <a:spcPts val="0"/>
              </a:spcBef>
              <a:spcAft>
                <a:spcPts val="0"/>
              </a:spcAft>
              <a:buFont typeface="Wingdings" panose="05000000000000000000" pitchFamily="2" charset="2"/>
              <a:buChar char="l"/>
            </a:pPr>
            <a:r>
              <a:rPr lang="zh-CN" altLang="zh-CN" sz="800" dirty="0" smtClean="0"/>
              <a:t>Investigate </a:t>
            </a:r>
            <a:r>
              <a:rPr lang="zh-CN" altLang="zh-CN" sz="800" dirty="0"/>
              <a:t>and if </a:t>
            </a:r>
            <a:r>
              <a:rPr lang="zh-CN" altLang="zh-CN" sz="800" dirty="0" smtClean="0"/>
              <a:t>neces</a:t>
            </a:r>
            <a:r>
              <a:rPr lang="en-US" altLang="zh-CN" sz="800" dirty="0" smtClean="0"/>
              <a:t>s</a:t>
            </a:r>
            <a:r>
              <a:rPr lang="zh-CN" altLang="zh-CN" sz="800" dirty="0" smtClean="0"/>
              <a:t>ary</a:t>
            </a:r>
            <a:r>
              <a:rPr lang="zh-CN" altLang="zh-CN" sz="800" dirty="0"/>
              <a:t>, specify requirements to support simulatenous 3Tx considering two use cases (RAN4)</a:t>
            </a:r>
          </a:p>
          <a:p>
            <a:pPr lvl="2">
              <a:spcBef>
                <a:spcPts val="0"/>
              </a:spcBef>
              <a:spcAft>
                <a:spcPts val="0"/>
              </a:spcAft>
              <a:buSzPts val="1100"/>
            </a:pPr>
            <a:r>
              <a:rPr lang="zh-CN" altLang="zh-CN" sz="800" dirty="0"/>
              <a:t>3Tx </a:t>
            </a:r>
            <a:r>
              <a:rPr lang="zh-CN" altLang="zh-CN" sz="800" dirty="0" smtClean="0"/>
              <a:t>simultan</a:t>
            </a:r>
            <a:r>
              <a:rPr lang="en-US" altLang="zh-CN" sz="800" dirty="0" smtClean="0"/>
              <a:t>e</a:t>
            </a:r>
            <a:r>
              <a:rPr lang="zh-CN" altLang="zh-CN" sz="800" dirty="0" smtClean="0"/>
              <a:t>ous </a:t>
            </a:r>
            <a:r>
              <a:rPr lang="zh-CN" altLang="zh-CN" sz="800" dirty="0"/>
              <a:t>transmissions </a:t>
            </a:r>
            <a:r>
              <a:rPr lang="en-US" altLang="zh-CN" sz="800" dirty="0" smtClean="0"/>
              <a:t>for</a:t>
            </a:r>
            <a:r>
              <a:rPr lang="zh-CN" altLang="zh-CN" sz="800" dirty="0" smtClean="0"/>
              <a:t> </a:t>
            </a:r>
            <a:r>
              <a:rPr lang="zh-CN" altLang="zh-CN" sz="800" dirty="0"/>
              <a:t>two </a:t>
            </a:r>
            <a:r>
              <a:rPr lang="zh-CN" altLang="zh-CN" sz="800" dirty="0" smtClean="0"/>
              <a:t>band</a:t>
            </a:r>
            <a:r>
              <a:rPr lang="en-US" altLang="zh-CN" sz="800" dirty="0" smtClean="0"/>
              <a:t> inter-band CA</a:t>
            </a:r>
            <a:r>
              <a:rPr lang="zh-CN" altLang="zh-CN" sz="800" dirty="0" smtClean="0"/>
              <a:t> </a:t>
            </a:r>
            <a:r>
              <a:rPr lang="zh-CN" altLang="zh-CN" sz="800" dirty="0"/>
              <a:t>with 1Tx on one uplink operating band and 2Tx on the other uplink operating band </a:t>
            </a:r>
          </a:p>
          <a:p>
            <a:pPr lvl="3">
              <a:spcBef>
                <a:spcPts val="0"/>
              </a:spcBef>
              <a:spcAft>
                <a:spcPts val="0"/>
              </a:spcAft>
              <a:buSzPts val="1100"/>
            </a:pPr>
            <a:r>
              <a:rPr lang="zh-CN" altLang="zh-CN" sz="800" dirty="0"/>
              <a:t>Tx switching transmission enhancement (RAN2, RAN4)</a:t>
            </a:r>
          </a:p>
          <a:p>
            <a:pPr lvl="4">
              <a:spcBef>
                <a:spcPts val="0"/>
              </a:spcBef>
              <a:spcAft>
                <a:spcPts val="0"/>
              </a:spcAft>
              <a:buSzPts val="1100"/>
            </a:pPr>
            <a:r>
              <a:rPr lang="zh-CN" altLang="zh-CN" sz="800" dirty="0"/>
              <a:t>Cover inter-band UL CA and SUL case</a:t>
            </a:r>
          </a:p>
          <a:p>
            <a:pPr lvl="5">
              <a:spcBef>
                <a:spcPts val="0"/>
              </a:spcBef>
              <a:spcAft>
                <a:spcPts val="0"/>
              </a:spcAft>
              <a:buSzPts val="1100"/>
            </a:pPr>
            <a:r>
              <a:rPr lang="zh-CN" altLang="zh-CN" sz="800" dirty="0">
                <a:latin typeface="+mj-ea"/>
                <a:ea typeface="+mj-ea"/>
              </a:rPr>
              <a:t>FFS example band </a:t>
            </a:r>
            <a:r>
              <a:rPr lang="zh-CN" altLang="zh-CN" sz="800" dirty="0" smtClean="0">
                <a:latin typeface="+mj-ea"/>
                <a:ea typeface="+mj-ea"/>
              </a:rPr>
              <a:t>combination</a:t>
            </a:r>
            <a:r>
              <a:rPr lang="en-US" altLang="zh-CN" sz="800" dirty="0" smtClean="0">
                <a:latin typeface="+mj-ea"/>
                <a:ea typeface="+mj-ea"/>
              </a:rPr>
              <a:t>(</a:t>
            </a:r>
            <a:r>
              <a:rPr lang="zh-CN" altLang="zh-CN" sz="800" dirty="0" smtClean="0">
                <a:latin typeface="+mj-ea"/>
                <a:ea typeface="+mj-ea"/>
              </a:rPr>
              <a:t>s</a:t>
            </a:r>
            <a:r>
              <a:rPr lang="en-US" altLang="zh-CN" sz="800" dirty="0" smtClean="0">
                <a:latin typeface="+mj-ea"/>
                <a:ea typeface="+mj-ea"/>
              </a:rPr>
              <a:t>)</a:t>
            </a:r>
            <a:endParaRPr lang="zh-CN" altLang="zh-CN" sz="800" dirty="0">
              <a:latin typeface="+mj-ea"/>
              <a:ea typeface="+mj-ea"/>
            </a:endParaRPr>
          </a:p>
          <a:p>
            <a:pPr lvl="4">
              <a:spcBef>
                <a:spcPts val="0"/>
              </a:spcBef>
              <a:spcAft>
                <a:spcPts val="0"/>
              </a:spcAft>
              <a:buSzPts val="1100"/>
            </a:pPr>
            <a:r>
              <a:rPr lang="zh-CN" altLang="zh-CN" sz="800" dirty="0"/>
              <a:t>RAN2 signaling design</a:t>
            </a:r>
          </a:p>
          <a:p>
            <a:pPr lvl="4">
              <a:spcBef>
                <a:spcPts val="0"/>
              </a:spcBef>
              <a:spcAft>
                <a:spcPts val="0"/>
              </a:spcAft>
              <a:buSzPts val="1100"/>
            </a:pPr>
            <a:r>
              <a:rPr lang="zh-CN" altLang="zh-CN" sz="800" dirty="0"/>
              <a:t>Identify and specify the necessary RF requirements</a:t>
            </a:r>
          </a:p>
          <a:p>
            <a:pPr lvl="3">
              <a:spcBef>
                <a:spcPts val="0"/>
              </a:spcBef>
              <a:spcAft>
                <a:spcPts val="0"/>
              </a:spcAft>
              <a:buSzPts val="1100"/>
            </a:pPr>
            <a:r>
              <a:rPr lang="zh-CN" altLang="zh-CN" sz="800" dirty="0"/>
              <a:t>Power enhancement</a:t>
            </a:r>
          </a:p>
          <a:p>
            <a:pPr lvl="4">
              <a:spcBef>
                <a:spcPts val="0"/>
              </a:spcBef>
              <a:spcAft>
                <a:spcPts val="0"/>
              </a:spcAft>
              <a:buSzPts val="1100"/>
            </a:pPr>
            <a:r>
              <a:rPr lang="zh-CN" altLang="zh-CN" sz="800" dirty="0"/>
              <a:t>FFS example band combination(s)</a:t>
            </a:r>
          </a:p>
          <a:p>
            <a:pPr lvl="4">
              <a:spcBef>
                <a:spcPts val="0"/>
              </a:spcBef>
              <a:spcAft>
                <a:spcPts val="0"/>
              </a:spcAft>
              <a:buSzPts val="1100"/>
            </a:pPr>
            <a:r>
              <a:rPr lang="zh-CN" altLang="zh-CN" sz="800" dirty="0"/>
              <a:t>Study the definition of power class</a:t>
            </a:r>
          </a:p>
          <a:p>
            <a:pPr lvl="5">
              <a:spcBef>
                <a:spcPts val="0"/>
              </a:spcBef>
              <a:spcAft>
                <a:spcPts val="0"/>
              </a:spcAft>
              <a:buSzPts val="1100"/>
            </a:pPr>
            <a:r>
              <a:rPr lang="zh-CN" altLang="zh-CN" sz="800" dirty="0">
                <a:latin typeface="+mj-ea"/>
                <a:ea typeface="+mj-ea"/>
              </a:rPr>
              <a:t>Both power class defined per band combination as total power and power class defined per band are considered</a:t>
            </a:r>
          </a:p>
          <a:p>
            <a:pPr lvl="4">
              <a:spcBef>
                <a:spcPts val="0"/>
              </a:spcBef>
              <a:spcAft>
                <a:spcPts val="0"/>
              </a:spcAft>
              <a:buSzPts val="1100"/>
            </a:pPr>
            <a:r>
              <a:rPr lang="zh-CN" altLang="zh-CN" sz="800" dirty="0"/>
              <a:t>Identify and specify the other necessary RF requirements</a:t>
            </a:r>
          </a:p>
          <a:p>
            <a:pPr lvl="2">
              <a:spcBef>
                <a:spcPts val="0"/>
              </a:spcBef>
              <a:spcAft>
                <a:spcPts val="0"/>
              </a:spcAft>
              <a:buSzPts val="1100"/>
            </a:pPr>
            <a:r>
              <a:rPr lang="zh-CN" altLang="zh-CN" sz="800" dirty="0"/>
              <a:t>[3Tx </a:t>
            </a:r>
            <a:r>
              <a:rPr lang="zh-CN" altLang="zh-CN" sz="800" dirty="0" smtClean="0"/>
              <a:t>simul</a:t>
            </a:r>
            <a:r>
              <a:rPr lang="en-US" altLang="zh-CN" sz="800" dirty="0" err="1" smtClean="0"/>
              <a:t>taneous</a:t>
            </a:r>
            <a:r>
              <a:rPr lang="zh-CN" altLang="zh-CN" sz="800" dirty="0" smtClean="0"/>
              <a:t> transmi</a:t>
            </a:r>
            <a:r>
              <a:rPr lang="en-US" altLang="zh-CN" sz="800" dirty="0" smtClean="0"/>
              <a:t>s</a:t>
            </a:r>
            <a:r>
              <a:rPr lang="zh-CN" altLang="zh-CN" sz="800" dirty="0" smtClean="0"/>
              <a:t>sion </a:t>
            </a:r>
            <a:r>
              <a:rPr lang="en-US" altLang="zh-CN" sz="800" dirty="0" smtClean="0"/>
              <a:t>for</a:t>
            </a:r>
            <a:r>
              <a:rPr lang="zh-CN" altLang="zh-CN" sz="800" dirty="0" smtClean="0"/>
              <a:t> </a:t>
            </a:r>
            <a:r>
              <a:rPr lang="zh-CN" altLang="zh-CN" sz="800" dirty="0"/>
              <a:t>three </a:t>
            </a:r>
            <a:r>
              <a:rPr lang="zh-CN" altLang="zh-CN" sz="800" dirty="0" smtClean="0"/>
              <a:t>band </a:t>
            </a:r>
            <a:r>
              <a:rPr lang="zh-CN" altLang="zh-CN" sz="800" dirty="0"/>
              <a:t>inter-band UL CA with 1Tx on each </a:t>
            </a:r>
            <a:r>
              <a:rPr lang="zh-CN" altLang="zh-CN" sz="800" dirty="0" smtClean="0"/>
              <a:t>uplink</a:t>
            </a:r>
            <a:r>
              <a:rPr lang="en-US" altLang="zh-CN" sz="800" dirty="0" smtClean="0"/>
              <a:t> operating</a:t>
            </a:r>
            <a:r>
              <a:rPr lang="zh-CN" altLang="zh-CN" sz="800" dirty="0" smtClean="0"/>
              <a:t> band</a:t>
            </a:r>
            <a:endParaRPr lang="zh-CN" altLang="zh-CN" sz="800" dirty="0"/>
          </a:p>
          <a:p>
            <a:pPr lvl="3">
              <a:spcBef>
                <a:spcPts val="0"/>
              </a:spcBef>
              <a:spcAft>
                <a:spcPts val="0"/>
              </a:spcAft>
              <a:buSzPts val="1100"/>
            </a:pPr>
            <a:r>
              <a:rPr lang="zh-CN" altLang="zh-CN" sz="800" dirty="0"/>
              <a:t>Study the power class framework, impact on MPR/A-MPR and impact on MSD</a:t>
            </a:r>
          </a:p>
          <a:p>
            <a:pPr lvl="3">
              <a:spcBef>
                <a:spcPts val="0"/>
              </a:spcBef>
              <a:spcAft>
                <a:spcPts val="0"/>
              </a:spcAft>
              <a:buSzPts val="1100"/>
            </a:pPr>
            <a:r>
              <a:rPr lang="zh-CN" altLang="zh-CN" sz="800" dirty="0"/>
              <a:t>Example band combinations</a:t>
            </a:r>
          </a:p>
          <a:p>
            <a:pPr lvl="4">
              <a:spcBef>
                <a:spcPts val="0"/>
              </a:spcBef>
              <a:spcAft>
                <a:spcPts val="0"/>
              </a:spcAft>
              <a:buSzPts val="1100"/>
            </a:pPr>
            <a:r>
              <a:rPr lang="zh-CN" altLang="zh-CN" sz="800" dirty="0"/>
              <a:t>Consider TDD+TDD+TDD without simultaneous Tx/Rx</a:t>
            </a:r>
          </a:p>
          <a:p>
            <a:pPr lvl="4">
              <a:spcBef>
                <a:spcPts val="0"/>
              </a:spcBef>
              <a:spcAft>
                <a:spcPts val="0"/>
              </a:spcAft>
              <a:buSzPts val="1100"/>
            </a:pPr>
            <a:r>
              <a:rPr lang="zh-CN" altLang="zh-CN" sz="800" dirty="0"/>
              <a:t>FFS other band </a:t>
            </a:r>
            <a:r>
              <a:rPr lang="zh-CN" altLang="zh-CN" sz="800" dirty="0" smtClean="0"/>
              <a:t>combinations, </a:t>
            </a:r>
            <a:r>
              <a:rPr lang="zh-CN" altLang="zh-CN" sz="800" dirty="0"/>
              <a:t>e.g., FDD+FDD+TDD, FDD+TDD+TDD]</a:t>
            </a:r>
          </a:p>
          <a:p>
            <a:pPr lvl="2">
              <a:spcBef>
                <a:spcPts val="0"/>
              </a:spcBef>
              <a:spcAft>
                <a:spcPts val="0"/>
              </a:spcAft>
              <a:buSzPts val="1100"/>
            </a:pPr>
            <a:r>
              <a:rPr lang="zh-CN" altLang="zh-CN" sz="800" dirty="0"/>
              <a:t>Drop the </a:t>
            </a:r>
            <a:r>
              <a:rPr lang="zh-CN" altLang="zh-CN" sz="800" dirty="0" smtClean="0"/>
              <a:t>poten</a:t>
            </a:r>
            <a:r>
              <a:rPr lang="en-US" altLang="zh-CN" sz="800" dirty="0" err="1" smtClean="0"/>
              <a:t>tial</a:t>
            </a:r>
            <a:r>
              <a:rPr lang="zh-CN" altLang="zh-CN" sz="800" dirty="0" smtClean="0"/>
              <a:t> </a:t>
            </a:r>
            <a:r>
              <a:rPr lang="zh-CN" altLang="zh-CN" sz="800" dirty="0"/>
              <a:t>objective in use case #1: 3Tx on single uplink band for MIMO enhancement</a:t>
            </a:r>
          </a:p>
          <a:p>
            <a:pPr lvl="2">
              <a:spcBef>
                <a:spcPts val="0"/>
              </a:spcBef>
              <a:spcAft>
                <a:spcPts val="0"/>
              </a:spcAft>
              <a:buSzPts val="1100"/>
            </a:pPr>
            <a:r>
              <a:rPr lang="zh-CN" altLang="zh-CN" sz="800" dirty="0"/>
              <a:t>FFS the potential objective of 3Tx for transmission diversity on single uplink </a:t>
            </a:r>
            <a:r>
              <a:rPr lang="en-US" altLang="zh-CN" sz="800" dirty="0" smtClean="0"/>
              <a:t>operating </a:t>
            </a:r>
            <a:r>
              <a:rPr lang="zh-CN" altLang="zh-CN" sz="800" dirty="0" smtClean="0"/>
              <a:t>band </a:t>
            </a:r>
            <a:r>
              <a:rPr lang="zh-CN" altLang="zh-CN" sz="800" dirty="0"/>
              <a:t>for power enhancement with the understanding that there is no RAN1 impact</a:t>
            </a:r>
          </a:p>
          <a:p>
            <a:pPr lvl="1">
              <a:spcBef>
                <a:spcPts val="0"/>
              </a:spcBef>
              <a:spcAft>
                <a:spcPts val="0"/>
              </a:spcAft>
              <a:buSzPts val="1100"/>
              <a:buFont typeface="Wingdings" panose="05000000000000000000" pitchFamily="2" charset="2"/>
              <a:buChar char="l"/>
            </a:pPr>
            <a:endParaRPr lang="en-US" altLang="zh-CN" sz="800" kern="0" dirty="0" smtClean="0"/>
          </a:p>
          <a:p>
            <a:pPr lvl="1">
              <a:spcBef>
                <a:spcPts val="0"/>
              </a:spcBef>
              <a:spcAft>
                <a:spcPts val="0"/>
              </a:spcAft>
              <a:buFont typeface="Wingdings" panose="05000000000000000000" pitchFamily="2" charset="2"/>
              <a:buChar char="l"/>
            </a:pPr>
            <a:endParaRPr lang="en-US" altLang="zh-CN" sz="800" dirty="0" smtClean="0"/>
          </a:p>
          <a:p>
            <a:pPr lvl="1">
              <a:spcBef>
                <a:spcPts val="0"/>
              </a:spcBef>
              <a:spcAft>
                <a:spcPts val="0"/>
              </a:spcAft>
              <a:buFont typeface="Wingdings" panose="05000000000000000000" pitchFamily="2" charset="2"/>
              <a:buChar char="l"/>
            </a:pPr>
            <a:r>
              <a:rPr lang="zh-CN" altLang="zh-CN" sz="800" dirty="0" smtClean="0"/>
              <a:t>Investigate </a:t>
            </a:r>
            <a:r>
              <a:rPr lang="zh-CN" altLang="zh-CN" sz="800" dirty="0"/>
              <a:t>and define UE requirements with smaller A-MPR (RAN4)</a:t>
            </a:r>
          </a:p>
          <a:p>
            <a:pPr lvl="2">
              <a:spcBef>
                <a:spcPts val="0"/>
              </a:spcBef>
              <a:spcAft>
                <a:spcPts val="0"/>
              </a:spcAft>
              <a:buSzPts val="1100"/>
            </a:pPr>
            <a:r>
              <a:rPr lang="zh-CN" altLang="zh-CN" sz="800" dirty="0"/>
              <a:t>The example band is [n1]</a:t>
            </a:r>
          </a:p>
          <a:p>
            <a:pPr lvl="2">
              <a:spcBef>
                <a:spcPts val="0"/>
              </a:spcBef>
              <a:spcAft>
                <a:spcPts val="0"/>
              </a:spcAft>
              <a:buSzPts val="1100"/>
            </a:pPr>
            <a:r>
              <a:rPr lang="zh-CN" altLang="zh-CN" sz="800" dirty="0"/>
              <a:t>Study how to define smaller A-MPR considering the following solutions</a:t>
            </a:r>
          </a:p>
          <a:p>
            <a:pPr lvl="3">
              <a:spcBef>
                <a:spcPts val="0"/>
              </a:spcBef>
              <a:spcAft>
                <a:spcPts val="0"/>
              </a:spcAft>
              <a:buSzPts val="1100"/>
            </a:pPr>
            <a:r>
              <a:rPr lang="zh-CN" altLang="zh-CN" sz="800" dirty="0"/>
              <a:t>Generic approach meaning that a certain improvement is always applicable to A-MPR for any conditions, and/or</a:t>
            </a:r>
          </a:p>
          <a:p>
            <a:pPr lvl="4">
              <a:spcBef>
                <a:spcPts val="0"/>
              </a:spcBef>
              <a:spcAft>
                <a:spcPts val="0"/>
              </a:spcAft>
              <a:buSzPts val="1100"/>
            </a:pPr>
            <a:r>
              <a:rPr lang="zh-CN" altLang="zh-CN" sz="800" dirty="0"/>
              <a:t>e.g., If 1dB improvement is possible, the 1dB is applied to all the specified A-MPR values regardless of position, length of RBs, modulation, waveform and/or CBW etc</a:t>
            </a:r>
          </a:p>
          <a:p>
            <a:pPr lvl="3">
              <a:spcBef>
                <a:spcPts val="0"/>
              </a:spcBef>
              <a:spcAft>
                <a:spcPts val="0"/>
              </a:spcAft>
              <a:buSzPts val="1100"/>
            </a:pPr>
            <a:r>
              <a:rPr lang="zh-CN" altLang="zh-CN" sz="800" dirty="0"/>
              <a:t>A specific approach meaning that a certain improvement is applicable to A-MPR only for </a:t>
            </a:r>
            <a:r>
              <a:rPr lang="zh-CN" altLang="zh-CN" sz="800" dirty="0" smtClean="0"/>
              <a:t>specifi</a:t>
            </a:r>
            <a:r>
              <a:rPr lang="en-US" altLang="zh-CN" sz="800" dirty="0" smtClean="0"/>
              <a:t>c</a:t>
            </a:r>
            <a:r>
              <a:rPr lang="zh-CN" altLang="zh-CN" sz="800" dirty="0" smtClean="0"/>
              <a:t> </a:t>
            </a:r>
            <a:r>
              <a:rPr lang="zh-CN" altLang="zh-CN" sz="800" dirty="0"/>
              <a:t>condition, and/or</a:t>
            </a:r>
          </a:p>
          <a:p>
            <a:pPr lvl="4">
              <a:spcBef>
                <a:spcPts val="0"/>
              </a:spcBef>
              <a:spcAft>
                <a:spcPts val="0"/>
              </a:spcAft>
              <a:buSzPts val="1100"/>
            </a:pPr>
            <a:r>
              <a:rPr lang="zh-CN" altLang="zh-CN" sz="800" dirty="0"/>
              <a:t>e.g., the conditions are tied with the position of the LO location</a:t>
            </a:r>
          </a:p>
          <a:p>
            <a:pPr lvl="3">
              <a:spcBef>
                <a:spcPts val="0"/>
              </a:spcBef>
              <a:spcAft>
                <a:spcPts val="0"/>
              </a:spcAft>
              <a:buSzPts val="1100"/>
            </a:pPr>
            <a:r>
              <a:rPr lang="zh-CN" altLang="zh-CN" sz="800" dirty="0"/>
              <a:t>Other ways are not precluded</a:t>
            </a:r>
          </a:p>
          <a:p>
            <a:pPr lvl="1">
              <a:spcBef>
                <a:spcPts val="0"/>
              </a:spcBef>
              <a:spcAft>
                <a:spcPts val="0"/>
              </a:spcAft>
              <a:buSzPts val="1100"/>
              <a:buFont typeface="Wingdings" panose="05000000000000000000" pitchFamily="2" charset="2"/>
              <a:buChar char="l"/>
            </a:pPr>
            <a:endParaRPr lang="en-US" altLang="zh-CN" sz="800" kern="0" dirty="0" smtClean="0"/>
          </a:p>
          <a:p>
            <a:pPr lvl="1">
              <a:spcBef>
                <a:spcPts val="0"/>
              </a:spcBef>
              <a:spcAft>
                <a:spcPts val="0"/>
              </a:spcAft>
              <a:buSzPts val="1100"/>
              <a:buFont typeface="Wingdings" panose="05000000000000000000" pitchFamily="2" charset="2"/>
              <a:buChar char="l"/>
            </a:pPr>
            <a:endParaRPr lang="en-US" altLang="zh-CN" sz="800" kern="0" dirty="0"/>
          </a:p>
        </p:txBody>
      </p:sp>
    </p:spTree>
    <p:extLst>
      <p:ext uri="{BB962C8B-B14F-4D97-AF65-F5344CB8AC3E}">
        <p14:creationId xmlns:p14="http://schemas.microsoft.com/office/powerpoint/2010/main" val="34525178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a:solidFill>
            <a:srgbClr val="FFFF00"/>
          </a:solidFill>
        </p:spPr>
        <p:txBody>
          <a:bodyPr/>
          <a:lstStyle/>
          <a:p>
            <a:pPr>
              <a:spcBef>
                <a:spcPts val="0"/>
              </a:spcBef>
              <a:spcAft>
                <a:spcPts val="1200"/>
              </a:spcAft>
            </a:pPr>
            <a:r>
              <a:rPr lang="en-US" altLang="zh-CN" sz="1400" b="1" dirty="0" smtClean="0"/>
              <a:t>Working areas which need more discussions</a:t>
            </a:r>
            <a:endParaRPr lang="en-US" altLang="zh-CN" sz="1400" b="1" dirty="0"/>
          </a:p>
          <a:p>
            <a:pPr lvl="1">
              <a:spcBef>
                <a:spcPts val="0"/>
              </a:spcBef>
              <a:spcAft>
                <a:spcPts val="600"/>
              </a:spcAft>
              <a:buSzPts val="1100"/>
              <a:buFont typeface="Wingdings" panose="05000000000000000000" pitchFamily="2" charset="2"/>
              <a:buChar char="l"/>
            </a:pPr>
            <a:r>
              <a:rPr lang="zh-CN" altLang="zh-CN" sz="1200" dirty="0"/>
              <a:t>New low power class for Uu and/or sidelink (14dBm)</a:t>
            </a:r>
          </a:p>
          <a:p>
            <a:pPr lvl="1">
              <a:spcBef>
                <a:spcPts val="0"/>
              </a:spcBef>
              <a:spcAft>
                <a:spcPts val="600"/>
              </a:spcAft>
              <a:buSzPts val="1100"/>
              <a:buFont typeface="Wingdings" panose="05000000000000000000" pitchFamily="2" charset="2"/>
              <a:buChar char="l"/>
            </a:pPr>
            <a:endParaRPr lang="en-US" altLang="zh-CN" sz="1200" dirty="0" smtClean="0"/>
          </a:p>
          <a:p>
            <a:pPr lvl="1">
              <a:spcBef>
                <a:spcPts val="0"/>
              </a:spcBef>
              <a:spcAft>
                <a:spcPts val="600"/>
              </a:spcAft>
              <a:buSzPts val="1100"/>
              <a:buFont typeface="Wingdings" panose="05000000000000000000" pitchFamily="2" charset="2"/>
              <a:buChar char="l"/>
            </a:pPr>
            <a:r>
              <a:rPr lang="zh-CN" altLang="zh-CN" sz="1200" dirty="0" smtClean="0"/>
              <a:t>Simultaneous </a:t>
            </a:r>
            <a:r>
              <a:rPr lang="zh-CN" altLang="zh-CN" sz="1200" dirty="0"/>
              <a:t>Rx/Tx for intra-band NC CA  (REF: RP-211776)</a:t>
            </a:r>
          </a:p>
          <a:p>
            <a:pPr lvl="2">
              <a:spcBef>
                <a:spcPts val="0"/>
              </a:spcBef>
              <a:spcAft>
                <a:spcPts val="600"/>
              </a:spcAft>
              <a:buSzPts val="1100"/>
            </a:pPr>
            <a:r>
              <a:rPr lang="zh-CN" altLang="zh-CN" sz="1200" dirty="0"/>
              <a:t>Example scenario: two non-contiguous carriers in n79</a:t>
            </a:r>
          </a:p>
          <a:p>
            <a:pPr lvl="2">
              <a:spcBef>
                <a:spcPts val="0"/>
              </a:spcBef>
              <a:spcAft>
                <a:spcPts val="600"/>
              </a:spcAft>
              <a:buSzPts val="1100"/>
            </a:pPr>
            <a:r>
              <a:rPr lang="zh-CN" altLang="zh-CN" sz="1200" dirty="0"/>
              <a:t>Study and if needed specify requirements to enable simultaneous Rx/Tx for Intra-band non-contiguous CA/DC in TDD </a:t>
            </a:r>
            <a:r>
              <a:rPr lang="zh-CN" altLang="zh-CN" sz="1200" dirty="0" smtClean="0"/>
              <a:t>band</a:t>
            </a:r>
            <a:endParaRPr lang="en-US" altLang="zh-CN" sz="1200" dirty="0" smtClean="0"/>
          </a:p>
          <a:p>
            <a:pPr lvl="3">
              <a:spcBef>
                <a:spcPts val="0"/>
              </a:spcBef>
              <a:spcAft>
                <a:spcPts val="600"/>
              </a:spcAft>
              <a:buSzPts val="1100"/>
            </a:pPr>
            <a:r>
              <a:rPr lang="zh-CN" altLang="zh-CN" sz="1200" dirty="0"/>
              <a:t>Study the </a:t>
            </a:r>
            <a:r>
              <a:rPr lang="zh-CN" altLang="zh-CN" sz="1200" dirty="0" smtClean="0"/>
              <a:t>feasib</a:t>
            </a:r>
            <a:r>
              <a:rPr lang="en-US" altLang="zh-CN" sz="1200" dirty="0" err="1" smtClean="0"/>
              <a:t>i</a:t>
            </a:r>
            <a:r>
              <a:rPr lang="zh-CN" altLang="zh-CN" sz="1200" dirty="0" smtClean="0"/>
              <a:t>lity </a:t>
            </a:r>
            <a:r>
              <a:rPr lang="zh-CN" altLang="zh-CN" sz="1200" dirty="0"/>
              <a:t>on self-interference and deployment scenario</a:t>
            </a:r>
          </a:p>
          <a:p>
            <a:pPr lvl="4">
              <a:spcBef>
                <a:spcPts val="0"/>
              </a:spcBef>
              <a:spcAft>
                <a:spcPts val="600"/>
              </a:spcAft>
              <a:buSzPts val="1100"/>
            </a:pPr>
            <a:r>
              <a:rPr lang="zh-CN" altLang="zh-CN" sz="1200" dirty="0"/>
              <a:t>Self-interference study to see the required MSD levels with MPR/A-MPR, UL RB restriction and frequency separation </a:t>
            </a:r>
          </a:p>
          <a:p>
            <a:pPr lvl="4">
              <a:spcBef>
                <a:spcPts val="0"/>
              </a:spcBef>
              <a:spcAft>
                <a:spcPts val="600"/>
              </a:spcAft>
              <a:buSzPts val="1100"/>
            </a:pPr>
            <a:r>
              <a:rPr lang="zh-CN" altLang="zh-CN" sz="1200" dirty="0"/>
              <a:t>Deployment scenario including BS co-channel/non-collocation with single/multiple NR operator</a:t>
            </a:r>
          </a:p>
          <a:p>
            <a:pPr marL="2058988" lvl="4" indent="0" defTabSz="1028700">
              <a:spcBef>
                <a:spcPts val="0"/>
              </a:spcBef>
              <a:spcAft>
                <a:spcPts val="600"/>
              </a:spcAft>
              <a:buSzPts val="1100"/>
              <a:buNone/>
            </a:pPr>
            <a:r>
              <a:rPr lang="zh-CN" altLang="zh-CN" sz="1200" dirty="0" smtClean="0"/>
              <a:t>NOTE</a:t>
            </a:r>
            <a:r>
              <a:rPr lang="zh-CN" altLang="zh-CN" sz="1200" dirty="0"/>
              <a:t>: in multiple NR operator deployment, consider restricted scenarios such as inter-operator deployment with Macro-to-Indoor and Indoor-to-indoor</a:t>
            </a:r>
          </a:p>
          <a:p>
            <a:pPr lvl="3">
              <a:spcBef>
                <a:spcPts val="0"/>
              </a:spcBef>
              <a:spcAft>
                <a:spcPts val="600"/>
              </a:spcAft>
              <a:buSzPts val="1100"/>
            </a:pPr>
            <a:r>
              <a:rPr lang="zh-CN" altLang="zh-CN" sz="1200" dirty="0"/>
              <a:t>Define the related RF requirements depending on the result of the </a:t>
            </a:r>
            <a:r>
              <a:rPr lang="zh-CN" altLang="zh-CN" sz="1200" dirty="0" smtClean="0"/>
              <a:t>feasib</a:t>
            </a:r>
            <a:r>
              <a:rPr lang="en-US" altLang="zh-CN" sz="1200" dirty="0" err="1" smtClean="0"/>
              <a:t>i</a:t>
            </a:r>
            <a:r>
              <a:rPr lang="zh-CN" altLang="zh-CN" sz="1200" dirty="0" smtClean="0"/>
              <a:t>lity </a:t>
            </a:r>
            <a:r>
              <a:rPr lang="zh-CN" altLang="zh-CN" sz="1200" dirty="0"/>
              <a:t>study.</a:t>
            </a:r>
          </a:p>
          <a:p>
            <a:pPr lvl="1">
              <a:spcBef>
                <a:spcPts val="0"/>
              </a:spcBef>
              <a:spcAft>
                <a:spcPts val="600"/>
              </a:spcAft>
              <a:buSzPts val="1100"/>
              <a:buFont typeface="Wingdings" panose="05000000000000000000" pitchFamily="2" charset="2"/>
              <a:buChar char="l"/>
            </a:pPr>
            <a:endParaRPr lang="en-US" altLang="zh-CN" sz="1200" dirty="0" smtClean="0"/>
          </a:p>
          <a:p>
            <a:pPr lvl="1">
              <a:spcBef>
                <a:spcPts val="0"/>
              </a:spcBef>
              <a:spcAft>
                <a:spcPts val="600"/>
              </a:spcAft>
              <a:buSzPts val="1100"/>
              <a:buFont typeface="Wingdings" panose="05000000000000000000" pitchFamily="2" charset="2"/>
              <a:buChar char="l"/>
            </a:pPr>
            <a:r>
              <a:rPr lang="zh-CN" altLang="zh-CN" sz="1200" dirty="0" smtClean="0"/>
              <a:t>UL </a:t>
            </a:r>
            <a:r>
              <a:rPr lang="zh-CN" altLang="zh-CN" sz="1200" dirty="0"/>
              <a:t>Tx switching for UL CA with multiple TAG </a:t>
            </a:r>
          </a:p>
          <a:p>
            <a:pPr lvl="2">
              <a:spcBef>
                <a:spcPts val="0"/>
              </a:spcBef>
              <a:spcAft>
                <a:spcPts val="600"/>
              </a:spcAft>
              <a:buSzPts val="1100"/>
            </a:pPr>
            <a:r>
              <a:rPr lang="zh-CN" altLang="zh-CN" sz="1200" dirty="0"/>
              <a:t>Enhance UL CA RF requirements</a:t>
            </a:r>
          </a:p>
          <a:p>
            <a:pPr lvl="3">
              <a:spcBef>
                <a:spcPts val="0"/>
              </a:spcBef>
              <a:spcAft>
                <a:spcPts val="600"/>
              </a:spcAft>
              <a:buSzPts val="1100"/>
            </a:pPr>
            <a:r>
              <a:rPr lang="en-GB" altLang="zh-CN" sz="1200" dirty="0"/>
              <a:t>Enable multiple TAG for TX switching (if not addressed already in Rel-17)</a:t>
            </a:r>
            <a:endParaRPr lang="zh-CN" altLang="zh-CN" sz="1200" dirty="0"/>
          </a:p>
          <a:p>
            <a:pPr lvl="1">
              <a:spcBef>
                <a:spcPts val="0"/>
              </a:spcBef>
              <a:spcAft>
                <a:spcPts val="600"/>
              </a:spcAft>
              <a:buSzPts val="1100"/>
              <a:buFont typeface="Wingdings" panose="05000000000000000000" pitchFamily="2" charset="2"/>
              <a:buChar char="l"/>
            </a:pPr>
            <a:endParaRPr lang="en-US" altLang="zh-CN" sz="1200" dirty="0" smtClean="0"/>
          </a:p>
          <a:p>
            <a:pPr lvl="1">
              <a:spcBef>
                <a:spcPts val="0"/>
              </a:spcBef>
              <a:spcAft>
                <a:spcPts val="600"/>
              </a:spcAft>
              <a:buSzPts val="1100"/>
              <a:buFont typeface="Wingdings" panose="05000000000000000000" pitchFamily="2" charset="2"/>
              <a:buChar char="l"/>
            </a:pPr>
            <a:r>
              <a:rPr lang="zh-CN" altLang="zh-CN" sz="1200" dirty="0" smtClean="0"/>
              <a:t>Others</a:t>
            </a:r>
            <a:r>
              <a:rPr lang="zh-CN" altLang="zh-CN" sz="1200" dirty="0"/>
              <a:t>: irregular channe bandwidth follow-up WI and pi/2 BSPK follow-up WI</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#3: UE FR1 requirement evolution</a:t>
            </a:r>
          </a:p>
        </p:txBody>
      </p:sp>
    </p:spTree>
    <p:extLst>
      <p:ext uri="{BB962C8B-B14F-4D97-AF65-F5344CB8AC3E}">
        <p14:creationId xmlns:p14="http://schemas.microsoft.com/office/powerpoint/2010/main" val="12741126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095171"/>
          </a:xfrm>
        </p:spPr>
        <p:txBody>
          <a:bodyPr/>
          <a:lstStyle/>
          <a:p>
            <a:pPr>
              <a:spcBef>
                <a:spcPts val="0"/>
              </a:spcBef>
              <a:spcAft>
                <a:spcPts val="1200"/>
              </a:spcAft>
            </a:pPr>
            <a:r>
              <a:rPr lang="en-US" altLang="zh-CN" sz="1400" b="1" dirty="0"/>
              <a:t>Working areas with stabilized objectives</a:t>
            </a:r>
          </a:p>
          <a:p>
            <a:pPr lvl="1">
              <a:spcBef>
                <a:spcPts val="0"/>
              </a:spcBef>
              <a:spcAft>
                <a:spcPts val="600"/>
              </a:spcAft>
              <a:buSzPts val="1100"/>
              <a:buFont typeface="Wingdings" panose="05000000000000000000" pitchFamily="2" charset="2"/>
              <a:buChar char="l"/>
            </a:pPr>
            <a:r>
              <a:rPr lang="en-US" altLang="zh-CN" sz="1200" dirty="0"/>
              <a:t>Investigate and if possible, enable UL 256QAM for FR2 (RAN4)</a:t>
            </a:r>
            <a:endParaRPr lang="zh-CN" altLang="zh-CN" sz="1200" dirty="0"/>
          </a:p>
          <a:p>
            <a:pPr lvl="2">
              <a:spcBef>
                <a:spcPts val="0"/>
              </a:spcBef>
              <a:spcAft>
                <a:spcPts val="600"/>
              </a:spcAft>
              <a:buSzPts val="1100"/>
            </a:pPr>
            <a:r>
              <a:rPr lang="en-US" altLang="zh-CN" sz="1200" dirty="0"/>
              <a:t>Study the gain, operating SNR, implementation aspects</a:t>
            </a:r>
            <a:endParaRPr lang="zh-CN" altLang="zh-CN" sz="1200" dirty="0"/>
          </a:p>
          <a:p>
            <a:pPr lvl="2">
              <a:spcBef>
                <a:spcPts val="0"/>
              </a:spcBef>
              <a:spcAft>
                <a:spcPts val="600"/>
              </a:spcAft>
              <a:buSzPts val="1100"/>
            </a:pPr>
            <a:r>
              <a:rPr lang="en-US" altLang="zh-CN" sz="1200" dirty="0"/>
              <a:t>Specify the UE RF requirements</a:t>
            </a:r>
            <a:endParaRPr lang="zh-CN" altLang="zh-CN" sz="1200" dirty="0"/>
          </a:p>
          <a:p>
            <a:pPr lvl="2">
              <a:spcBef>
                <a:spcPts val="0"/>
              </a:spcBef>
              <a:spcAft>
                <a:spcPts val="600"/>
              </a:spcAft>
              <a:buSzPts val="1100"/>
            </a:pPr>
            <a:r>
              <a:rPr lang="en-US" altLang="zh-CN" sz="1200" dirty="0"/>
              <a:t>Specify the BS demodulation performance requirements</a:t>
            </a:r>
            <a:endParaRPr lang="zh-CN" altLang="zh-CN" sz="1200" dirty="0"/>
          </a:p>
          <a:p>
            <a:pPr lvl="1">
              <a:spcBef>
                <a:spcPts val="0"/>
              </a:spcBef>
              <a:spcAft>
                <a:spcPts val="600"/>
              </a:spcAft>
              <a:buSzPts val="1100"/>
              <a:buFont typeface="Wingdings" panose="05000000000000000000" pitchFamily="2" charset="2"/>
              <a:buChar char="l"/>
            </a:pPr>
            <a:endParaRPr lang="en-US" altLang="zh-CN" sz="1200" dirty="0" smtClean="0"/>
          </a:p>
          <a:p>
            <a:pPr lvl="1">
              <a:spcBef>
                <a:spcPts val="0"/>
              </a:spcBef>
              <a:spcAft>
                <a:spcPts val="600"/>
              </a:spcAft>
              <a:buSzPts val="1100"/>
              <a:buFont typeface="Wingdings" panose="05000000000000000000" pitchFamily="2" charset="2"/>
              <a:buChar char="l"/>
            </a:pPr>
            <a:r>
              <a:rPr lang="en-US" altLang="zh-CN" sz="1200" dirty="0" smtClean="0"/>
              <a:t>RF </a:t>
            </a:r>
            <a:r>
              <a:rPr lang="en-US" altLang="zh-CN" sz="1200" dirty="0"/>
              <a:t>enhancement in FR2-1 for 39GHz band (RAN4)</a:t>
            </a:r>
            <a:endParaRPr lang="zh-CN" altLang="zh-CN" sz="1200" dirty="0"/>
          </a:p>
          <a:p>
            <a:pPr lvl="2">
              <a:spcBef>
                <a:spcPts val="0"/>
              </a:spcBef>
              <a:spcAft>
                <a:spcPts val="600"/>
              </a:spcAft>
              <a:buSzPts val="1100"/>
            </a:pPr>
            <a:r>
              <a:rPr lang="en-US" altLang="zh-CN" sz="1200" dirty="0"/>
              <a:t>Vehicular UE requirements for power class in 39GHz</a:t>
            </a:r>
            <a:endParaRPr lang="zh-CN" altLang="zh-CN" sz="1200" dirty="0"/>
          </a:p>
          <a:p>
            <a:pPr lvl="2">
              <a:spcBef>
                <a:spcPts val="0"/>
              </a:spcBef>
              <a:spcAft>
                <a:spcPts val="600"/>
              </a:spcAft>
              <a:buSzPts val="1100"/>
            </a:pPr>
            <a:r>
              <a:rPr lang="en-US" altLang="zh-CN" sz="1200" dirty="0"/>
              <a:t>Vehicular UE requirements for inter-band DL/UL CA, e.g., 28+39GHz</a:t>
            </a:r>
            <a:endParaRPr lang="zh-CN" altLang="zh-CN" sz="1200" dirty="0"/>
          </a:p>
          <a:p>
            <a:pPr marL="717550" lvl="1" indent="0">
              <a:spcBef>
                <a:spcPts val="0"/>
              </a:spcBef>
              <a:spcAft>
                <a:spcPts val="600"/>
              </a:spcAft>
              <a:buSzPts val="1100"/>
              <a:buNone/>
              <a:tabLst>
                <a:tab pos="538163" algn="l"/>
              </a:tabLst>
            </a:pPr>
            <a:endParaRPr lang="en-US" altLang="zh-CN" sz="1200" dirty="0" smtClean="0"/>
          </a:p>
          <a:p>
            <a:pPr marL="717550" lvl="1" indent="0">
              <a:spcBef>
                <a:spcPts val="0"/>
              </a:spcBef>
              <a:spcAft>
                <a:spcPts val="600"/>
              </a:spcAft>
              <a:buSzPts val="1100"/>
              <a:buNone/>
              <a:tabLst>
                <a:tab pos="538163" algn="l"/>
              </a:tabLst>
            </a:pPr>
            <a:r>
              <a:rPr lang="zh-CN" altLang="zh-CN" sz="1200" dirty="0" smtClean="0"/>
              <a:t>NOTE</a:t>
            </a:r>
            <a:r>
              <a:rPr lang="zh-CN" altLang="zh-CN" sz="1200" dirty="0"/>
              <a:t>: for the above working areas (two big bullets), how to organize the projects in terms of WI and/or SI needs further discussion after </a:t>
            </a:r>
            <a:r>
              <a:rPr lang="zh-CN" altLang="zh-CN" sz="1200" dirty="0" smtClean="0"/>
              <a:t>stab</a:t>
            </a:r>
            <a:r>
              <a:rPr lang="en-US" altLang="zh-CN" sz="1200" dirty="0" err="1" smtClean="0"/>
              <a:t>i</a:t>
            </a:r>
            <a:r>
              <a:rPr lang="zh-CN" altLang="zh-CN" sz="1200" dirty="0" smtClean="0"/>
              <a:t>lizing </a:t>
            </a:r>
            <a:r>
              <a:rPr lang="zh-CN" altLang="zh-CN" sz="1200" dirty="0"/>
              <a:t>the scope.</a:t>
            </a:r>
          </a:p>
          <a:p>
            <a:pPr lvl="1">
              <a:spcBef>
                <a:spcPts val="0"/>
              </a:spcBef>
              <a:spcAft>
                <a:spcPts val="600"/>
              </a:spcAft>
              <a:buSzPts val="1100"/>
              <a:buFont typeface="Wingdings" panose="05000000000000000000" pitchFamily="2" charset="2"/>
              <a:buChar char="l"/>
            </a:pPr>
            <a:endParaRPr lang="en-US" altLang="zh-CN" sz="1200" dirty="0" smtClean="0"/>
          </a:p>
          <a:p>
            <a:pPr lvl="1">
              <a:spcBef>
                <a:spcPts val="0"/>
              </a:spcBef>
              <a:spcAft>
                <a:spcPts val="600"/>
              </a:spcAft>
              <a:buSzPts val="1100"/>
              <a:buFont typeface="Wingdings" panose="05000000000000000000" pitchFamily="2" charset="2"/>
              <a:buChar char="l"/>
            </a:pPr>
            <a:r>
              <a:rPr lang="en-US" altLang="zh-CN" sz="1200" dirty="0"/>
              <a:t>Inter-band and intra-band DL/UL CA/DC RF enhancement in FR2-1 depending on operators’ requests (RAN4)</a:t>
            </a:r>
            <a:endParaRPr lang="zh-CN" altLang="zh-CN" sz="1200" dirty="0"/>
          </a:p>
          <a:p>
            <a:pPr lvl="2">
              <a:spcBef>
                <a:spcPts val="0"/>
              </a:spcBef>
              <a:spcAft>
                <a:spcPts val="600"/>
              </a:spcAft>
              <a:buSzPts val="1100"/>
            </a:pPr>
            <a:r>
              <a:rPr lang="en-US" altLang="zh-CN" sz="1200" dirty="0"/>
              <a:t>Define RF </a:t>
            </a:r>
            <a:r>
              <a:rPr lang="en-US" altLang="zh-CN" sz="1200" dirty="0" smtClean="0"/>
              <a:t>requirement(s) </a:t>
            </a:r>
            <a:r>
              <a:rPr lang="en-US" altLang="zh-CN" sz="1200" dirty="0"/>
              <a:t>for support of inter-band UL CA in FR2-1 based on CBM</a:t>
            </a:r>
            <a:endParaRPr lang="zh-CN" altLang="zh-CN" sz="1200" dirty="0"/>
          </a:p>
          <a:p>
            <a:pPr lvl="3">
              <a:spcBef>
                <a:spcPts val="0"/>
              </a:spcBef>
              <a:spcAft>
                <a:spcPts val="600"/>
              </a:spcAft>
              <a:buSzPts val="1100"/>
            </a:pPr>
            <a:r>
              <a:rPr lang="en-US" altLang="zh-CN" sz="1200" dirty="0"/>
              <a:t>Take the capability alignment between UL and DL CA into account, e.g., only consider the case where DL CBW is </a:t>
            </a:r>
            <a:r>
              <a:rPr lang="en-US" altLang="zh-CN" sz="1200" dirty="0" smtClean="0"/>
              <a:t>available</a:t>
            </a:r>
            <a:endParaRPr lang="zh-CN"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a:t>
            </a:r>
            <a:r>
              <a:rPr lang="en-US" altLang="zh-CN" sz="2400" b="1" dirty="0" smtClean="0"/>
              <a:t>#4: </a:t>
            </a:r>
            <a:r>
              <a:rPr lang="en-US" altLang="zh-CN" sz="2400" b="1" dirty="0"/>
              <a:t>UE </a:t>
            </a:r>
            <a:r>
              <a:rPr lang="en-US" altLang="zh-CN" sz="2400" b="1" dirty="0" smtClean="0"/>
              <a:t>FR2 </a:t>
            </a:r>
            <a:r>
              <a:rPr lang="en-US" altLang="zh-CN" sz="2400" b="1" dirty="0"/>
              <a:t>requirement evolution</a:t>
            </a:r>
          </a:p>
        </p:txBody>
      </p:sp>
    </p:spTree>
    <p:extLst>
      <p:ext uri="{BB962C8B-B14F-4D97-AF65-F5344CB8AC3E}">
        <p14:creationId xmlns:p14="http://schemas.microsoft.com/office/powerpoint/2010/main" val="39747747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145133"/>
            <a:ext cx="11417182" cy="5293374"/>
          </a:xfrm>
          <a:solidFill>
            <a:srgbClr val="FFFF00"/>
          </a:solidFill>
        </p:spPr>
        <p:txBody>
          <a:bodyPr/>
          <a:lstStyle/>
          <a:p>
            <a:pPr>
              <a:spcBef>
                <a:spcPts val="0"/>
              </a:spcBef>
              <a:spcAft>
                <a:spcPts val="1200"/>
              </a:spcAft>
            </a:pPr>
            <a:r>
              <a:rPr lang="en-US" altLang="zh-CN" sz="1400" b="1" dirty="0"/>
              <a:t>Working areas </a:t>
            </a:r>
            <a:r>
              <a:rPr lang="en-US" altLang="zh-CN" sz="1400" b="1" dirty="0" smtClean="0"/>
              <a:t>which need more discussions</a:t>
            </a:r>
            <a:endParaRPr lang="en-US" altLang="zh-CN" sz="1400" b="1" dirty="0"/>
          </a:p>
          <a:p>
            <a:pPr lvl="1">
              <a:spcBef>
                <a:spcPts val="0"/>
              </a:spcBef>
              <a:spcAft>
                <a:spcPts val="600"/>
              </a:spcAft>
              <a:buSzPts val="1100"/>
              <a:buFont typeface="Wingdings" panose="05000000000000000000" pitchFamily="2" charset="2"/>
              <a:buChar char="l"/>
            </a:pPr>
            <a:r>
              <a:rPr lang="zh-CN" altLang="zh-CN" sz="1200" dirty="0"/>
              <a:t>Inter/intra-band DL/UL CA enhancement for FR2-2 and between FR2-1 and FR2-2 based on CBM/IBM</a:t>
            </a:r>
          </a:p>
          <a:p>
            <a:pPr lvl="2">
              <a:spcBef>
                <a:spcPts val="0"/>
              </a:spcBef>
              <a:spcAft>
                <a:spcPts val="600"/>
              </a:spcAft>
              <a:buSzPts val="1100"/>
            </a:pPr>
            <a:r>
              <a:rPr lang="en-US" altLang="zh-CN" sz="1200" dirty="0"/>
              <a:t>Inter-band and intra-band DL/UL CA/DC RF enhancement in FR2-2 depending on operators’ requests (RAN4)</a:t>
            </a:r>
            <a:endParaRPr lang="zh-CN" altLang="zh-CN" sz="1200" dirty="0"/>
          </a:p>
          <a:p>
            <a:pPr lvl="3">
              <a:spcBef>
                <a:spcPts val="0"/>
              </a:spcBef>
              <a:spcAft>
                <a:spcPts val="600"/>
              </a:spcAft>
              <a:buSzPts val="1100"/>
            </a:pPr>
            <a:r>
              <a:rPr lang="en-US" altLang="zh-CN" sz="1200" dirty="0"/>
              <a:t>Define RF requirements for support of FR2-2 intra-band DL CA based on CBM and/or IBM</a:t>
            </a:r>
            <a:endParaRPr lang="zh-CN" altLang="zh-CN" sz="1200" dirty="0"/>
          </a:p>
          <a:p>
            <a:pPr lvl="3">
              <a:spcBef>
                <a:spcPts val="0"/>
              </a:spcBef>
              <a:spcAft>
                <a:spcPts val="600"/>
              </a:spcAft>
              <a:buSzPts val="1100"/>
            </a:pPr>
            <a:r>
              <a:rPr lang="en-US" altLang="zh-CN" sz="1200" dirty="0"/>
              <a:t>Define RF requirements for support of CA/DC between FR2-1 and FR2-2 based on CBM/IBM</a:t>
            </a:r>
            <a:endParaRPr lang="zh-CN" altLang="zh-CN" sz="1200" dirty="0"/>
          </a:p>
          <a:p>
            <a:pPr lvl="1">
              <a:spcBef>
                <a:spcPts val="0"/>
              </a:spcBef>
              <a:spcAft>
                <a:spcPts val="600"/>
              </a:spcAft>
              <a:buSzPts val="1100"/>
              <a:buFont typeface="Wingdings" panose="05000000000000000000" pitchFamily="2" charset="2"/>
              <a:buChar char="l"/>
            </a:pPr>
            <a:r>
              <a:rPr lang="zh-CN" altLang="zh-CN" sz="1200" dirty="0"/>
              <a:t>Enhanced switching time (ON/ON transient time)</a:t>
            </a:r>
          </a:p>
          <a:p>
            <a:pPr lvl="2">
              <a:spcBef>
                <a:spcPts val="0"/>
              </a:spcBef>
              <a:spcAft>
                <a:spcPts val="600"/>
              </a:spcAft>
              <a:buSzPts val="1100"/>
            </a:pPr>
            <a:r>
              <a:rPr lang="en-US" altLang="zh-CN" sz="1200" dirty="0"/>
              <a:t>Investigate (gain) and if possible enhance FR2-1 and FR2-2 switching time (ON/ON transient time)</a:t>
            </a:r>
            <a:endParaRPr lang="zh-CN" altLang="zh-CN" sz="1200" dirty="0"/>
          </a:p>
          <a:p>
            <a:pPr lvl="1">
              <a:spcBef>
                <a:spcPts val="0"/>
              </a:spcBef>
              <a:spcAft>
                <a:spcPts val="600"/>
              </a:spcAft>
              <a:buSzPts val="1100"/>
              <a:buFont typeface="Wingdings" panose="05000000000000000000" pitchFamily="2" charset="2"/>
              <a:buChar char="l"/>
            </a:pPr>
            <a:r>
              <a:rPr lang="zh-CN" altLang="zh-CN" sz="1200" dirty="0"/>
              <a:t>UE </a:t>
            </a:r>
            <a:r>
              <a:rPr lang="en-US" altLang="zh-CN" sz="1200" dirty="0" smtClean="0"/>
              <a:t>a</a:t>
            </a:r>
            <a:r>
              <a:rPr lang="zh-CN" altLang="zh-CN" sz="1200" dirty="0" smtClean="0"/>
              <a:t>ntenna </a:t>
            </a:r>
            <a:r>
              <a:rPr lang="zh-CN" altLang="zh-CN" sz="1200" dirty="0"/>
              <a:t>scaling  (Refer to RP-212306)</a:t>
            </a:r>
          </a:p>
          <a:p>
            <a:pPr lvl="2">
              <a:spcBef>
                <a:spcPts val="0"/>
              </a:spcBef>
              <a:spcAft>
                <a:spcPts val="600"/>
              </a:spcAft>
              <a:buSzPts val="1100"/>
            </a:pPr>
            <a:r>
              <a:rPr lang="en-US" altLang="zh-CN" sz="1200" dirty="0"/>
              <a:t>As a technique to reduce FR2-1/FR2-2 power consumption, s</a:t>
            </a:r>
            <a:r>
              <a:rPr lang="en-US" altLang="zh-CN" sz="1200" dirty="0" smtClean="0"/>
              <a:t>tudy </a:t>
            </a:r>
            <a:r>
              <a:rPr lang="en-US" altLang="zh-CN" sz="1200" dirty="0"/>
              <a:t>to enable/disable antenna elements &amp; RF chains (antenna scaling) by UE</a:t>
            </a:r>
            <a:endParaRPr lang="zh-CN" altLang="zh-CN" sz="1200" dirty="0"/>
          </a:p>
          <a:p>
            <a:pPr lvl="1">
              <a:spcBef>
                <a:spcPts val="0"/>
              </a:spcBef>
              <a:spcAft>
                <a:spcPts val="600"/>
              </a:spcAft>
              <a:buSzPts val="1100"/>
              <a:buFont typeface="Wingdings" panose="05000000000000000000" pitchFamily="2" charset="2"/>
              <a:buChar char="l"/>
            </a:pPr>
            <a:r>
              <a:rPr lang="zh-CN" altLang="zh-CN" sz="1200" dirty="0"/>
              <a:t>Others</a:t>
            </a:r>
          </a:p>
          <a:p>
            <a:pPr lvl="2">
              <a:spcBef>
                <a:spcPts val="0"/>
              </a:spcBef>
              <a:spcAft>
                <a:spcPts val="600"/>
              </a:spcAft>
              <a:buSzPts val="1100"/>
            </a:pPr>
            <a:r>
              <a:rPr lang="en-US" altLang="zh-CN" sz="1200" dirty="0"/>
              <a:t>Beam correspondence requirements for RRC_INACTIVE and initial access</a:t>
            </a:r>
            <a:endParaRPr lang="zh-CN" altLang="zh-CN" sz="1200" dirty="0"/>
          </a:p>
          <a:p>
            <a:pPr lvl="3">
              <a:spcBef>
                <a:spcPts val="0"/>
              </a:spcBef>
              <a:spcAft>
                <a:spcPts val="600"/>
              </a:spcAft>
              <a:buSzPts val="1100"/>
            </a:pPr>
            <a:r>
              <a:rPr lang="en-US" altLang="zh-CN" sz="1200" dirty="0"/>
              <a:t>The small data transmission is supported in RRC inactive state from R17 on CG-SDT resources </a:t>
            </a:r>
            <a:r>
              <a:rPr lang="zh-CN" altLang="zh-CN" sz="1200" dirty="0"/>
              <a:t>(PUSCH). Without beam correspondence the UE transmission may be incorrect/lost.</a:t>
            </a:r>
          </a:p>
          <a:p>
            <a:pPr lvl="3">
              <a:spcBef>
                <a:spcPts val="0"/>
              </a:spcBef>
              <a:spcAft>
                <a:spcPts val="600"/>
              </a:spcAft>
              <a:buSzPts val="1100"/>
            </a:pPr>
            <a:r>
              <a:rPr lang="zh-CN" altLang="zh-CN" sz="1200" dirty="0"/>
              <a:t>Small data transmission is supported in RRC inactive state from R17 also on RACH-SDT resources. Also there are no requirements for RACH transmission in idle mode but RACH at initial access is quite critical to prevent delay in setup. Beam correspondence is therefore needed for initial access.</a:t>
            </a:r>
          </a:p>
          <a:p>
            <a:pPr lvl="2">
              <a:spcBef>
                <a:spcPts val="0"/>
              </a:spcBef>
              <a:spcAft>
                <a:spcPts val="600"/>
              </a:spcAft>
              <a:buSzPts val="1100"/>
            </a:pPr>
            <a:r>
              <a:rPr lang="en-US" altLang="zh-CN" sz="1200" dirty="0"/>
              <a:t>Spherical coverage enhancement for initial access</a:t>
            </a:r>
            <a:endParaRPr lang="zh-CN" altLang="zh-CN" sz="1200" dirty="0"/>
          </a:p>
          <a:p>
            <a:pPr lvl="3">
              <a:spcBef>
                <a:spcPts val="0"/>
              </a:spcBef>
              <a:spcAft>
                <a:spcPts val="600"/>
              </a:spcAft>
              <a:buSzPts val="1100"/>
            </a:pPr>
            <a:r>
              <a:rPr lang="en-US" altLang="zh-CN" sz="1200" dirty="0"/>
              <a:t>There is no spherical coverage requirement for PRACH msg1 transmission. It is important to </a:t>
            </a:r>
            <a:r>
              <a:rPr lang="zh-CN" altLang="zh-CN" sz="1200" dirty="0"/>
              <a:t>enhance initial access performance.</a:t>
            </a:r>
          </a:p>
          <a:p>
            <a:pPr lvl="2">
              <a:spcBef>
                <a:spcPts val="0"/>
              </a:spcBef>
              <a:spcAft>
                <a:spcPts val="600"/>
              </a:spcAft>
              <a:buSzPts val="1100"/>
            </a:pPr>
            <a:r>
              <a:rPr lang="en-US" altLang="zh-CN" sz="1200" dirty="0"/>
              <a:t>Power-control tolerance</a:t>
            </a:r>
            <a:endParaRPr lang="zh-CN" altLang="zh-CN" sz="1200" dirty="0"/>
          </a:p>
          <a:p>
            <a:pPr lvl="3">
              <a:spcBef>
                <a:spcPts val="0"/>
              </a:spcBef>
              <a:spcAft>
                <a:spcPts val="600"/>
              </a:spcAft>
              <a:buSzPts val="1100"/>
            </a:pPr>
            <a:r>
              <a:rPr lang="en-US" altLang="zh-CN" sz="1200" dirty="0"/>
              <a:t>Both absolute and relative tolerances for power control in FR2 are too coarse with large margins. </a:t>
            </a:r>
            <a:r>
              <a:rPr lang="zh-CN" altLang="zh-CN" sz="1200" dirty="0"/>
              <a:t>There is potential to improve them to enhance performance. Several procedures reply on pathloss are impacted by the power control tolerance.</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a:t>
            </a:r>
            <a:r>
              <a:rPr lang="en-US" altLang="zh-CN" sz="2400" b="1" dirty="0" smtClean="0"/>
              <a:t>#4: </a:t>
            </a:r>
            <a:r>
              <a:rPr lang="en-US" altLang="zh-CN" sz="2400" b="1" dirty="0"/>
              <a:t>UE </a:t>
            </a:r>
            <a:r>
              <a:rPr lang="en-US" altLang="zh-CN" sz="2400" b="1" dirty="0" smtClean="0"/>
              <a:t>FR2 </a:t>
            </a:r>
            <a:r>
              <a:rPr lang="en-US" altLang="zh-CN" sz="2400" b="1" dirty="0"/>
              <a:t>requirement evolution</a:t>
            </a:r>
          </a:p>
        </p:txBody>
      </p:sp>
    </p:spTree>
    <p:extLst>
      <p:ext uri="{BB962C8B-B14F-4D97-AF65-F5344CB8AC3E}">
        <p14:creationId xmlns:p14="http://schemas.microsoft.com/office/powerpoint/2010/main" val="423632635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schemas.microsoft.com/office/2006/documentManagement/types"/>
    <ds:schemaRef ds:uri="http://schemas.openxmlformats.org/package/2006/metadata/core-properties"/>
    <ds:schemaRef ds:uri="23d77754-4ccc-4c57-9291-cab09e81894a"/>
    <ds:schemaRef ds:uri="http://www.w3.org/XML/1998/namespace"/>
    <ds:schemaRef ds:uri="http://purl.org/dc/elements/1.1/"/>
    <ds:schemaRef ds:uri="http://schemas.microsoft.com/office/infopath/2007/PartnerControls"/>
    <ds:schemaRef ds:uri="a915fe38-2618-47b6-8303-829fb71466d5"/>
    <ds:schemaRef ds:uri="http://schemas.microsoft.com/office/2006/metadata/properties"/>
    <ds:schemaRef ds:uri="http://purl.org/dc/dcmitype/"/>
    <ds:schemaRef ds:uri="http://purl.org/dc/te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335827</TotalTime>
  <Words>4731</Words>
  <Application>Microsoft Office PowerPoint</Application>
  <PresentationFormat>宽屏</PresentationFormat>
  <Paragraphs>405</Paragraphs>
  <Slides>24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MS Mincho</vt:lpstr>
      <vt:lpstr>宋体</vt:lpstr>
      <vt:lpstr>微软雅黑</vt:lpstr>
      <vt:lpstr>Arial</vt:lpstr>
      <vt:lpstr>Arial Black</vt:lpstr>
      <vt:lpstr>Calibri</vt:lpstr>
      <vt:lpstr>Cambria</vt:lpstr>
      <vt:lpstr>Times New Roman</vt:lpstr>
      <vt:lpstr>Wingdings</vt:lpstr>
      <vt:lpstr>3gpp</vt:lpstr>
      <vt:lpstr>Moderator summary for discussion [RAN94e-R18Prep-22]</vt:lpstr>
      <vt:lpstr>General</vt:lpstr>
      <vt:lpstr>List of Topics </vt:lpstr>
      <vt:lpstr>Topic #1: Simplification of band combination specification</vt:lpstr>
      <vt:lpstr>Topic #2: Enhancement for 700+800+900MHz band combination</vt:lpstr>
      <vt:lpstr>Topic #3: UE FR1 requirement evolution</vt:lpstr>
      <vt:lpstr>Topic #3: UE FR1 requirement evolution</vt:lpstr>
      <vt:lpstr>Topic #4: UE FR2 requirement evolution</vt:lpstr>
      <vt:lpstr>Topic #4: UE FR2 requirement evolution</vt:lpstr>
      <vt:lpstr>Topic #5: BS RF requirement evolution</vt:lpstr>
      <vt:lpstr>Topic #5: BS RF requirement evolution</vt:lpstr>
      <vt:lpstr>Topic #6: EMC enhancement</vt:lpstr>
      <vt:lpstr>Topic #7: OTA testing enhancement</vt:lpstr>
      <vt:lpstr>Topic #8: ATG</vt:lpstr>
      <vt:lpstr>Topic #9: Co-channel HAPS</vt:lpstr>
      <vt:lpstr>Topic #10: RRM requirements enhancement</vt:lpstr>
      <vt:lpstr>Topic #10: RRM requirements enhancement</vt:lpstr>
      <vt:lpstr>Topic #11: Demodulation requirement evolution</vt:lpstr>
      <vt:lpstr>Topic #12: Support of intra-band non-collocated EN-DC/NR-CA deployment</vt:lpstr>
      <vt:lpstr>Topic #13: FR2 HST enhancement</vt:lpstr>
      <vt:lpstr>Topic #14: Requirement for FR2 multi-Rx chain DL reception</vt:lpstr>
      <vt:lpstr>Topic #15: Bandwidths lower than 5MHz in dedicated spectrum</vt:lpstr>
      <vt:lpstr>Topic #16: Improved NR spectrum efficiency for LTE-NR coexistence (DSS)</vt:lpstr>
      <vt:lpstr>Topic #17: Others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 Xizeng Dai</cp:lastModifiedBy>
  <cp:revision>767</cp:revision>
  <cp:lastPrinted>2016-09-15T08:31:35Z</cp:lastPrinted>
  <dcterms:created xsi:type="dcterms:W3CDTF">2009-11-27T05:15:11Z</dcterms:created>
  <dcterms:modified xsi:type="dcterms:W3CDTF">2021-10-31T17:13:54Z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y fmtid="{D5CDD505-2E9C-101B-9397-08002B2CF9AE}" pid="14" name="ContentTypeId">
    <vt:lpwstr>0x010100F2552158F8185D44A8848B98AEA319AF</vt:lpwstr>
  </property>
  <property fmtid="{D5CDD505-2E9C-101B-9397-08002B2CF9AE}" pid="15" name="_2015_ms_pID_725343">
    <vt:lpwstr>(3)Tzvt7MCnysq9mGVpMM7bVovqjgeGq1unoJoZmvrnpUBDyIA78vxhL0NLx5s06XVD1/kvSlL4
xVVRkvZCjrSa+NAiex97wMfQd4MX1ouj2OXFglekYzd8tsMLUhavGYHEPGO/70iACcDez91a
J4msV8VpRPvSU5g0iyl5rDx5WTQT8aE/fJDAAUVqxBn2bpQs7TbiCTJxwMn90VFJex/Tt0V+
S+7L9Rw3xrAWdhViye</vt:lpwstr>
  </property>
  <property fmtid="{D5CDD505-2E9C-101B-9397-08002B2CF9AE}" pid="16" name="_2015_ms_pID_7253431">
    <vt:lpwstr>FIAbgOTP7Jcmgw8eXuOQAKR3vm5rkYJT5qxTJ28P9Bqh1cQGkfanXH
iCO727tETXrhMAXftfYuD6+0WO9hPUAe/eg/GXBokOJEIVk20AyybuX6qM+9qosyQB9SCV7K
4LZA5ZEpC286pod6t8ZKQTbtc9RO26a6pxyAdrd580uyeECdX7KtPsvccwlOtqNVsoFqus2t
BBdlWzcj/DZ4IPdzXDxlGLlghCDNn6E9Cql9</vt:lpwstr>
  </property>
  <property fmtid="{D5CDD505-2E9C-101B-9397-08002B2CF9AE}" pid="17" name="_2015_ms_pID_7253432">
    <vt:lpwstr>8w==</vt:lpwstr>
  </property>
</Properties>
</file>