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28" r:id="rId6"/>
    <p:sldId id="978" r:id="rId7"/>
    <p:sldId id="979" r:id="rId8"/>
    <p:sldId id="1013" r:id="rId9"/>
    <p:sldId id="1014" r:id="rId10"/>
    <p:sldId id="1015" r:id="rId11"/>
    <p:sldId id="1041" r:id="rId12"/>
    <p:sldId id="1016" r:id="rId13"/>
    <p:sldId id="1040" r:id="rId14"/>
    <p:sldId id="1017" r:id="rId15"/>
    <p:sldId id="1035" r:id="rId16"/>
    <p:sldId id="1036" r:id="rId17"/>
    <p:sldId id="1037" r:id="rId18"/>
    <p:sldId id="1038" r:id="rId19"/>
    <p:sldId id="1039" r:id="rId20"/>
    <p:sldId id="997" r:id="rId21"/>
    <p:sldId id="1025" r:id="rId22"/>
    <p:sldId id="1034" r:id="rId23"/>
    <p:sldId id="984" r:id="rId24"/>
    <p:sldId id="995" r:id="rId25"/>
    <p:sldId id="1030" r:id="rId26"/>
    <p:sldId id="985"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72AF2F"/>
    <a:srgbClr val="0000FF"/>
    <a:srgbClr val="CC00CC"/>
    <a:srgbClr val="FFCC00"/>
    <a:srgbClr val="FF3300"/>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62" autoAdjust="0"/>
    <p:restoredTop sz="96424" autoAdjust="0"/>
  </p:normalViewPr>
  <p:slideViewPr>
    <p:cSldViewPr snapToGrid="0">
      <p:cViewPr varScale="1">
        <p:scale>
          <a:sx n="112" d="100"/>
          <a:sy n="112" d="100"/>
        </p:scale>
        <p:origin x="93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Sheet1!$A$2:$A$14</c:f>
              <c:strCache>
                <c:ptCount val="13"/>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strCache>
            </c:strRef>
          </c:cat>
          <c:val>
            <c:numRef>
              <c:f>Sheet1!$B$2:$B$14</c:f>
              <c:numCache>
                <c:formatCode>General</c:formatCode>
                <c:ptCount val="13"/>
                <c:pt idx="0">
                  <c:v>387</c:v>
                </c:pt>
                <c:pt idx="1">
                  <c:v>266</c:v>
                </c:pt>
                <c:pt idx="2">
                  <c:v>298</c:v>
                </c:pt>
                <c:pt idx="3">
                  <c:v>382</c:v>
                </c:pt>
                <c:pt idx="4">
                  <c:v>226</c:v>
                </c:pt>
                <c:pt idx="5">
                  <c:v>308</c:v>
                </c:pt>
                <c:pt idx="6">
                  <c:v>349</c:v>
                </c:pt>
                <c:pt idx="7">
                  <c:v>367</c:v>
                </c:pt>
                <c:pt idx="8">
                  <c:v>400</c:v>
                </c:pt>
                <c:pt idx="9">
                  <c:v>527</c:v>
                </c:pt>
                <c:pt idx="10">
                  <c:v>401</c:v>
                </c:pt>
                <c:pt idx="11">
                  <c:v>403</c:v>
                </c:pt>
                <c:pt idx="12">
                  <c:v>396</c:v>
                </c:pt>
              </c:numCache>
            </c:numRef>
          </c:val>
          <c:extLst xmlns:c16r2="http://schemas.microsoft.com/office/drawing/2015/06/char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305513424"/>
        <c:axId val="305513968"/>
      </c:barChart>
      <c:catAx>
        <c:axId val="305513424"/>
        <c:scaling>
          <c:orientation val="minMax"/>
        </c:scaling>
        <c:delete val="0"/>
        <c:axPos val="b"/>
        <c:numFmt formatCode="General" sourceLinked="0"/>
        <c:majorTickMark val="none"/>
        <c:minorTickMark val="none"/>
        <c:tickLblPos val="nextTo"/>
        <c:crossAx val="305513968"/>
        <c:crosses val="autoZero"/>
        <c:auto val="1"/>
        <c:lblAlgn val="ctr"/>
        <c:lblOffset val="100"/>
        <c:noMultiLvlLbl val="0"/>
      </c:catAx>
      <c:valAx>
        <c:axId val="305513968"/>
        <c:scaling>
          <c:orientation val="minMax"/>
        </c:scaling>
        <c:delete val="0"/>
        <c:axPos val="l"/>
        <c:majorGridlines/>
        <c:numFmt formatCode="General" sourceLinked="1"/>
        <c:majorTickMark val="none"/>
        <c:minorTickMark val="none"/>
        <c:tickLblPos val="nextTo"/>
        <c:crossAx val="305513424"/>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Sheet1!$A$2:$A$14</c:f>
              <c:strCache>
                <c:ptCount val="13"/>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strCache>
            </c:strRef>
          </c:cat>
          <c:val>
            <c:numRef>
              <c:f>Sheet1!$B$2:$B$14</c:f>
              <c:numCache>
                <c:formatCode>General</c:formatCode>
                <c:ptCount val="13"/>
                <c:pt idx="0">
                  <c:v>2337</c:v>
                </c:pt>
                <c:pt idx="1">
                  <c:v>2576</c:v>
                </c:pt>
                <c:pt idx="2">
                  <c:v>2230</c:v>
                </c:pt>
                <c:pt idx="3">
                  <c:v>2886</c:v>
                </c:pt>
                <c:pt idx="4">
                  <c:v>2883</c:v>
                </c:pt>
                <c:pt idx="5">
                  <c:v>3297</c:v>
                </c:pt>
                <c:pt idx="6">
                  <c:v>2971</c:v>
                </c:pt>
                <c:pt idx="7">
                  <c:v>3736</c:v>
                </c:pt>
                <c:pt idx="8">
                  <c:v>3740</c:v>
                </c:pt>
                <c:pt idx="9">
                  <c:v>2460</c:v>
                </c:pt>
                <c:pt idx="10">
                  <c:v>3622</c:v>
                </c:pt>
                <c:pt idx="11">
                  <c:v>3903</c:v>
                </c:pt>
                <c:pt idx="12">
                  <c:v>3450</c:v>
                </c:pt>
              </c:numCache>
            </c:numRef>
          </c:val>
          <c:extLst xmlns:c16r2="http://schemas.microsoft.com/office/drawing/2015/06/char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2045575696"/>
        <c:axId val="2045580048"/>
      </c:barChart>
      <c:catAx>
        <c:axId val="2045575696"/>
        <c:scaling>
          <c:orientation val="minMax"/>
        </c:scaling>
        <c:delete val="0"/>
        <c:axPos val="b"/>
        <c:numFmt formatCode="General" sourceLinked="0"/>
        <c:majorTickMark val="none"/>
        <c:minorTickMark val="none"/>
        <c:tickLblPos val="nextTo"/>
        <c:crossAx val="2045580048"/>
        <c:crosses val="autoZero"/>
        <c:auto val="1"/>
        <c:lblAlgn val="ctr"/>
        <c:lblOffset val="100"/>
        <c:noMultiLvlLbl val="0"/>
      </c:catAx>
      <c:valAx>
        <c:axId val="2045580048"/>
        <c:scaling>
          <c:orientation val="minMax"/>
        </c:scaling>
        <c:delete val="0"/>
        <c:axPos val="l"/>
        <c:majorGridlines/>
        <c:numFmt formatCode="General" sourceLinked="1"/>
        <c:majorTickMark val="none"/>
        <c:minorTickMark val="none"/>
        <c:tickLblPos val="nextTo"/>
        <c:crossAx val="204557569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zh-CN"/>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2" dt="2021-12-01T11:34:06.970" idx="13">
    <p:pos x="10" y="10"/>
    <p:text>Based on RAN #93 decisions the progress on WIs High power UE (PC2) for one NR FDD and Increasing UE power high limit for CA and DC shall be checked in this plenary. Probably you can add it</p:text>
    <p:extLst>
      <p:ext uri="{C676402C-5697-4E1C-873F-D02D1690AC5C}">
        <p15:threadingInfo xmlns:p15="http://schemas.microsoft.com/office/powerpoint/2012/main" timeZoneBias="-1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404 for Rel-15 9%</a:t>
            </a:r>
          </a:p>
          <a:p>
            <a:r>
              <a:rPr lang="en-US" dirty="0"/>
              <a:t>381 for Rel-16 8.1%</a:t>
            </a:r>
          </a:p>
          <a:p>
            <a:r>
              <a:rPr lang="en-US" dirty="0"/>
              <a:t>838 for Rel-17</a:t>
            </a:r>
            <a:r>
              <a:rPr lang="en-US" baseline="0" dirty="0"/>
              <a:t> spectrum related</a:t>
            </a:r>
          </a:p>
          <a:p>
            <a:r>
              <a:rPr lang="en-US" dirty="0"/>
              <a:t>1475</a:t>
            </a:r>
            <a:r>
              <a:rPr lang="en-US" baseline="0" dirty="0"/>
              <a:t> for Rel-17 non-spectrum related</a:t>
            </a:r>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2056159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6</a:t>
            </a:fld>
            <a:endParaRPr lang="en-GB" altLang="en-US" dirty="0"/>
          </a:p>
        </p:txBody>
      </p:sp>
    </p:spTree>
    <p:extLst>
      <p:ext uri="{BB962C8B-B14F-4D97-AF65-F5344CB8AC3E}">
        <p14:creationId xmlns:p14="http://schemas.microsoft.com/office/powerpoint/2010/main" val="42189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7</a:t>
            </a:fld>
            <a:endParaRPr lang="en-GB" altLang="en-US" dirty="0"/>
          </a:p>
        </p:txBody>
      </p:sp>
    </p:spTree>
    <p:extLst>
      <p:ext uri="{BB962C8B-B14F-4D97-AF65-F5344CB8AC3E}">
        <p14:creationId xmlns:p14="http://schemas.microsoft.com/office/powerpoint/2010/main" val="1241947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29429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12</a:t>
            </a:fld>
            <a:endParaRPr lang="en-GB" altLang="en-US" dirty="0"/>
          </a:p>
        </p:txBody>
      </p:sp>
    </p:spTree>
    <p:extLst>
      <p:ext uri="{BB962C8B-B14F-4D97-AF65-F5344CB8AC3E}">
        <p14:creationId xmlns:p14="http://schemas.microsoft.com/office/powerpoint/2010/main" val="1294447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14</a:t>
            </a:fld>
            <a:endParaRPr lang="en-GB" altLang="en-US" dirty="0"/>
          </a:p>
        </p:txBody>
      </p:sp>
    </p:spTree>
    <p:extLst>
      <p:ext uri="{BB962C8B-B14F-4D97-AF65-F5344CB8AC3E}">
        <p14:creationId xmlns:p14="http://schemas.microsoft.com/office/powerpoint/2010/main" val="3944061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18</a:t>
            </a:fld>
            <a:endParaRPr lang="en-GB" altLang="en-US" dirty="0"/>
          </a:p>
        </p:txBody>
      </p:sp>
    </p:spTree>
    <p:extLst>
      <p:ext uri="{BB962C8B-B14F-4D97-AF65-F5344CB8AC3E}">
        <p14:creationId xmlns:p14="http://schemas.microsoft.com/office/powerpoint/2010/main" val="3651808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19</a:t>
            </a:fld>
            <a:endParaRPr lang="en-GB" altLang="en-US" dirty="0"/>
          </a:p>
        </p:txBody>
      </p:sp>
    </p:spTree>
    <p:extLst>
      <p:ext uri="{BB962C8B-B14F-4D97-AF65-F5344CB8AC3E}">
        <p14:creationId xmlns:p14="http://schemas.microsoft.com/office/powerpoint/2010/main" val="3238955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file:///C:\Users\d00375225\AppData\Local\Temp\Rar$EXa8536.45292\docs\RP-213073.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a:t>Status Report RAN WG4</a:t>
            </a:r>
            <a:endParaRPr lang="en-US" b="1" dirty="0">
              <a:latin typeface="+mj-ea"/>
            </a:endParaRP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t>3GPP RAN WG4 Chair</a:t>
            </a:r>
          </a:p>
          <a:p>
            <a:r>
              <a:rPr lang="en-US" dirty="0">
                <a:latin typeface="+mj-ea"/>
                <a:ea typeface="+mj-ea"/>
              </a:rPr>
              <a:t>Xizeng Dai</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830997"/>
          </a:xfrm>
          <a:prstGeom prst="rect">
            <a:avLst/>
          </a:prstGeom>
          <a:noFill/>
        </p:spPr>
        <p:txBody>
          <a:bodyPr wrap="square" rtlCol="0">
            <a:spAutoFit/>
          </a:bodyPr>
          <a:lstStyle/>
          <a:p>
            <a:r>
              <a:rPr lang="en-US" sz="1600" b="1" dirty="0">
                <a:latin typeface="+mj-ea"/>
                <a:ea typeface="+mj-ea"/>
              </a:rPr>
              <a:t>3GPP TSG-RAN Meeting #94e	</a:t>
            </a:r>
            <a:endParaRPr lang="en-US" sz="1600" dirty="0">
              <a:latin typeface="+mj-ea"/>
              <a:ea typeface="+mj-ea"/>
            </a:endParaRPr>
          </a:p>
          <a:p>
            <a:r>
              <a:rPr lang="en-US" sz="1600" b="1" dirty="0">
                <a:latin typeface="+mj-ea"/>
                <a:ea typeface="+mj-ea"/>
              </a:rPr>
              <a:t>Electronic Meeting, December 6</a:t>
            </a:r>
            <a:r>
              <a:rPr lang="en-US" sz="1600" b="1" baseline="30000" dirty="0">
                <a:latin typeface="+mj-ea"/>
                <a:ea typeface="+mj-ea"/>
              </a:rPr>
              <a:t>th</a:t>
            </a:r>
            <a:r>
              <a:rPr lang="en-US" sz="1600" b="1" dirty="0">
                <a:latin typeface="+mj-ea"/>
                <a:ea typeface="+mj-ea"/>
              </a:rPr>
              <a:t>-17</a:t>
            </a:r>
            <a:r>
              <a:rPr lang="en-US" sz="1600" b="1" baseline="30000" dirty="0">
                <a:latin typeface="+mj-ea"/>
                <a:ea typeface="+mj-ea"/>
              </a:rPr>
              <a:t>th</a:t>
            </a:r>
            <a:r>
              <a:rPr lang="en-US" sz="1600" b="1" dirty="0">
                <a:latin typeface="+mj-ea"/>
                <a:ea typeface="+mj-ea"/>
              </a:rPr>
              <a:t>, 2021</a:t>
            </a:r>
          </a:p>
          <a:p>
            <a:r>
              <a:rPr lang="en-US" sz="1600" b="1" dirty="0">
                <a:latin typeface="+mj-ea"/>
                <a:ea typeface="+mj-ea"/>
              </a:rPr>
              <a:t>Agenda Item: 3</a:t>
            </a:r>
            <a:endParaRPr lang="en-US" dirty="0">
              <a:latin typeface="+mj-ea"/>
              <a:ea typeface="+mj-ea"/>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RP-212648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1084346812"/>
              </p:ext>
            </p:extLst>
          </p:nvPr>
        </p:nvGraphicFramePr>
        <p:xfrm>
          <a:off x="111095" y="1353085"/>
          <a:ext cx="11929929" cy="381000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307311">
                  <a:extLst>
                    <a:ext uri="{9D8B030D-6E8A-4147-A177-3AD203B41FA5}">
                      <a16:colId xmlns="" xmlns:a16="http://schemas.microsoft.com/office/drawing/2014/main" val="20001"/>
                    </a:ext>
                  </a:extLst>
                </a:gridCol>
                <a:gridCol w="2093631">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58506">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Core part: NR_RF_FR2_req_enh2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NR_RF_FR2_req_enh2-Core</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RP-213105, revised WID: RP-213108. Add TR</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8"/>
                  </a:ext>
                </a:extLst>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890259</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NR_RF_FR2_req_enh2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NR_RF_FR2_req_enh2-Perf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RP-213105</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revised WID: RP-213108.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23775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Enhanced NR support for high speed train scenario for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NR_HST_FR1_enh-Core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RP-213037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23775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Enhanced NR support for high speed train scenario for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dirty="0">
                          <a:effectLst/>
                          <a:latin typeface="微软雅黑" panose="020B0503020204020204" pitchFamily="34" charset="-122"/>
                          <a:ea typeface="微软雅黑" panose="020B0503020204020204" pitchFamily="34" charset="-122"/>
                          <a:cs typeface="Times New Roman" panose="02020603050405020304" pitchFamily="18" charset="0"/>
                        </a:rPr>
                        <a:t>NR_HST_FR1_enh-Perf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RP-213037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23775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Further RRM enhancement for NR and MR-DC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NR_RRM_enh2-Core</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RP-213066, revised WID: RP-213067.</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update target date.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Further RRM enhancement for NR and MR-DC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NR_RRM_enh2-Perf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RP-213066, revised WID: RP-213067.</a:t>
                      </a:r>
                      <a:r>
                        <a:rPr lang="en-GB" altLang="zh-CN" sz="900" kern="1200" baseline="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update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32691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890156</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DL 1024QAM for NR FR1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NR_DL1024QAM_FR1-Core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12/21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Completed.</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RP-213002, revised WID RP-213001.</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Update the impacted existing specs and perf target date.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rgbClr val="00FF00"/>
                    </a:solidFill>
                  </a:tcPr>
                </a:tc>
                <a:extLst>
                  <a:ext uri="{0D108BD9-81ED-4DB2-BD59-A6C34878D82A}">
                    <a16:rowId xmlns="" xmlns:a16="http://schemas.microsoft.com/office/drawing/2014/main" val="10014"/>
                  </a:ext>
                </a:extLst>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890256</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DL 1024QAM for NR FR1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NR_DL1024QAM_FR1-Perf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RP-213002</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 revised WID RP-213001</a:t>
                      </a:r>
                    </a:p>
                  </a:txBody>
                  <a:tcPr marL="45720" marR="45720"/>
                </a:tc>
                <a:extLst>
                  <a:ext uri="{0D108BD9-81ED-4DB2-BD59-A6C34878D82A}">
                    <a16:rowId xmlns="" xmlns:a16="http://schemas.microsoft.com/office/drawing/2014/main" val="10015"/>
                  </a:ext>
                </a:extLst>
              </a:tr>
              <a:tr h="23775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NR_PC2_CA_R17_2BDL_2BUL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NR_PC2_CA_R17_2BDL_2BUL-Core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RP-213082,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RP-213081. Add</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bands.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890254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NR_PC2_CA_R17_2BDL_2BUL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NR_PC2_CA_R17_2BDL_2BUL-Perf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RP-213082</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RP-213081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7"/>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DC_R17_xBLTE_2BNR_yDL3UL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DC_R17_xBLTE_2BNR_yDL3UL-Core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8"/>
                  </a:ext>
                </a:extLst>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DC_R17_xBLTE_2BNR_yDL3UL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DC_R17_xBLTE_2BNR_yDL3UL-Perf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RP-213115</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9"/>
                  </a:ext>
                </a:extLst>
              </a:tr>
            </a:tbl>
          </a:graphicData>
        </a:graphic>
      </p:graphicFrame>
    </p:spTree>
    <p:extLst>
      <p:ext uri="{BB962C8B-B14F-4D97-AF65-F5344CB8AC3E}">
        <p14:creationId xmlns:p14="http://schemas.microsoft.com/office/powerpoint/2010/main" val="7497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1024094289"/>
              </p:ext>
            </p:extLst>
          </p:nvPr>
        </p:nvGraphicFramePr>
        <p:xfrm>
          <a:off x="111095" y="1353084"/>
          <a:ext cx="11929929" cy="499872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288261">
                  <a:extLst>
                    <a:ext uri="{9D8B030D-6E8A-4147-A177-3AD203B41FA5}">
                      <a16:colId xmlns="" xmlns:a16="http://schemas.microsoft.com/office/drawing/2014/main" val="20001"/>
                    </a:ext>
                  </a:extLst>
                </a:gridCol>
                <a:gridCol w="2112681">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70030">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a:effectLst/>
                          <a:latin typeface="微软雅黑" panose="020B0503020204020204" pitchFamily="34" charset="-122"/>
                          <a:ea typeface="微软雅黑" panose="020B0503020204020204" pitchFamily="34" charset="-122"/>
                          <a:cs typeface="Times New Roman" panose="02020603050405020304" pitchFamily="18" charset="0"/>
                        </a:rPr>
                        <a:t>Core part: DC_R17_5BLTE_1BNR_6DL2UL</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DC_R17_5BLTE_1BNR_6DL2UL-Core</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RP-213114</a:t>
                      </a: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 revised WID: RP-213112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59403">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DC_R17_5BLTE_1BNR_6DL2UL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a:effectLst/>
                          <a:latin typeface="微软雅黑" panose="020B0503020204020204" pitchFamily="34" charset="-122"/>
                          <a:ea typeface="微软雅黑" panose="020B0503020204020204" pitchFamily="34" charset="-122"/>
                          <a:cs typeface="Times New Roman" panose="02020603050405020304" pitchFamily="18" charset="0"/>
                        </a:rPr>
                        <a:t>DC_R17_5BLTE_1BNR_6DL2UL-Perf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RP-213114</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revised WID: RP-213112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255045">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890151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lower 6GHz NR unlicensed operation for Europe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NR_6GHz_unlic_EU-Core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RP-213252, revised</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WID: RP-213253/4. update title of TR. Update frequency range.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255045">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890251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lower 6GHz NR unlicensed operation for Europe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NR_6GHz_unlic_EU-Perf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RP-213252, revised</a:t>
                      </a:r>
                      <a:r>
                        <a:rPr lang="en-GB"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WID: RP-213253/4.</a:t>
                      </a:r>
                      <a:endParaRPr lang="zh-CN"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59403">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890150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6GHz NR licensed bands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NR_6GHz-Core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On hold,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59403">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890250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6GHz NR licensed bands </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NR_6GHz-Perf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On hold,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255045">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890040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Study on efficient utilization of licensed spectrum that is not aligned with existing NR channel bandwidths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FS_NR_eff_BW_util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RP-212823, </a:t>
                      </a:r>
                      <a:r>
                        <a:rPr lang="en-GB"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SID RP-213094. Add n1.</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881112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NR_SUL_combos_R17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NR_SUL_combos_R17-Core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8"/>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881212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NR_SUL_combos_R17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NR_SUL_combos_R17-Perf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RP-213130</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NR_CADC_R17_5BDL_xBUL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NR_CADC_R17_5BDL_xBUL-Core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RP-213128,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NR_CADC_R17_5BDL_xBUL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NR_CADC_R17_5BDL_xBUL-Perf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RP-213128</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881110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NR_CADC_R17_4BDL_2BUL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NR_CADC_R17_4BDL_2BUL-Core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RP-213113,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881210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Perf. part: NR_CADC_R17_4BDL_2BUL</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NR_CADC_R17_4BDL_2BUL-Perf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RP-213113</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NR_CA_R17_4BDL_1BUL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NR_CA_R17_4BDL_1BUL-Core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45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38</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RP-212897,</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4"/>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881209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NR_CA_R17_4BDL_1BUL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NR_CA_R17_4BDL_1BUL-Perf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45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38</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RP-212897</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RP-212902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5"/>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NR_CADC_R17_3BDL_2BUL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NR_CADC_R17_3BDL_2BUL-Core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881208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NR_CADC_R17_3BDL_2BUL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NR_CADC_R17_3BDL_2BUL-Perf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RP-212890</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RP-212889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7"/>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NR_CA_R17_3BDL_1BUL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NR_CA_R17_3BDL_1BUL-Core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RP-213298,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RP-213299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8"/>
                  </a:ext>
                </a:extLst>
              </a:tr>
              <a:tr h="1594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881207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NR_CA_R17_3BDL_1BUL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NR_CA_R17_3BDL_1BUL-Perf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RP-213298</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RP-213299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9"/>
                  </a:ext>
                </a:extLst>
              </a:tr>
            </a:tbl>
          </a:graphicData>
        </a:graphic>
      </p:graphicFrame>
    </p:spTree>
    <p:extLst>
      <p:ext uri="{BB962C8B-B14F-4D97-AF65-F5344CB8AC3E}">
        <p14:creationId xmlns:p14="http://schemas.microsoft.com/office/powerpoint/2010/main" val="2904253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NR and LTE WI/SIs</a:t>
            </a:r>
            <a:r>
              <a:rPr lang="en-US" dirty="0" smtClean="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4158288501"/>
              </p:ext>
            </p:extLst>
          </p:nvPr>
        </p:nvGraphicFramePr>
        <p:xfrm>
          <a:off x="111095" y="1353084"/>
          <a:ext cx="11929929" cy="481584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297786">
                  <a:extLst>
                    <a:ext uri="{9D8B030D-6E8A-4147-A177-3AD203B41FA5}">
                      <a16:colId xmlns="" xmlns:a16="http://schemas.microsoft.com/office/drawing/2014/main" val="20001"/>
                    </a:ext>
                  </a:extLst>
                </a:gridCol>
                <a:gridCol w="210315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51905">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NR_CADC_R17_2BDL_xBUL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NR_CADC_R17_2BDL_xBUL-Core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RP-212888,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WID: RP-212887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881206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NR_CADC_R17_2BDL_xBUL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NR_CADC_R17_2BDL_xBUL-Perf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RP-212888</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WID: RP-212887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NR_CA_R17_Intra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NR_CA_R17_Intra-Core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63</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RP-212895,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881205</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NR_CA_R17_Intra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NR_CA_R17_Intra-Perf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24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63</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RP-212895,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881104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DC_R17_xBLTE_3BNR_yDL2UL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DC_R17_xBLTE_3BNR_yDL2UL-Core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WID: RP-212885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DC_R17_xBLTE_3BNR_yDL2UL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DC_R17_xBLTE_3BNR_yDL2UL-Perf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WID: RP-212885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881103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DC_R17_xBLTE_yBNR_3DL3UL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DC_R17_xBLTE_yBNR_3DL3UL-Core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RP-212884,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DC_R17_xBLTE_yBNR_3DL3UL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DC_R17_xBLTE_yBNR_3DL3UL-Perf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RP-212884,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RP-212883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8"/>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DC_R17_xBLTE_2BNR_yDL2UL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DC_R17_xBLTE_2BNR_yDL2UL-Core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RP-212877, </a:t>
                      </a: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DC_R17_xBLTE_2BNR_yDL2UL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DC_R17_xBLTE_2BNR_yDL2UL-Perf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RP-212877</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DC_R17_4BLTE_1BNR_5DL2UL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DC_R17_4BLTE_1BNR_5DL2UL-Core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DC_R17_4BLTE_1BNR_5DL2UL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DC_R17_4BLTE_1BNR_5DL2UL-Perf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RP-213251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881100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DC_R17_3BLTE_1BNR_4DL2UL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DC_R17_3BLTE_1BNR_4DL2UL-Core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74</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77</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881200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DC_R17_3BLTE_1BNR_4DL2UL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DC_R17_3BLTE_1BNR_4DL2UL-Perf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74</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77</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4"/>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DC_R17_2BLTE_1BNR_3DL2UL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DC_R17_2BLTE_1BNR_3DL2UL-Core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5"/>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890299</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DC_R17_2BLTE_1BNR_3DL2UL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a:effectLst/>
                          <a:latin typeface="微软雅黑" panose="020B0503020204020204" pitchFamily="34" charset="-122"/>
                          <a:ea typeface="微软雅黑" panose="020B0503020204020204" pitchFamily="34" charset="-122"/>
                          <a:cs typeface="Times New Roman" panose="02020603050405020304" pitchFamily="18" charset="0"/>
                        </a:rPr>
                        <a:t>DC_R17_2BLTE_1BNR_3DL2UL-Perf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r h="142411">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DC_R17_1BLTE_1BNR_2DL2UL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DC_R17_1BLTE_1BNR_2DL2UL-Core</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RP-213059, </a:t>
                      </a: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WI</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D: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RP-213060</a:t>
                      </a:r>
                      <a:endParaRPr lang="zh-CN"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7"/>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DC_R17_1BLTE_1BNR_2DL2UL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DC_R17_1BLTE_1BNR_2DL2UL-Perf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RP-213059, </a:t>
                      </a: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WID</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RP-213060</a:t>
                      </a:r>
                      <a:endParaRPr lang="zh-CN"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8"/>
                  </a:ext>
                </a:extLst>
              </a:tr>
              <a:tr h="227857">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880197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NR_SAR_PC2_interB_SUL_2BUL</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NR_SAR_PC2_interB_SUL_2BUL-Core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60000"/>
                        <a:lumOff val="40000"/>
                      </a:schemeClr>
                    </a:solidFill>
                  </a:tcPr>
                </a:tc>
                <a:extLst>
                  <a:ext uri="{0D108BD9-81ED-4DB2-BD59-A6C34878D82A}">
                    <a16:rowId xmlns="" xmlns:a16="http://schemas.microsoft.com/office/drawing/2014/main" val="10019"/>
                  </a:ext>
                </a:extLst>
              </a:tr>
              <a:tr h="142411">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NR_SAR_PC2_interB_SUL_2BUL</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NR_SAR_PC2_interB_SUL_2BUL-Perf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20"/>
                  </a:ext>
                </a:extLst>
              </a:tr>
            </a:tbl>
          </a:graphicData>
        </a:graphic>
      </p:graphicFrame>
    </p:spTree>
    <p:extLst>
      <p:ext uri="{BB962C8B-B14F-4D97-AF65-F5344CB8AC3E}">
        <p14:creationId xmlns:p14="http://schemas.microsoft.com/office/powerpoint/2010/main" val="3299662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NR and LTE WI/SIs</a:t>
            </a:r>
            <a:r>
              <a:rPr lang="en-US" dirty="0" smtClean="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1225321073"/>
              </p:ext>
            </p:extLst>
          </p:nvPr>
        </p:nvGraphicFramePr>
        <p:xfrm>
          <a:off x="111095" y="1353085"/>
          <a:ext cx="11929929" cy="481584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278736">
                  <a:extLst>
                    <a:ext uri="{9D8B030D-6E8A-4147-A177-3AD203B41FA5}">
                      <a16:colId xmlns="" xmlns:a16="http://schemas.microsoft.com/office/drawing/2014/main" val="20001"/>
                    </a:ext>
                  </a:extLst>
                </a:gridCol>
                <a:gridCol w="212220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61054">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DSS_LTE_B40_NR_Bn40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DSS_LTE_B40_NR_Bn40-Core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880296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DSS_LTE_B40_NR_Bn40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DSS_LTE_B40_NR_Bn40-Perf</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880195</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DSS_LTE_B38_NR_Bn38</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DSS_LTE_B38_NR_Bn38-Core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ENDC_UE_PC2_R17_NR_TDD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ENDC_UE_PC2_R17_NR_TDD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RP-212893</a:t>
                      </a:r>
                      <a:endParaRPr lang="zh-CN" sz="900" strike="sng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ENDC_UE_PC2_R17_NR_TDD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ENDC_UE_PC2_R17_NR_TDD-Perf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RP-212893</a:t>
                      </a:r>
                      <a:endParaRPr lang="zh-CN" sz="900" strike="sng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NR_FR1_35MHz_45MHz_BW</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NR_FR1_35MHz_45MHz_BW-Core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20000"/>
                        <a:lumOff val="80000"/>
                      </a:schemeClr>
                    </a:solidFill>
                  </a:tcPr>
                </a:tc>
                <a:extLst>
                  <a:ext uri="{0D108BD9-81ED-4DB2-BD59-A6C34878D82A}">
                    <a16:rowId xmlns="" xmlns:a16="http://schemas.microsoft.com/office/drawing/2014/main" val="10006"/>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NR_FR1_35MHz_45MHz_BW</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NR_FR1_35MHz_45MHz_BW-Perf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60000"/>
                        <a:lumOff val="40000"/>
                      </a:schemeClr>
                    </a:solidFill>
                  </a:tcPr>
                </a:tc>
                <a:extLst>
                  <a:ext uri="{0D108BD9-81ED-4DB2-BD59-A6C34878D82A}">
                    <a16:rowId xmlns="" xmlns:a16="http://schemas.microsoft.com/office/drawing/2014/main" val="10007"/>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NR_bands_R17_BWs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NR_bands_R17_BWs</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RP-213249,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RP-213248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8"/>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LTE_CA_R17_xBDL_2BUL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LTE_CA_R17_xBDL_2BUL</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SR</a:t>
                      </a: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RP-212875, </a:t>
                      </a:r>
                      <a:r>
                        <a:rPr lang="en-US"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evised WID: PR-212874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LTE_CA_R17_xBDL_2BUL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LTE_CA_R17_xBDL_2BUL-Perf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SR</a:t>
                      </a: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RP-212875, </a:t>
                      </a:r>
                      <a:r>
                        <a:rPr lang="en-US"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evised WID: PR-212874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880190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LTE_CA_R17_2BDL_2BUL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LTE_CA_R17_2BDL_2BUL</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RP-213145</a:t>
                      </a:r>
                      <a:endParaRPr lang="zh-CN" sz="900" strike="sng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880290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LTE_CA_R17_2BDL_2BUL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a:effectLst/>
                          <a:latin typeface="微软雅黑" panose="020B0503020204020204" pitchFamily="34" charset="-122"/>
                          <a:ea typeface="微软雅黑" panose="020B0503020204020204" pitchFamily="34" charset="-122"/>
                          <a:cs typeface="Times New Roman" panose="02020603050405020304" pitchFamily="18" charset="0"/>
                        </a:rPr>
                        <a:t>LTE_CA_R17_2BDL_2BUL-Perf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RP-213145</a:t>
                      </a:r>
                      <a:endParaRPr lang="zh-CN" sz="900" strike="sng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LTE_CA_R17_xBDL_1BUL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LTE_CA_R17_xBDL_1BUL-Core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RP-212814,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880289</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LTE_CA_R17_xBDL_1BUL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LTE_CA_R17_xBDL_1BUL-Perf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RP-212814,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4"/>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LTE_CA_R17_3BDL_1BUL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LTE_CA_R17_3BDL_1BUL-Core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58</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RP-213143,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err="1" smtClean="0">
                          <a:effectLst/>
                          <a:latin typeface="微软雅黑" panose="020B0503020204020204" pitchFamily="34" charset="-122"/>
                          <a:ea typeface="微软雅黑" panose="020B0503020204020204" pitchFamily="34" charset="-122"/>
                          <a:cs typeface="Times New Roman" panose="02020603050405020304" pitchFamily="18" charset="0"/>
                        </a:rPr>
                        <a:t>R4</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-213144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5"/>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Perf</a:t>
                      </a: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part: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LTE_CA_R17_3BDL_1BUL</a:t>
                      </a:r>
                      <a:endParaRPr lang="zh-CN"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LTE_CA_R17_3BDL_1BUL-Perf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RP-213143,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err="1" smtClean="0">
                          <a:effectLst/>
                          <a:latin typeface="微软雅黑" panose="020B0503020204020204" pitchFamily="34" charset="-122"/>
                          <a:ea typeface="微软雅黑" panose="020B0503020204020204" pitchFamily="34" charset="-122"/>
                          <a:cs typeface="Times New Roman" panose="02020603050405020304" pitchFamily="18" charset="0"/>
                        </a:rPr>
                        <a:t>R4</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-213144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LTE_CA_R17_2BDL_1BUL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LTE_CA_R17_2BDL_1BUL-Core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RP-212932,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RP-212933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7"/>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Perf. part: LTE_CA_R17_2BDL_1BUL</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a:effectLst/>
                          <a:latin typeface="微软雅黑" panose="020B0503020204020204" pitchFamily="34" charset="-122"/>
                          <a:ea typeface="微软雅黑" panose="020B0503020204020204" pitchFamily="34" charset="-122"/>
                          <a:cs typeface="Times New Roman" panose="02020603050405020304" pitchFamily="18" charset="0"/>
                        </a:rPr>
                        <a:t>LTE_CA_R17_2BDL_1BUL-Perf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RP-212932,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RP-212933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8"/>
                  </a:ext>
                </a:extLst>
              </a:tr>
              <a:tr h="15098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NR_SUL_band_2300_2400MHz</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NR_SUL_band_2300_2400MHz-Core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12/20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9"/>
                  </a:ext>
                </a:extLst>
              </a:tr>
              <a:tr h="15098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880286</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NR_SUL_band_2300_2400MHz</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NR_SUL_band_2300_2400MHz-Perf</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12/20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20"/>
                  </a:ext>
                </a:extLst>
              </a:tr>
            </a:tbl>
          </a:graphicData>
        </a:graphic>
      </p:graphicFrame>
    </p:spTree>
    <p:extLst>
      <p:ext uri="{BB962C8B-B14F-4D97-AF65-F5344CB8AC3E}">
        <p14:creationId xmlns:p14="http://schemas.microsoft.com/office/powerpoint/2010/main" val="19958995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NR and LTE WI/SIs</a:t>
            </a:r>
            <a:r>
              <a:rPr lang="en-US" dirty="0" smtClean="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2456346648"/>
              </p:ext>
            </p:extLst>
          </p:nvPr>
        </p:nvGraphicFramePr>
        <p:xfrm>
          <a:off x="111095" y="1353084"/>
          <a:ext cx="11929929" cy="495300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354936">
                  <a:extLst>
                    <a:ext uri="{9D8B030D-6E8A-4147-A177-3AD203B41FA5}">
                      <a16:colId xmlns="" xmlns:a16="http://schemas.microsoft.com/office/drawing/2014/main" val="20001"/>
                    </a:ext>
                  </a:extLst>
                </a:gridCol>
                <a:gridCol w="204600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52869">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NR_SUL_band_1880_1920MHz</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NR_SUL_band_1880_1920MHz-Core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12/20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880285</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NR_SUL_band_1880_1920MHz</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NR_SUL_band_1880_1920MHz-Perf</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12/20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NR band 24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NR_band_n24-Core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880284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NR band 24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NR_band_n24-Perf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NR_SUL_UL_n24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NR_SUL_UL_n24-Core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NR_SUL_UL_n24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NR_SUL_UL_n24-Perf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880182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NR 47GHz band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NR_47GHz_band-Core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NR 47GHz band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NR_47GHz_band-Perf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kern="12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altLang="zh-CN" sz="900" kern="12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20000"/>
                        <a:lumOff val="80000"/>
                      </a:schemeClr>
                    </a:solidFill>
                  </a:tcPr>
                </a:tc>
                <a:extLst>
                  <a:ext uri="{0D108BD9-81ED-4DB2-BD59-A6C34878D82A}">
                    <a16:rowId xmlns="" xmlns:a16="http://schemas.microsoft.com/office/drawing/2014/main" val="10008"/>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880181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LTE_B24_mod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LTE_B24_mod-Core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880281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LTE_B24_mod</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LTE_B24_mod-Perf</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NR_LTE_V2X_PC5_combos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NR_LTE_V2X_PC5_combos</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RP-213296</a:t>
                      </a:r>
                      <a:r>
                        <a:rPr lang="en-US"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revised WID: RP-213297</a:t>
                      </a:r>
                      <a:endParaRPr lang="zh-CN"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143314">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880280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NR_LTE_V2X_PC5_combos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NR_LTE_V2X_PC5_combos-Perf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RP-213296, </a:t>
                      </a:r>
                      <a:r>
                        <a:rPr lang="en-US"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revised</a:t>
                      </a:r>
                      <a:r>
                        <a:rPr lang="en-US" sz="900" kern="1200" baseline="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WID: </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RP-213297</a:t>
                      </a:r>
                      <a:endParaRPr lang="zh-CN" sz="90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2293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880179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LTE_bands_R17_M1_M2_NB1_NB2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LTE_bands_R17_M1_M2_NB1_NB2-Core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RP-212905,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229303">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880279</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LTE_bands_R17_M1_M2_NB1_NB2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LTE_bands_R17_M1_M2_NB1_NB2-Perf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RP-212905,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4"/>
                  </a:ext>
                </a:extLst>
              </a:tr>
              <a:tr h="2293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880178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NR_MIMO_OTA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NR_MIMO_OTA-Core</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83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RP-213100,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RP-213101.</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update target date for new TS.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5"/>
                  </a:ext>
                </a:extLst>
              </a:tr>
              <a:tr h="143314">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880278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Perf. Part: NR_MIMO_OTA</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NR_MIMO_OTA-Perf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RP-213100,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WID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RP-213101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r h="22930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880077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Study on high-power UE operation for fixed-wireless/vehicle-mounted use cases in LTE bands 5 and 12 and NR band n71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FS_LTE_NR_HPUE_FWVM</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7"/>
                  </a:ext>
                </a:extLst>
              </a:tr>
            </a:tbl>
          </a:graphicData>
        </a:graphic>
      </p:graphicFrame>
    </p:spTree>
    <p:extLst>
      <p:ext uri="{BB962C8B-B14F-4D97-AF65-F5344CB8AC3E}">
        <p14:creationId xmlns:p14="http://schemas.microsoft.com/office/powerpoint/2010/main" val="17807695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NR and LTE WI/SIs</a:t>
            </a:r>
            <a:r>
              <a:rPr lang="en-US" dirty="0" smtClean="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4121186155"/>
              </p:ext>
            </p:extLst>
          </p:nvPr>
        </p:nvGraphicFramePr>
        <p:xfrm>
          <a:off x="111095" y="1353085"/>
          <a:ext cx="11929929" cy="445008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278736">
                  <a:extLst>
                    <a:ext uri="{9D8B030D-6E8A-4147-A177-3AD203B41FA5}">
                      <a16:colId xmlns="" xmlns:a16="http://schemas.microsoft.com/office/drawing/2014/main" val="20001"/>
                    </a:ext>
                  </a:extLst>
                </a:gridCol>
                <a:gridCol w="212220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38464">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29810">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870164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NR_FR2_FWA_Bn257_Bn258</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NR_FR2_FWA_Bn257_Bn258-Core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870264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NR_FR2_FWA_Bn257_Bn258</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NR_FR2_FWA_Bn257_Bn258-Perf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03/21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870163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NR band n13</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NR_n13-Core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870263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NR band n13</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NR_n13-Perf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207695">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870060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Study on IMT parameters for 6.425-7.025GHz, 7.025-7.125GHz and 10.0-10.5GHz</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FS_NR_IMT_param</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12/20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860251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NR small data transmissions in INACTIVE state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smtClean="0">
                          <a:effectLst/>
                          <a:latin typeface="微软雅黑" panose="020B0503020204020204" pitchFamily="34" charset="-122"/>
                          <a:ea typeface="微软雅黑" panose="020B0503020204020204" pitchFamily="34" charset="-122"/>
                          <a:cs typeface="Times New Roman" panose="02020603050405020304" pitchFamily="18" charset="0"/>
                        </a:rPr>
                        <a:t>NR_SmallData_INACTIVE</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SR: RP-212822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860250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Enhancements to IAB for NR</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NR_IAB_enh-Perf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SR: RP-212810, revised WID</a:t>
                      </a:r>
                      <a:r>
                        <a:rPr lang="en-US" sz="900" smtClean="0">
                          <a:effectLst/>
                          <a:latin typeface="微软雅黑" panose="020B0503020204020204" pitchFamily="34" charset="-122"/>
                          <a:ea typeface="微软雅黑" panose="020B0503020204020204" pitchFamily="34" charset="-122"/>
                          <a:cs typeface="Times New Roman" panose="02020603050405020304" pitchFamily="18" charset="0"/>
                        </a:rPr>
                        <a:t>:</a:t>
                      </a: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 RP-212811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Further Multi-RAT Dual-Connectivity enhancements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smtClean="0">
                          <a:effectLst/>
                          <a:latin typeface="微软雅黑" panose="020B0503020204020204" pitchFamily="34" charset="-122"/>
                          <a:ea typeface="微软雅黑" panose="020B0503020204020204" pitchFamily="34" charset="-122"/>
                          <a:cs typeface="Times New Roman" panose="02020603050405020304" pitchFamily="18" charset="0"/>
                        </a:rPr>
                        <a:t>LTE_NR_DC_enh2-Perf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SR: RP-213213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8"/>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UE power saving enhancements for NR</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NR_UE_pow_sav_enh-Perf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SR: RP-213348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9"/>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860246</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Solutions for NR for NTN</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NR_NTN_solutions-Perf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RP-212803</a:t>
                      </a:r>
                      <a:r>
                        <a:rPr lang="en-GB" sz="900" strike="noStrike" dirty="0" smtClean="0">
                          <a:effectLst/>
                          <a:latin typeface="微软雅黑" panose="020B0503020204020204" pitchFamily="34" charset="-122"/>
                          <a:ea typeface="微软雅黑" panose="020B0503020204020204" pitchFamily="34" charset="-122"/>
                          <a:cs typeface="Times New Roman" panose="02020603050405020304" pitchFamily="18" charset="0"/>
                        </a:rPr>
                        <a:t>, revised WID: RP-212821</a:t>
                      </a:r>
                      <a:endParaRPr lang="zh-CN" sz="900" strike="no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0"/>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Enhanced IoT and URLLC support for NR</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NR_IIOT_URLLC_enh-Perf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RP-212953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1"/>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Additional enhancements for NB-IoT and LTE-MTC</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smtClean="0">
                          <a:effectLst/>
                          <a:latin typeface="微软雅黑" panose="020B0503020204020204" pitchFamily="34" charset="-122"/>
                          <a:ea typeface="微软雅黑" panose="020B0503020204020204" pitchFamily="34" charset="-122"/>
                          <a:cs typeface="Times New Roman" panose="02020603050405020304" pitchFamily="18" charset="0"/>
                        </a:rPr>
                        <a:t>NB_IOTenh4_LTE_eMTC6-Perf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RP-213365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2"/>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NR Sidelink enhancement</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NR_SL_enh-Perf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RP-212880</a:t>
                      </a:r>
                      <a:r>
                        <a:rPr lang="en-US"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strike="sngStrik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3"/>
                  </a:ext>
                </a:extLst>
              </a:tr>
              <a:tr h="207695">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Extending current NR operation to 71GHz</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NR_ext_to_71GHz-Perf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RP-212990</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a:t>
                      </a:r>
                      <a:r>
                        <a:rPr lang="en-US"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revised WID: RP-212907</a:t>
                      </a:r>
                      <a:r>
                        <a:rPr lang="en-US"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Add TU mainly for Perf. Part.</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4"/>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860240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Further enhancements on MIMO for NR</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NR_feMIMO-Perf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RP-213011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5"/>
                  </a:ext>
                </a:extLst>
              </a:tr>
              <a:tr h="129810">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850071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Study on enhanced test methods for FR2 NR UEs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FS_FR2_enhTestMethods</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RP-213181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16"/>
                  </a:ext>
                </a:extLst>
              </a:tr>
            </a:tbl>
          </a:graphicData>
        </a:graphic>
      </p:graphicFrame>
    </p:spTree>
    <p:extLst>
      <p:ext uri="{BB962C8B-B14F-4D97-AF65-F5344CB8AC3E}">
        <p14:creationId xmlns:p14="http://schemas.microsoft.com/office/powerpoint/2010/main" val="2276940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Rel-18 LTE WI/SIs</a:t>
            </a:r>
            <a:r>
              <a:rPr lang="en-US" dirty="0" smtClean="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2175621744"/>
              </p:ext>
            </p:extLst>
          </p:nvPr>
        </p:nvGraphicFramePr>
        <p:xfrm>
          <a:off x="111095" y="1353084"/>
          <a:ext cx="11929929" cy="97536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793086">
                  <a:extLst>
                    <a:ext uri="{9D8B030D-6E8A-4147-A177-3AD203B41FA5}">
                      <a16:colId xmlns="" xmlns:a16="http://schemas.microsoft.com/office/drawing/2014/main" val="20001"/>
                    </a:ext>
                  </a:extLst>
                </a:gridCol>
                <a:gridCol w="160785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24572">
                <a:tc>
                  <a:txBody>
                    <a:bodyPr/>
                    <a:lstStyle/>
                    <a:p>
                      <a:pPr algn="l">
                        <a:lnSpc>
                          <a:spcPct val="100000"/>
                        </a:lnSpc>
                        <a:spcAft>
                          <a:spcPts val="0"/>
                        </a:spcAft>
                      </a:pPr>
                      <a:r>
                        <a:rPr lang="en-GB" sz="1000" i="0" dirty="0">
                          <a:latin typeface="+mj-ea"/>
                          <a:ea typeface="+mj-ea"/>
                        </a:rPr>
                        <a:t>UID</a:t>
                      </a:r>
                    </a:p>
                  </a:txBody>
                  <a:tcPr marL="45720" marR="45720"/>
                </a:tc>
                <a:tc>
                  <a:txBody>
                    <a:bodyPr/>
                    <a:lstStyle/>
                    <a:p>
                      <a:pPr algn="l">
                        <a:lnSpc>
                          <a:spcPct val="100000"/>
                        </a:lnSpc>
                        <a:spcAft>
                          <a:spcPts val="0"/>
                        </a:spcAft>
                      </a:pPr>
                      <a:r>
                        <a:rPr lang="en-GB" sz="1000" i="0" dirty="0">
                          <a:latin typeface="+mj-ea"/>
                          <a:ea typeface="+mj-ea"/>
                        </a:rPr>
                        <a:t>Name</a:t>
                      </a:r>
                    </a:p>
                  </a:txBody>
                  <a:tcPr marL="45720" marR="45720"/>
                </a:tc>
                <a:tc>
                  <a:txBody>
                    <a:bodyPr/>
                    <a:lstStyle/>
                    <a:p>
                      <a:pPr algn="l">
                        <a:lnSpc>
                          <a:spcPct val="100000"/>
                        </a:lnSpc>
                        <a:spcAft>
                          <a:spcPts val="0"/>
                        </a:spcAft>
                      </a:pPr>
                      <a:r>
                        <a:rPr lang="en-GB" sz="1000" i="0" dirty="0">
                          <a:latin typeface="+mj-ea"/>
                          <a:ea typeface="+mj-ea"/>
                        </a:rPr>
                        <a:t>Acronym</a:t>
                      </a:r>
                    </a:p>
                  </a:txBody>
                  <a:tcPr marL="45720" marR="45720"/>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tc>
                <a:tc>
                  <a:txBody>
                    <a:bodyPr/>
                    <a:lstStyle/>
                    <a:p>
                      <a:pPr algn="l">
                        <a:lnSpc>
                          <a:spcPct val="100000"/>
                        </a:lnSpc>
                        <a:spcAft>
                          <a:spcPts val="0"/>
                        </a:spcAft>
                      </a:pPr>
                      <a:r>
                        <a:rPr lang="en-GB" sz="1000" i="0" dirty="0">
                          <a:latin typeface="+mj-ea"/>
                          <a:ea typeface="+mj-ea"/>
                        </a:rPr>
                        <a:t>WG</a:t>
                      </a:r>
                    </a:p>
                  </a:txBody>
                  <a:tcPr marL="45720" marR="45720"/>
                </a:tc>
                <a:tc>
                  <a:txBody>
                    <a:bodyPr/>
                    <a:lstStyle/>
                    <a:p>
                      <a:pPr algn="l">
                        <a:lnSpc>
                          <a:spcPct val="100000"/>
                        </a:lnSpc>
                        <a:spcAft>
                          <a:spcPts val="0"/>
                        </a:spcAft>
                      </a:pPr>
                      <a:r>
                        <a:rPr lang="en-GB" sz="1000" i="0" dirty="0">
                          <a:latin typeface="+mj-ea"/>
                          <a:ea typeface="+mj-ea"/>
                        </a:rPr>
                        <a:t>Target</a:t>
                      </a:r>
                    </a:p>
                  </a:txBody>
                  <a:tcPr marL="45720" marR="45720"/>
                </a:tc>
                <a:tc>
                  <a:txBody>
                    <a:bodyPr/>
                    <a:lstStyle/>
                    <a:p>
                      <a:pPr algn="l">
                        <a:lnSpc>
                          <a:spcPct val="100000"/>
                        </a:lnSpc>
                        <a:spcAft>
                          <a:spcPts val="0"/>
                        </a:spcAft>
                      </a:pPr>
                      <a:r>
                        <a:rPr lang="en-GB" sz="1000" i="0" dirty="0">
                          <a:latin typeface="+mj-ea"/>
                          <a:ea typeface="+mj-ea"/>
                        </a:rPr>
                        <a:t>Old %</a:t>
                      </a:r>
                    </a:p>
                  </a:txBody>
                  <a:tcPr marL="45720" marR="45720"/>
                </a:tc>
                <a:tc>
                  <a:txBody>
                    <a:bodyPr/>
                    <a:lstStyle/>
                    <a:p>
                      <a:pPr algn="l">
                        <a:lnSpc>
                          <a:spcPct val="100000"/>
                        </a:lnSpc>
                        <a:spcAft>
                          <a:spcPts val="0"/>
                        </a:spcAft>
                      </a:pPr>
                      <a:r>
                        <a:rPr lang="en-GB" sz="1000" i="0" dirty="0">
                          <a:latin typeface="+mj-ea"/>
                          <a:ea typeface="+mj-ea"/>
                        </a:rPr>
                        <a:t>New %</a:t>
                      </a:r>
                    </a:p>
                  </a:txBody>
                  <a:tcPr marL="45720" marR="45720"/>
                </a:tc>
                <a:tc>
                  <a:txBody>
                    <a:bodyPr/>
                    <a:lstStyle/>
                    <a:p>
                      <a:pPr algn="l">
                        <a:lnSpc>
                          <a:spcPct val="100000"/>
                        </a:lnSpc>
                        <a:spcAft>
                          <a:spcPts val="0"/>
                        </a:spcAft>
                      </a:pPr>
                      <a:r>
                        <a:rPr lang="en-GB" sz="1000" i="0" dirty="0">
                          <a:latin typeface="+mj-ea"/>
                          <a:ea typeface="+mj-ea"/>
                        </a:rPr>
                        <a:t>Change or comment</a:t>
                      </a:r>
                    </a:p>
                  </a:txBody>
                  <a:tcPr marL="45720" marR="45720"/>
                </a:tc>
                <a:extLst>
                  <a:ext uri="{0D108BD9-81ED-4DB2-BD59-A6C34878D82A}">
                    <a16:rowId xmlns="" xmlns:a16="http://schemas.microsoft.com/office/drawing/2014/main" val="10000"/>
                  </a:ext>
                </a:extLst>
              </a:tr>
              <a:tr h="186858">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New bands and bandwidth allocation for 5G terrestrial broadcast - part 2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LTE_terr_bcast_bands_part2-Core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RP-213456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38648">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920071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New bands and bandwidth allocation for 5G terrestrial broadcast - part 2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LTE_terr_bcast_bands_part2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RP-213456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6026644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New Rel-17 RAN4-led WI proposals</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NR new proposal</a:t>
            </a:r>
          </a:p>
          <a:p>
            <a:pPr lvl="1">
              <a:lnSpc>
                <a:spcPct val="150000"/>
              </a:lnSpc>
              <a:spcBef>
                <a:spcPts val="0"/>
              </a:spcBef>
              <a:spcAft>
                <a:spcPts val="0"/>
              </a:spcAft>
            </a:pPr>
            <a:r>
              <a:rPr lang="en-US" altLang="zh-CN" sz="1200" dirty="0">
                <a:hlinkClick r:id="rId2"/>
              </a:rPr>
              <a:t>RP‑213073</a:t>
            </a:r>
            <a:r>
              <a:rPr lang="en-US" altLang="zh-CN" sz="1200" dirty="0"/>
              <a:t>  New WID: 4Rx support for NR band n8  CHTTL </a:t>
            </a:r>
            <a:endParaRPr lang="zh-CN" altLang="zh-CN" sz="1200" dirty="0"/>
          </a:p>
          <a:p>
            <a:pPr>
              <a:lnSpc>
                <a:spcPct val="150000"/>
              </a:lnSpc>
              <a:spcBef>
                <a:spcPts val="0"/>
              </a:spcBef>
              <a:spcAft>
                <a:spcPts val="0"/>
              </a:spcAft>
            </a:pPr>
            <a:r>
              <a:rPr lang="en-US" altLang="zh-CN" sz="1400" dirty="0"/>
              <a:t>LTE new proposal</a:t>
            </a:r>
          </a:p>
          <a:p>
            <a:pPr lvl="1">
              <a:lnSpc>
                <a:spcPct val="150000"/>
              </a:lnSpc>
              <a:spcBef>
                <a:spcPts val="0"/>
              </a:spcBef>
              <a:spcAft>
                <a:spcPts val="0"/>
              </a:spcAft>
            </a:pPr>
            <a:r>
              <a:rPr lang="en-US" altLang="zh-CN" sz="1200" dirty="0"/>
              <a:t>None</a:t>
            </a:r>
          </a:p>
          <a:p>
            <a:pPr marL="0" indent="0">
              <a:lnSpc>
                <a:spcPct val="150000"/>
              </a:lnSpc>
              <a:spcBef>
                <a:spcPts val="0"/>
              </a:spcBef>
              <a:spcAft>
                <a:spcPts val="0"/>
              </a:spcAft>
              <a:buNone/>
            </a:pPr>
            <a:endParaRPr lang="en-US" altLang="zh-CN" sz="1600" dirty="0"/>
          </a:p>
        </p:txBody>
      </p:sp>
    </p:spTree>
    <p:extLst>
      <p:ext uri="{BB962C8B-B14F-4D97-AF65-F5344CB8AC3E}">
        <p14:creationId xmlns:p14="http://schemas.microsoft.com/office/powerpoint/2010/main" val="3399546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RAN4 related issues in RAN#94e</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NTN </a:t>
            </a:r>
            <a:r>
              <a:rPr lang="en-US" altLang="zh-CN" sz="1400" dirty="0"/>
              <a:t>specification for RAN4</a:t>
            </a:r>
            <a:endParaRPr lang="zh-CN" altLang="zh-CN" sz="1400" dirty="0"/>
          </a:p>
          <a:p>
            <a:pPr lvl="1">
              <a:lnSpc>
                <a:spcPct val="150000"/>
              </a:lnSpc>
              <a:spcBef>
                <a:spcPts val="0"/>
              </a:spcBef>
              <a:spcAft>
                <a:spcPts val="0"/>
              </a:spcAft>
            </a:pPr>
            <a:r>
              <a:rPr lang="en-US" altLang="zh-CN" sz="1200" dirty="0"/>
              <a:t>RP-212939  NTN specific requirements in RAN4 NR related TS THALES</a:t>
            </a:r>
            <a:endParaRPr lang="zh-CN" altLang="zh-CN" sz="1200" dirty="0"/>
          </a:p>
          <a:p>
            <a:pPr lvl="1">
              <a:lnSpc>
                <a:spcPct val="150000"/>
              </a:lnSpc>
              <a:spcBef>
                <a:spcPts val="0"/>
              </a:spcBef>
              <a:spcAft>
                <a:spcPts val="0"/>
              </a:spcAft>
            </a:pPr>
            <a:r>
              <a:rPr lang="en-US" altLang="zh-CN" sz="1200" dirty="0"/>
              <a:t>RP-213117  Views on NTN RAN4 specifications Samsung</a:t>
            </a:r>
            <a:endParaRPr lang="zh-CN" altLang="zh-CN" sz="1200" dirty="0"/>
          </a:p>
          <a:p>
            <a:pPr lvl="1">
              <a:lnSpc>
                <a:spcPct val="150000"/>
              </a:lnSpc>
              <a:spcBef>
                <a:spcPts val="0"/>
              </a:spcBef>
              <a:spcAft>
                <a:spcPts val="0"/>
              </a:spcAft>
            </a:pPr>
            <a:r>
              <a:rPr lang="en-US" altLang="zh-CN" sz="1200" dirty="0"/>
              <a:t>RP-213421  RAN4 specifications for NR NTN    Ericsson</a:t>
            </a:r>
            <a:endParaRPr lang="zh-CN" altLang="zh-CN" sz="1400" dirty="0">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1400" dirty="0"/>
              <a:t>MSD for CA and DC (RP-212622 WID Increasing UE power high limit for CA and DC)</a:t>
            </a:r>
            <a:endParaRPr lang="zh-CN" altLang="zh-CN" sz="1400" dirty="0"/>
          </a:p>
          <a:p>
            <a:pPr lvl="1">
              <a:lnSpc>
                <a:spcPct val="150000"/>
              </a:lnSpc>
              <a:spcBef>
                <a:spcPts val="0"/>
              </a:spcBef>
              <a:spcAft>
                <a:spcPts val="0"/>
              </a:spcAft>
            </a:pPr>
            <a:r>
              <a:rPr lang="en-US" altLang="zh-CN" sz="1200" dirty="0"/>
              <a:t>RP-213006  Ongoing work on improving MSD for CA and DC Qualcomm Incorporated</a:t>
            </a:r>
            <a:endParaRPr lang="zh-CN" altLang="zh-CN" sz="1200" dirty="0"/>
          </a:p>
          <a:p>
            <a:pPr lvl="1">
              <a:lnSpc>
                <a:spcPct val="150000"/>
              </a:lnSpc>
              <a:spcBef>
                <a:spcPts val="0"/>
              </a:spcBef>
              <a:spcAft>
                <a:spcPts val="0"/>
              </a:spcAft>
            </a:pPr>
            <a:r>
              <a:rPr lang="en-US" altLang="zh-CN" sz="1200" dirty="0"/>
              <a:t>RP-213146  Consideration on MSD improvement for band combinations  Huawei, HiSilicon</a:t>
            </a:r>
            <a:endParaRPr lang="zh-CN" altLang="zh-CN" sz="1400" dirty="0">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1400" dirty="0"/>
              <a:t>Pi/2 BPSK</a:t>
            </a:r>
            <a:endParaRPr lang="zh-CN" altLang="zh-CN" sz="1400" dirty="0"/>
          </a:p>
          <a:p>
            <a:pPr lvl="1">
              <a:lnSpc>
                <a:spcPct val="150000"/>
              </a:lnSpc>
              <a:spcBef>
                <a:spcPts val="0"/>
              </a:spcBef>
              <a:spcAft>
                <a:spcPts val="0"/>
              </a:spcAft>
            </a:pPr>
            <a:r>
              <a:rPr lang="en-US" altLang="zh-CN" sz="1200" dirty="0"/>
              <a:t>RP-212808  Way forward on pi/2 BPSK     Indian Institute of Tech (H)</a:t>
            </a:r>
            <a:endParaRPr lang="zh-CN" altLang="zh-CN" sz="1400" dirty="0">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1400" dirty="0" err="1"/>
              <a:t>RedCap</a:t>
            </a:r>
            <a:r>
              <a:rPr lang="en-US" altLang="zh-CN" sz="1400" dirty="0"/>
              <a:t> bands</a:t>
            </a:r>
            <a:endParaRPr lang="zh-CN" altLang="zh-CN" sz="1400" dirty="0"/>
          </a:p>
          <a:p>
            <a:pPr lvl="1">
              <a:lnSpc>
                <a:spcPct val="150000"/>
              </a:lnSpc>
              <a:spcBef>
                <a:spcPts val="0"/>
              </a:spcBef>
              <a:spcAft>
                <a:spcPts val="0"/>
              </a:spcAft>
            </a:pPr>
            <a:r>
              <a:rPr lang="en-US" altLang="zh-CN" sz="1200" dirty="0"/>
              <a:t>RP-213427  On scope of frequency bands for Redcap in Rel-17 </a:t>
            </a:r>
            <a:r>
              <a:rPr lang="en-US" altLang="zh-CN" sz="1200" dirty="0" smtClean="0"/>
              <a:t>Ericsson</a:t>
            </a:r>
          </a:p>
          <a:p>
            <a:pPr>
              <a:lnSpc>
                <a:spcPct val="150000"/>
              </a:lnSpc>
              <a:spcBef>
                <a:spcPts val="0"/>
              </a:spcBef>
              <a:spcAft>
                <a:spcPts val="0"/>
              </a:spcAft>
            </a:pPr>
            <a:r>
              <a:rPr lang="en-US" altLang="zh-CN" sz="1400" dirty="0"/>
              <a:t>RAN4 impacts for Rel-17 Multi-SIM WI</a:t>
            </a:r>
            <a:endParaRPr lang="zh-CN" altLang="zh-CN" sz="1400" dirty="0"/>
          </a:p>
          <a:p>
            <a:pPr lvl="1">
              <a:lnSpc>
                <a:spcPct val="150000"/>
              </a:lnSpc>
              <a:spcBef>
                <a:spcPts val="0"/>
              </a:spcBef>
              <a:spcAft>
                <a:spcPts val="0"/>
              </a:spcAft>
            </a:pPr>
            <a:r>
              <a:rPr lang="en-US" altLang="zh-CN" sz="1200" dirty="0"/>
              <a:t>In RAN4 #101e discussion on Reply LS to R2-2108861 took place and RAN4 sent LS RP-212692. MUSIM WI does not have RAN4 objectives and TUs and further RAN decision is recommended</a:t>
            </a:r>
          </a:p>
          <a:p>
            <a:pPr lvl="1">
              <a:lnSpc>
                <a:spcPct val="150000"/>
              </a:lnSpc>
              <a:spcBef>
                <a:spcPts val="0"/>
              </a:spcBef>
              <a:spcAft>
                <a:spcPts val="0"/>
              </a:spcAft>
            </a:pPr>
            <a:r>
              <a:rPr lang="en-US" altLang="zh-CN" sz="1200" dirty="0"/>
              <a:t>RP-212692  Reply LS to R2-2108861 = RP-212522 on gap handling for MUSIM (R4-2120342; to: RAN2; cc: RAN; contact: Vivo) RAN4</a:t>
            </a:r>
            <a:endParaRPr lang="zh-CN" altLang="zh-CN" sz="1200" dirty="0"/>
          </a:p>
          <a:p>
            <a:pPr lvl="1">
              <a:lnSpc>
                <a:spcPct val="150000"/>
              </a:lnSpc>
              <a:spcBef>
                <a:spcPts val="0"/>
              </a:spcBef>
              <a:spcAft>
                <a:spcPts val="0"/>
              </a:spcAft>
            </a:pPr>
            <a:r>
              <a:rPr lang="en-US" altLang="zh-CN" sz="1200" dirty="0"/>
              <a:t>RP-212921  Discussion on RAN4 TU for R17 MUSIM Charter Communications, </a:t>
            </a:r>
            <a:r>
              <a:rPr lang="en-US" altLang="zh-CN" sz="1200" dirty="0" err="1"/>
              <a:t>Inc</a:t>
            </a:r>
            <a:endParaRPr lang="zh-CN" altLang="zh-CN" sz="1200" dirty="0"/>
          </a:p>
          <a:p>
            <a:pPr lvl="1">
              <a:lnSpc>
                <a:spcPct val="150000"/>
              </a:lnSpc>
              <a:spcBef>
                <a:spcPts val="0"/>
              </a:spcBef>
              <a:spcAft>
                <a:spcPts val="0"/>
              </a:spcAft>
            </a:pPr>
            <a:r>
              <a:rPr lang="en-US" altLang="zh-CN" sz="1200" dirty="0"/>
              <a:t>RP-213260  RAN4 impacts for Rel-17 Multi-SIM WI </a:t>
            </a:r>
            <a:r>
              <a:rPr lang="en-US" altLang="zh-CN" sz="1200" dirty="0" smtClean="0"/>
              <a:t>vivo</a:t>
            </a:r>
            <a:endParaRPr lang="en-US" altLang="zh-CN" sz="1200" dirty="0"/>
          </a:p>
        </p:txBody>
      </p:sp>
    </p:spTree>
    <p:extLst>
      <p:ext uri="{BB962C8B-B14F-4D97-AF65-F5344CB8AC3E}">
        <p14:creationId xmlns:p14="http://schemas.microsoft.com/office/powerpoint/2010/main" val="1657490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RAN4 related issues in RAN#94e</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BS </a:t>
            </a:r>
            <a:r>
              <a:rPr lang="en-US" altLang="zh-CN" sz="1400" dirty="0"/>
              <a:t>demodulation requirements for Rel-17 SDT (Nokia)</a:t>
            </a:r>
            <a:endParaRPr lang="zh-CN" altLang="zh-CN" sz="1400" dirty="0"/>
          </a:p>
          <a:p>
            <a:pPr lvl="1">
              <a:lnSpc>
                <a:spcPct val="150000"/>
              </a:lnSpc>
              <a:spcBef>
                <a:spcPts val="0"/>
              </a:spcBef>
              <a:spcAft>
                <a:spcPts val="0"/>
              </a:spcAft>
            </a:pPr>
            <a:r>
              <a:rPr lang="en-US" altLang="zh-CN" sz="1200" dirty="0"/>
              <a:t>RP-212948  Discussion on BS demodulation requirements for Rel-17 Small Data Transmissions Nokia, Nokia Shanghai Bell</a:t>
            </a:r>
            <a:endParaRPr lang="zh-CN" altLang="zh-CN" sz="1400" dirty="0"/>
          </a:p>
          <a:p>
            <a:pPr>
              <a:lnSpc>
                <a:spcPct val="150000"/>
              </a:lnSpc>
              <a:spcBef>
                <a:spcPts val="0"/>
              </a:spcBef>
              <a:spcAft>
                <a:spcPts val="0"/>
              </a:spcAft>
            </a:pPr>
            <a:r>
              <a:rPr lang="en-US" altLang="zh-CN" sz="1400" dirty="0"/>
              <a:t>NR demodulation enhancements WI: CRS-IM objectives update</a:t>
            </a:r>
            <a:r>
              <a:rPr lang="en-US" altLang="zh-CN" sz="1400" dirty="0" smtClean="0"/>
              <a:t>:</a:t>
            </a:r>
            <a:endParaRPr lang="zh-CN" altLang="zh-CN" sz="1400" dirty="0"/>
          </a:p>
          <a:p>
            <a:pPr lvl="1">
              <a:lnSpc>
                <a:spcPct val="150000"/>
              </a:lnSpc>
              <a:spcBef>
                <a:spcPts val="0"/>
              </a:spcBef>
              <a:spcAft>
                <a:spcPts val="0"/>
              </a:spcAft>
            </a:pPr>
            <a:r>
              <a:rPr lang="en-US" altLang="zh-CN" sz="1200" dirty="0"/>
              <a:t>RP-213089  Revised WID: Further enhancement on NR demodulation performance China Telecom</a:t>
            </a:r>
            <a:endParaRPr lang="zh-CN" altLang="zh-CN" sz="1400" dirty="0"/>
          </a:p>
          <a:p>
            <a:pPr lvl="0">
              <a:lnSpc>
                <a:spcPct val="150000"/>
              </a:lnSpc>
              <a:spcBef>
                <a:spcPts val="0"/>
              </a:spcBef>
              <a:spcAft>
                <a:spcPts val="0"/>
              </a:spcAft>
            </a:pPr>
            <a:r>
              <a:rPr lang="en-US" altLang="zh-CN" sz="1400" dirty="0"/>
              <a:t>FR2 enhancement: UL gaps</a:t>
            </a:r>
            <a:endParaRPr lang="zh-CN" altLang="zh-CN" sz="1400" dirty="0"/>
          </a:p>
          <a:p>
            <a:pPr lvl="1">
              <a:lnSpc>
                <a:spcPct val="150000"/>
              </a:lnSpc>
              <a:spcBef>
                <a:spcPts val="0"/>
              </a:spcBef>
              <a:spcAft>
                <a:spcPts val="0"/>
              </a:spcAft>
            </a:pPr>
            <a:r>
              <a:rPr lang="en-US" altLang="zh-CN" sz="1200" dirty="0"/>
              <a:t>RP-213378  Applicable Scenarios of UL Gaps Apple</a:t>
            </a:r>
            <a:endParaRPr lang="zh-CN" altLang="zh-CN" sz="1200" dirty="0"/>
          </a:p>
          <a:p>
            <a:pPr lvl="2">
              <a:lnSpc>
                <a:spcPct val="150000"/>
              </a:lnSpc>
              <a:spcBef>
                <a:spcPts val="0"/>
              </a:spcBef>
              <a:spcAft>
                <a:spcPts val="0"/>
              </a:spcAft>
            </a:pPr>
            <a:r>
              <a:rPr lang="en-US" altLang="zh-CN" sz="1200" i="1" dirty="0"/>
              <a:t>Proposal: Revise the WID of NR_RF_FR2_req_enh2 to capture that the work of UL gaps applies to (NG) EN-DC, NE-DC, NR-DC and SA.</a:t>
            </a:r>
            <a:endParaRPr lang="en-US" altLang="zh-CN" sz="1600" dirty="0"/>
          </a:p>
          <a:p>
            <a:pPr>
              <a:lnSpc>
                <a:spcPct val="150000"/>
              </a:lnSpc>
              <a:spcBef>
                <a:spcPts val="0"/>
              </a:spcBef>
              <a:spcAft>
                <a:spcPts val="0"/>
              </a:spcAft>
            </a:pPr>
            <a:r>
              <a:rPr lang="en-US" altLang="zh-CN" sz="1400" dirty="0"/>
              <a:t>NR and MR-DC MG Enhancements WID update</a:t>
            </a:r>
            <a:endParaRPr lang="zh-CN" altLang="zh-CN" sz="1400" dirty="0"/>
          </a:p>
          <a:p>
            <a:pPr lvl="1">
              <a:lnSpc>
                <a:spcPct val="150000"/>
              </a:lnSpc>
              <a:spcBef>
                <a:spcPts val="0"/>
              </a:spcBef>
              <a:spcAft>
                <a:spcPts val="0"/>
              </a:spcAft>
            </a:pPr>
            <a:r>
              <a:rPr lang="en-US" altLang="zh-CN" sz="1200" dirty="0"/>
              <a:t>RP-213312  Revised WID on NR and MR-DC measurement gap enhancements Intel Corporation, MediaTek Inc.</a:t>
            </a:r>
            <a:endParaRPr lang="zh-CN" altLang="zh-CN" sz="1200" dirty="0"/>
          </a:p>
          <a:p>
            <a:pPr>
              <a:lnSpc>
                <a:spcPct val="150000"/>
              </a:lnSpc>
              <a:spcBef>
                <a:spcPts val="0"/>
              </a:spcBef>
              <a:spcAft>
                <a:spcPts val="0"/>
              </a:spcAft>
            </a:pPr>
            <a:r>
              <a:rPr lang="en-US" altLang="zh-CN" sz="1400" dirty="0"/>
              <a:t>Lower 6GHz NR unlicensed operation </a:t>
            </a:r>
          </a:p>
          <a:p>
            <a:pPr lvl="1">
              <a:lnSpc>
                <a:spcPct val="150000"/>
              </a:lnSpc>
              <a:spcBef>
                <a:spcPts val="0"/>
              </a:spcBef>
              <a:spcAft>
                <a:spcPts val="0"/>
              </a:spcAft>
            </a:pPr>
            <a:r>
              <a:rPr lang="en-US" altLang="zh-CN" sz="1200" dirty="0"/>
              <a:t>RP-213254 Revised WID on introduction of lower 6GHz NR unlicensed operation for Europe Nokia, Nokia Shanghai Bell</a:t>
            </a:r>
          </a:p>
          <a:p>
            <a:pPr lvl="1">
              <a:lnSpc>
                <a:spcPct val="150000"/>
              </a:lnSpc>
              <a:spcBef>
                <a:spcPts val="0"/>
              </a:spcBef>
              <a:spcAft>
                <a:spcPts val="0"/>
              </a:spcAft>
            </a:pPr>
            <a:r>
              <a:rPr lang="en-US" altLang="zh-CN" sz="1200" dirty="0"/>
              <a:t>RP‑213178 Frequency range for the lower </a:t>
            </a:r>
            <a:r>
              <a:rPr lang="en-US" altLang="zh-CN" sz="1200" dirty="0" err="1"/>
              <a:t>6GHz</a:t>
            </a:r>
            <a:r>
              <a:rPr lang="en-US" altLang="zh-CN" sz="1200" dirty="0"/>
              <a:t> NR unlicensed operation Apple, </a:t>
            </a:r>
            <a:r>
              <a:rPr lang="en-US" altLang="zh-CN" sz="1200" dirty="0" err="1"/>
              <a:t>MediaTek</a:t>
            </a:r>
            <a:r>
              <a:rPr lang="en-US" altLang="zh-CN" sz="1200" dirty="0"/>
              <a:t> Inc.</a:t>
            </a:r>
          </a:p>
          <a:p>
            <a:pPr>
              <a:lnSpc>
                <a:spcPct val="150000"/>
              </a:lnSpc>
              <a:spcBef>
                <a:spcPts val="0"/>
              </a:spcBef>
              <a:spcAft>
                <a:spcPts val="0"/>
              </a:spcAft>
            </a:pPr>
            <a:endParaRPr lang="en-US" altLang="zh-CN" sz="1600" dirty="0"/>
          </a:p>
          <a:p>
            <a:pPr marL="0" indent="0">
              <a:lnSpc>
                <a:spcPct val="150000"/>
              </a:lnSpc>
              <a:spcBef>
                <a:spcPts val="0"/>
              </a:spcBef>
              <a:spcAft>
                <a:spcPts val="0"/>
              </a:spcAft>
              <a:buNone/>
            </a:pPr>
            <a:endParaRPr lang="en-US" altLang="zh-CN" sz="1600" dirty="0"/>
          </a:p>
        </p:txBody>
      </p:sp>
    </p:spTree>
    <p:extLst>
      <p:ext uri="{BB962C8B-B14F-4D97-AF65-F5344CB8AC3E}">
        <p14:creationId xmlns:p14="http://schemas.microsoft.com/office/powerpoint/2010/main" val="3799247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Summary (1/2)</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sz="1400" dirty="0"/>
              <a:t>In Q4 2021, RAN4 had one e-meetings, i.e., </a:t>
            </a:r>
            <a:r>
              <a:rPr lang="en-US" sz="1400" dirty="0" smtClean="0"/>
              <a:t>RAN4#101-e</a:t>
            </a:r>
            <a:endParaRPr lang="en-US" sz="1400" dirty="0"/>
          </a:p>
          <a:p>
            <a:pPr lvl="1">
              <a:lnSpc>
                <a:spcPct val="150000"/>
              </a:lnSpc>
              <a:spcBef>
                <a:spcPts val="0"/>
              </a:spcBef>
              <a:spcAft>
                <a:spcPts val="0"/>
              </a:spcAft>
            </a:pPr>
            <a:r>
              <a:rPr lang="en-US" sz="1200" dirty="0"/>
              <a:t>Email discussions were organized in 112 email threads, each with a moderator, in three parallel sessions (Main, RRM, </a:t>
            </a:r>
            <a:r>
              <a:rPr lang="en-US" sz="1200" dirty="0" err="1"/>
              <a:t>BSRF_Demod_Test</a:t>
            </a:r>
            <a:r>
              <a:rPr lang="en-US" sz="1200" dirty="0"/>
              <a:t>). </a:t>
            </a:r>
          </a:p>
          <a:p>
            <a:pPr lvl="1">
              <a:lnSpc>
                <a:spcPct val="150000"/>
              </a:lnSpc>
              <a:spcBef>
                <a:spcPts val="0"/>
              </a:spcBef>
              <a:spcAft>
                <a:spcPts val="0"/>
              </a:spcAft>
            </a:pPr>
            <a:r>
              <a:rPr lang="en-US" altLang="zh-CN" sz="1200" dirty="0"/>
              <a:t>Total </a:t>
            </a:r>
            <a:r>
              <a:rPr lang="en-US" altLang="zh-CN" sz="1200" dirty="0" smtClean="0"/>
              <a:t>3400+</a:t>
            </a:r>
            <a:r>
              <a:rPr lang="en-US" sz="1200" dirty="0" smtClean="0"/>
              <a:t> </a:t>
            </a:r>
            <a:r>
              <a:rPr lang="en-US" sz="1200" dirty="0"/>
              <a:t>emails in </a:t>
            </a:r>
            <a:r>
              <a:rPr lang="en-US" altLang="zh-CN" sz="1200" dirty="0"/>
              <a:t>one</a:t>
            </a:r>
            <a:r>
              <a:rPr lang="en-US" sz="1200" dirty="0"/>
              <a:t> meeting.</a:t>
            </a:r>
          </a:p>
          <a:p>
            <a:pPr lvl="1">
              <a:lnSpc>
                <a:spcPct val="150000"/>
              </a:lnSpc>
              <a:spcBef>
                <a:spcPts val="0"/>
              </a:spcBef>
              <a:spcAft>
                <a:spcPts val="0"/>
              </a:spcAft>
            </a:pPr>
            <a:r>
              <a:rPr lang="en-US" sz="1200" dirty="0"/>
              <a:t>27 GTW calls in each session, a total of 81 hours of call, were used to treat critical or controversial topics.</a:t>
            </a:r>
          </a:p>
          <a:p>
            <a:pPr>
              <a:lnSpc>
                <a:spcPct val="150000"/>
              </a:lnSpc>
              <a:spcBef>
                <a:spcPts val="0"/>
              </a:spcBef>
              <a:spcAft>
                <a:spcPts val="0"/>
              </a:spcAft>
            </a:pPr>
            <a:r>
              <a:rPr lang="en-US" altLang="zh-CN" sz="1400" dirty="0"/>
              <a:t>Continue to improve the meeting efficiency </a:t>
            </a:r>
          </a:p>
          <a:p>
            <a:pPr lvl="1">
              <a:lnSpc>
                <a:spcPct val="150000"/>
              </a:lnSpc>
              <a:spcBef>
                <a:spcPts val="0"/>
              </a:spcBef>
              <a:spcAft>
                <a:spcPts val="0"/>
              </a:spcAft>
            </a:pPr>
            <a:r>
              <a:rPr lang="en-US" sz="1200" dirty="0"/>
              <a:t>Further optimize the meeting arrangement and timeline, which are documented in R4-2117001. </a:t>
            </a:r>
          </a:p>
          <a:p>
            <a:pPr lvl="1">
              <a:lnSpc>
                <a:spcPct val="150000"/>
              </a:lnSpc>
              <a:spcBef>
                <a:spcPts val="0"/>
              </a:spcBef>
              <a:spcAft>
                <a:spcPts val="0"/>
              </a:spcAft>
            </a:pPr>
            <a:r>
              <a:rPr lang="en-US" sz="1200" dirty="0"/>
              <a:t>Optimize the approach for handling maintenance CRs by reducing the formal agreed CRs number from around 812 to 161</a:t>
            </a:r>
          </a:p>
          <a:p>
            <a:pPr lvl="2">
              <a:lnSpc>
                <a:spcPct val="150000"/>
              </a:lnSpc>
              <a:spcBef>
                <a:spcPts val="0"/>
              </a:spcBef>
              <a:spcAft>
                <a:spcPts val="0"/>
              </a:spcAft>
            </a:pPr>
            <a:r>
              <a:rPr lang="en-US" sz="1200" dirty="0"/>
              <a:t>The intention is to improve the CR quality, conduct the cross-checking earlier, and facilitate the implementation of those CRs after RAN</a:t>
            </a:r>
          </a:p>
          <a:p>
            <a:pPr lvl="2">
              <a:lnSpc>
                <a:spcPct val="150000"/>
              </a:lnSpc>
              <a:spcBef>
                <a:spcPts val="0"/>
              </a:spcBef>
              <a:spcAft>
                <a:spcPts val="0"/>
              </a:spcAft>
            </a:pPr>
            <a:r>
              <a:rPr lang="en-US" sz="1200" dirty="0"/>
              <a:t>Many thanks to all volunteer RAN4 colleagues to help merging the endorsed draft CRs</a:t>
            </a:r>
            <a:endParaRPr lang="en-US" altLang="zh-CN" sz="1400" dirty="0"/>
          </a:p>
          <a:p>
            <a:pPr>
              <a:lnSpc>
                <a:spcPct val="150000"/>
              </a:lnSpc>
              <a:spcBef>
                <a:spcPts val="0"/>
              </a:spcBef>
              <a:spcAft>
                <a:spcPts val="0"/>
              </a:spcAft>
            </a:pPr>
            <a:r>
              <a:rPr lang="en-US" altLang="zh-CN" sz="1400" dirty="0"/>
              <a:t>Rel-15 and Rel-16 maintenance</a:t>
            </a:r>
          </a:p>
          <a:p>
            <a:pPr lvl="1">
              <a:lnSpc>
                <a:spcPct val="150000"/>
              </a:lnSpc>
              <a:spcBef>
                <a:spcPts val="0"/>
              </a:spcBef>
              <a:spcAft>
                <a:spcPts val="0"/>
              </a:spcAft>
            </a:pPr>
            <a:r>
              <a:rPr lang="en-US" altLang="zh-CN" sz="1200" dirty="0"/>
              <a:t>It was observed that the total </a:t>
            </a:r>
            <a:r>
              <a:rPr lang="en-US" altLang="zh-CN" sz="1200" dirty="0" err="1"/>
              <a:t>tdoc</a:t>
            </a:r>
            <a:r>
              <a:rPr lang="en-US" altLang="zh-CN" sz="1200" dirty="0"/>
              <a:t> number and the </a:t>
            </a:r>
            <a:r>
              <a:rPr lang="en-US" altLang="zh-CN" sz="1200" dirty="0" err="1"/>
              <a:t>tdoc</a:t>
            </a:r>
            <a:r>
              <a:rPr lang="en-US" altLang="zh-CN" sz="1200" dirty="0"/>
              <a:t> number for maintenance decreased</a:t>
            </a:r>
          </a:p>
          <a:p>
            <a:pPr lvl="2">
              <a:lnSpc>
                <a:spcPct val="150000"/>
              </a:lnSpc>
              <a:spcBef>
                <a:spcPts val="0"/>
              </a:spcBef>
              <a:spcAft>
                <a:spcPts val="0"/>
              </a:spcAft>
            </a:pPr>
            <a:r>
              <a:rPr lang="en-US" altLang="zh-CN" sz="1200" dirty="0"/>
              <a:t>Total submitted </a:t>
            </a:r>
            <a:r>
              <a:rPr lang="en-US" altLang="zh-CN" sz="1200" dirty="0" err="1"/>
              <a:t>tdoc</a:t>
            </a:r>
            <a:r>
              <a:rPr lang="en-US" altLang="zh-CN" sz="1200" dirty="0"/>
              <a:t> number is 3450 (3903 in last quarter).</a:t>
            </a:r>
          </a:p>
          <a:p>
            <a:pPr lvl="2">
              <a:lnSpc>
                <a:spcPct val="150000"/>
              </a:lnSpc>
              <a:spcBef>
                <a:spcPts val="0"/>
              </a:spcBef>
              <a:spcAft>
                <a:spcPts val="0"/>
              </a:spcAft>
            </a:pPr>
            <a:r>
              <a:rPr lang="en-US" altLang="zh-CN" sz="1200" dirty="0"/>
              <a:t>Rel-15 maintenance </a:t>
            </a:r>
            <a:r>
              <a:rPr lang="en-US" altLang="zh-CN" sz="1200" dirty="0" err="1"/>
              <a:t>tdocs</a:t>
            </a:r>
            <a:r>
              <a:rPr lang="en-US" altLang="zh-CN" sz="1200" dirty="0"/>
              <a:t> account for 11.7% (11.9% in Q3) of total number, Rel-16 maintenance </a:t>
            </a:r>
            <a:r>
              <a:rPr lang="en-US" altLang="zh-CN" sz="1200" dirty="0" err="1"/>
              <a:t>tdocs</a:t>
            </a:r>
            <a:r>
              <a:rPr lang="en-US" altLang="zh-CN" sz="1200" dirty="0"/>
              <a:t> account for 11% (16.8% in Q3)</a:t>
            </a:r>
          </a:p>
          <a:p>
            <a:pPr>
              <a:lnSpc>
                <a:spcPct val="150000"/>
              </a:lnSpc>
              <a:spcBef>
                <a:spcPts val="0"/>
              </a:spcBef>
              <a:spcAft>
                <a:spcPts val="0"/>
              </a:spcAft>
            </a:pPr>
            <a:r>
              <a:rPr lang="en-US" altLang="zh-CN" sz="1400" dirty="0"/>
              <a:t>Rel-17 WI/SI</a:t>
            </a:r>
          </a:p>
          <a:p>
            <a:pPr lvl="1">
              <a:lnSpc>
                <a:spcPct val="150000"/>
              </a:lnSpc>
              <a:spcBef>
                <a:spcPts val="0"/>
              </a:spcBef>
              <a:spcAft>
                <a:spcPts val="0"/>
              </a:spcAft>
            </a:pPr>
            <a:r>
              <a:rPr lang="en-US" altLang="zh-CN" sz="1200" dirty="0" err="1"/>
              <a:t>Tdocs</a:t>
            </a:r>
            <a:r>
              <a:rPr lang="en-US" altLang="zh-CN" sz="1200" dirty="0"/>
              <a:t> of Rel-17 spectrum-related WI account for 24.2% (25% in last quarter) of total number, </a:t>
            </a:r>
            <a:r>
              <a:rPr lang="en-US" altLang="zh-CN" sz="1200" dirty="0" err="1"/>
              <a:t>tdocs</a:t>
            </a:r>
            <a:r>
              <a:rPr lang="en-US" altLang="zh-CN" sz="1200" dirty="0"/>
              <a:t> of Rel-17 non-spectrum related WI/SIs account for 42.8% (39% in last quarter).</a:t>
            </a:r>
          </a:p>
          <a:p>
            <a:pPr lvl="1">
              <a:lnSpc>
                <a:spcPct val="150000"/>
              </a:lnSpc>
              <a:spcBef>
                <a:spcPts val="0"/>
              </a:spcBef>
              <a:spcAft>
                <a:spcPts val="0"/>
              </a:spcAft>
            </a:pPr>
            <a:r>
              <a:rPr lang="en-US" altLang="zh-CN" sz="1200" dirty="0"/>
              <a:t>Most of GTW time slots are used to treat Rel-17 WI/SIs</a:t>
            </a:r>
          </a:p>
          <a:p>
            <a:pPr lvl="1">
              <a:lnSpc>
                <a:spcPct val="150000"/>
              </a:lnSpc>
              <a:spcBef>
                <a:spcPts val="0"/>
              </a:spcBef>
              <a:spcAft>
                <a:spcPts val="0"/>
              </a:spcAft>
            </a:pPr>
            <a:endParaRPr lang="en-US" altLang="zh-CN" sz="1600" dirty="0"/>
          </a:p>
        </p:txBody>
      </p:sp>
    </p:spTree>
    <p:extLst>
      <p:ext uri="{BB962C8B-B14F-4D97-AF65-F5344CB8AC3E}">
        <p14:creationId xmlns:p14="http://schemas.microsoft.com/office/powerpoint/2010/main" val="226156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RAN4 Q4 and Perf. Part TU Planning</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The TU budget for RAN4 in Rel-17 (The detailed TU allocation for each WI/SI core part was given in RP-212638)</a:t>
            </a:r>
          </a:p>
          <a:p>
            <a:pPr lvl="1">
              <a:lnSpc>
                <a:spcPct val="150000"/>
              </a:lnSpc>
              <a:spcBef>
                <a:spcPts val="0"/>
              </a:spcBef>
              <a:spcAft>
                <a:spcPts val="0"/>
              </a:spcAft>
            </a:pPr>
            <a:r>
              <a:rPr lang="en-US" altLang="zh-CN" sz="1200" dirty="0"/>
              <a:t>NOTE</a:t>
            </a:r>
            <a:r>
              <a:rPr lang="zh-CN" altLang="en-US" sz="1200" dirty="0"/>
              <a:t>：</a:t>
            </a:r>
            <a:r>
              <a:rPr lang="en-US" altLang="zh-CN" sz="1200" dirty="0"/>
              <a:t>Total available TU in RAN4 is 45 TU, including RF 24.5 TU, RD 20.5 TU.</a:t>
            </a:r>
          </a:p>
          <a:p>
            <a:pPr>
              <a:lnSpc>
                <a:spcPct val="150000"/>
              </a:lnSpc>
              <a:spcBef>
                <a:spcPts val="0"/>
              </a:spcBef>
              <a:spcAft>
                <a:spcPts val="0"/>
              </a:spcAft>
            </a:pPr>
            <a:r>
              <a:rPr lang="en-US" altLang="zh-CN" sz="1400" dirty="0"/>
              <a:t>The TU budget including performance part is shown below</a:t>
            </a:r>
          </a:p>
          <a:p>
            <a:pPr lvl="1">
              <a:lnSpc>
                <a:spcPct val="150000"/>
              </a:lnSpc>
              <a:spcBef>
                <a:spcPts val="0"/>
              </a:spcBef>
              <a:spcAft>
                <a:spcPts val="0"/>
              </a:spcAft>
            </a:pPr>
            <a:endParaRPr lang="en-US" altLang="zh-CN" sz="1200" dirty="0"/>
          </a:p>
          <a:p>
            <a:pPr lvl="1">
              <a:lnSpc>
                <a:spcPct val="150000"/>
              </a:lnSpc>
              <a:spcBef>
                <a:spcPts val="0"/>
              </a:spcBef>
              <a:spcAft>
                <a:spcPts val="0"/>
              </a:spcAft>
            </a:pPr>
            <a:endParaRPr lang="en-US" altLang="zh-CN" sz="1200" dirty="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a:p>
          <a:p>
            <a:pPr>
              <a:lnSpc>
                <a:spcPct val="150000"/>
              </a:lnSpc>
              <a:spcBef>
                <a:spcPts val="0"/>
              </a:spcBef>
              <a:spcAft>
                <a:spcPts val="0"/>
              </a:spcAft>
            </a:pPr>
            <a:r>
              <a:rPr lang="en-US" altLang="zh-CN" sz="1400" dirty="0"/>
              <a:t>Q1 2022 meeting plans:</a:t>
            </a:r>
          </a:p>
          <a:p>
            <a:pPr lvl="1">
              <a:lnSpc>
                <a:spcPct val="150000"/>
              </a:lnSpc>
              <a:spcBef>
                <a:spcPts val="0"/>
              </a:spcBef>
              <a:spcAft>
                <a:spcPts val="0"/>
              </a:spcAft>
            </a:pPr>
            <a:r>
              <a:rPr lang="en-US" altLang="zh-CN" sz="1200" dirty="0"/>
              <a:t>Focus on finalization of Rel-17 WI/SIs core part</a:t>
            </a:r>
          </a:p>
          <a:p>
            <a:pPr lvl="1">
              <a:lnSpc>
                <a:spcPct val="150000"/>
              </a:lnSpc>
              <a:spcBef>
                <a:spcPts val="0"/>
              </a:spcBef>
              <a:spcAft>
                <a:spcPts val="0"/>
              </a:spcAft>
            </a:pPr>
            <a:r>
              <a:rPr lang="en-US" altLang="zh-CN" sz="1200" dirty="0"/>
              <a:t>Perf part for Rel-17 WIs also starts and the corresponding agendas will be set based on the </a:t>
            </a:r>
            <a:r>
              <a:rPr lang="en-US" altLang="zh-CN" sz="1200" dirty="0" smtClean="0"/>
              <a:t>proposed </a:t>
            </a:r>
            <a:r>
              <a:rPr lang="en-US" altLang="zh-CN" sz="1200" dirty="0"/>
              <a:t>TU </a:t>
            </a:r>
            <a:r>
              <a:rPr lang="en-US" altLang="zh-CN" sz="1200" dirty="0" smtClean="0"/>
              <a:t>budget.</a:t>
            </a:r>
            <a:endParaRPr lang="en-US" altLang="zh-CN" sz="1200" dirty="0"/>
          </a:p>
        </p:txBody>
      </p:sp>
      <p:graphicFrame>
        <p:nvGraphicFramePr>
          <p:cNvPr id="8" name="表格 7"/>
          <p:cNvGraphicFramePr>
            <a:graphicFrameLocks noGrp="1"/>
          </p:cNvGraphicFramePr>
          <p:nvPr>
            <p:extLst>
              <p:ext uri="{D42A27DB-BD31-4B8C-83A1-F6EECF244321}">
                <p14:modId xmlns:p14="http://schemas.microsoft.com/office/powerpoint/2010/main" val="2511255031"/>
              </p:ext>
            </p:extLst>
          </p:nvPr>
        </p:nvGraphicFramePr>
        <p:xfrm>
          <a:off x="162364" y="2416322"/>
          <a:ext cx="11656471" cy="1630680"/>
        </p:xfrm>
        <a:graphic>
          <a:graphicData uri="http://schemas.openxmlformats.org/drawingml/2006/table">
            <a:tbl>
              <a:tblPr>
                <a:tableStyleId>{D27102A9-8310-4765-A935-A1911B00CA55}</a:tableStyleId>
              </a:tblPr>
              <a:tblGrid>
                <a:gridCol w="2012298">
                  <a:extLst>
                    <a:ext uri="{9D8B030D-6E8A-4147-A177-3AD203B41FA5}">
                      <a16:colId xmlns="" xmlns:a16="http://schemas.microsoft.com/office/drawing/2014/main" val="20000"/>
                    </a:ext>
                  </a:extLst>
                </a:gridCol>
                <a:gridCol w="876743">
                  <a:extLst>
                    <a:ext uri="{9D8B030D-6E8A-4147-A177-3AD203B41FA5}">
                      <a16:colId xmlns="" xmlns:a16="http://schemas.microsoft.com/office/drawing/2014/main" val="20004"/>
                    </a:ext>
                  </a:extLst>
                </a:gridCol>
                <a:gridCol w="876743">
                  <a:extLst>
                    <a:ext uri="{9D8B030D-6E8A-4147-A177-3AD203B41FA5}">
                      <a16:colId xmlns="" xmlns:a16="http://schemas.microsoft.com/office/drawing/2014/main" val="20005"/>
                    </a:ext>
                  </a:extLst>
                </a:gridCol>
                <a:gridCol w="876743">
                  <a:extLst>
                    <a:ext uri="{9D8B030D-6E8A-4147-A177-3AD203B41FA5}">
                      <a16:colId xmlns="" xmlns:a16="http://schemas.microsoft.com/office/drawing/2014/main" val="20006"/>
                    </a:ext>
                  </a:extLst>
                </a:gridCol>
                <a:gridCol w="876743">
                  <a:extLst>
                    <a:ext uri="{9D8B030D-6E8A-4147-A177-3AD203B41FA5}">
                      <a16:colId xmlns="" xmlns:a16="http://schemas.microsoft.com/office/drawing/2014/main" val="20007"/>
                    </a:ext>
                  </a:extLst>
                </a:gridCol>
                <a:gridCol w="876743">
                  <a:extLst>
                    <a:ext uri="{9D8B030D-6E8A-4147-A177-3AD203B41FA5}">
                      <a16:colId xmlns="" xmlns:a16="http://schemas.microsoft.com/office/drawing/2014/main" val="20008"/>
                    </a:ext>
                  </a:extLst>
                </a:gridCol>
                <a:gridCol w="876743">
                  <a:extLst>
                    <a:ext uri="{9D8B030D-6E8A-4147-A177-3AD203B41FA5}">
                      <a16:colId xmlns="" xmlns:a16="http://schemas.microsoft.com/office/drawing/2014/main" val="20011"/>
                    </a:ext>
                  </a:extLst>
                </a:gridCol>
                <a:gridCol w="876743">
                  <a:extLst>
                    <a:ext uri="{9D8B030D-6E8A-4147-A177-3AD203B41FA5}">
                      <a16:colId xmlns="" xmlns:a16="http://schemas.microsoft.com/office/drawing/2014/main" val="20012"/>
                    </a:ext>
                  </a:extLst>
                </a:gridCol>
                <a:gridCol w="876743">
                  <a:extLst>
                    <a:ext uri="{9D8B030D-6E8A-4147-A177-3AD203B41FA5}">
                      <a16:colId xmlns="" xmlns:a16="http://schemas.microsoft.com/office/drawing/2014/main" val="20013"/>
                    </a:ext>
                  </a:extLst>
                </a:gridCol>
                <a:gridCol w="876743">
                  <a:extLst>
                    <a:ext uri="{9D8B030D-6E8A-4147-A177-3AD203B41FA5}">
                      <a16:colId xmlns="" xmlns:a16="http://schemas.microsoft.com/office/drawing/2014/main" val="20014"/>
                    </a:ext>
                  </a:extLst>
                </a:gridCol>
                <a:gridCol w="876743">
                  <a:extLst>
                    <a:ext uri="{9D8B030D-6E8A-4147-A177-3AD203B41FA5}">
                      <a16:colId xmlns="" xmlns:a16="http://schemas.microsoft.com/office/drawing/2014/main" val="20015"/>
                    </a:ext>
                  </a:extLst>
                </a:gridCol>
                <a:gridCol w="876743">
                  <a:extLst>
                    <a:ext uri="{9D8B030D-6E8A-4147-A177-3AD203B41FA5}">
                      <a16:colId xmlns="" xmlns:a16="http://schemas.microsoft.com/office/drawing/2014/main" val="20016"/>
                    </a:ext>
                  </a:extLst>
                </a:gridCol>
              </a:tblGrid>
              <a:tr h="0">
                <a:tc>
                  <a:txBody>
                    <a:bodyPr/>
                    <a:lstStyle/>
                    <a:p>
                      <a:pPr algn="ctr" fontAlgn="t"/>
                      <a:r>
                        <a:rPr lang="en-US" sz="1100" u="none" strike="noStrike" dirty="0">
                          <a:effectLst/>
                          <a:latin typeface="+mj-ea"/>
                          <a:ea typeface="+mj-ea"/>
                        </a:rPr>
                        <a:t>RAN</a:t>
                      </a:r>
                      <a:endParaRPr lang="en-US" sz="1100" b="0" i="0" u="none" strike="noStrike" dirty="0">
                        <a:solidFill>
                          <a:srgbClr val="000000"/>
                        </a:solidFill>
                        <a:effectLst/>
                        <a:latin typeface="+mj-ea"/>
                        <a:ea typeface="+mj-ea"/>
                      </a:endParaRPr>
                    </a:p>
                  </a:txBody>
                  <a:tcPr marL="45720" marR="45720">
                    <a:solidFill>
                      <a:srgbClr val="72AF2F"/>
                    </a:solidFill>
                  </a:tcPr>
                </a:tc>
                <a:tc>
                  <a:txBody>
                    <a:bodyPr/>
                    <a:lstStyle/>
                    <a:p>
                      <a:pPr algn="ctr" fontAlgn="t"/>
                      <a:r>
                        <a:rPr lang="en-US" sz="1100" u="none" strike="noStrike" dirty="0">
                          <a:effectLst/>
                          <a:latin typeface="+mj-ea"/>
                          <a:ea typeface="+mj-ea"/>
                        </a:rPr>
                        <a:t>R4RF</a:t>
                      </a:r>
                      <a:endParaRPr lang="en-US" sz="1100" b="0" i="0" u="none" strike="noStrike" dirty="0">
                        <a:solidFill>
                          <a:srgbClr val="000000"/>
                        </a:solidFill>
                        <a:effectLst/>
                        <a:latin typeface="+mj-ea"/>
                        <a:ea typeface="+mj-ea"/>
                      </a:endParaRPr>
                    </a:p>
                  </a:txBody>
                  <a:tcPr>
                    <a:solidFill>
                      <a:schemeClr val="accent1">
                        <a:lumMod val="40000"/>
                        <a:lumOff val="60000"/>
                      </a:schemeClr>
                    </a:solidFill>
                  </a:tcPr>
                </a:tc>
                <a:tc>
                  <a:txBody>
                    <a:bodyPr/>
                    <a:lstStyle/>
                    <a:p>
                      <a:pPr algn="ctr" fontAlgn="t"/>
                      <a:r>
                        <a:rPr lang="en-US" sz="1100" u="none" strike="noStrike" dirty="0">
                          <a:effectLst/>
                          <a:latin typeface="+mj-ea"/>
                          <a:ea typeface="+mj-ea"/>
                        </a:rPr>
                        <a:t>R4RD</a:t>
                      </a:r>
                      <a:endParaRPr lang="en-US" sz="1100" b="0" i="0" u="none" strike="noStrike" dirty="0">
                        <a:solidFill>
                          <a:srgbClr val="000000"/>
                        </a:solidFill>
                        <a:effectLst/>
                        <a:latin typeface="+mj-ea"/>
                        <a:ea typeface="+mj-ea"/>
                      </a:endParaRPr>
                    </a:p>
                  </a:txBody>
                  <a:tcPr>
                    <a:solidFill>
                      <a:schemeClr val="accent1">
                        <a:lumMod val="40000"/>
                        <a:lumOff val="60000"/>
                      </a:schemeClr>
                    </a:solidFill>
                  </a:tcPr>
                </a:tc>
                <a:tc>
                  <a:txBody>
                    <a:bodyPr/>
                    <a:lstStyle/>
                    <a:p>
                      <a:pPr algn="ctr" fontAlgn="t"/>
                      <a:r>
                        <a:rPr lang="en-US" sz="1100" u="none" strike="noStrike" dirty="0">
                          <a:effectLst/>
                          <a:latin typeface="+mj-ea"/>
                          <a:ea typeface="+mj-ea"/>
                        </a:rPr>
                        <a:t>R4RF</a:t>
                      </a:r>
                      <a:endParaRPr lang="en-US" sz="1100" b="0" i="0" u="none" strike="noStrike" dirty="0">
                        <a:solidFill>
                          <a:srgbClr val="000000"/>
                        </a:solidFill>
                        <a:effectLst/>
                        <a:latin typeface="+mj-ea"/>
                        <a:ea typeface="+mj-ea"/>
                      </a:endParaRPr>
                    </a:p>
                  </a:txBody>
                  <a:tcPr>
                    <a:solidFill>
                      <a:schemeClr val="accent1">
                        <a:lumMod val="40000"/>
                        <a:lumOff val="60000"/>
                      </a:schemeClr>
                    </a:solidFill>
                  </a:tcPr>
                </a:tc>
                <a:tc>
                  <a:txBody>
                    <a:bodyPr/>
                    <a:lstStyle/>
                    <a:p>
                      <a:pPr algn="ctr" fontAlgn="t"/>
                      <a:r>
                        <a:rPr lang="en-US" sz="1100" u="none" strike="noStrike" dirty="0">
                          <a:effectLst/>
                          <a:latin typeface="+mj-ea"/>
                          <a:ea typeface="+mj-ea"/>
                        </a:rPr>
                        <a:t>R4RD</a:t>
                      </a:r>
                      <a:endParaRPr lang="en-US" sz="1100" b="0" i="0" u="none" strike="noStrike" dirty="0">
                        <a:solidFill>
                          <a:srgbClr val="000000"/>
                        </a:solidFill>
                        <a:effectLst/>
                        <a:latin typeface="+mj-ea"/>
                        <a:ea typeface="+mj-ea"/>
                      </a:endParaRPr>
                    </a:p>
                  </a:txBody>
                  <a:tcPr>
                    <a:solidFill>
                      <a:schemeClr val="accent1">
                        <a:lumMod val="40000"/>
                        <a:lumOff val="60000"/>
                      </a:schemeClr>
                    </a:solidFill>
                  </a:tcPr>
                </a:tc>
                <a:tc>
                  <a:txBody>
                    <a:bodyPr/>
                    <a:lstStyle/>
                    <a:p>
                      <a:pPr algn="ctr" fontAlgn="t"/>
                      <a:r>
                        <a:rPr lang="en-US" sz="1100" u="none" strike="noStrike" dirty="0">
                          <a:effectLst/>
                          <a:latin typeface="+mj-ea"/>
                          <a:ea typeface="+mj-ea"/>
                        </a:rPr>
                        <a:t>RAN</a:t>
                      </a:r>
                      <a:endParaRPr lang="en-US"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sz="1100" b="0" i="0" u="none" strike="noStrike" dirty="0">
                          <a:solidFill>
                            <a:srgbClr val="000000"/>
                          </a:solidFill>
                          <a:effectLst/>
                          <a:latin typeface="+mj-ea"/>
                          <a:ea typeface="+mj-ea"/>
                        </a:rPr>
                        <a:t>R4RF</a:t>
                      </a:r>
                    </a:p>
                  </a:txBody>
                  <a:tcPr>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R4RD</a:t>
                      </a:r>
                    </a:p>
                  </a:txBody>
                  <a:tcPr>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RAN</a:t>
                      </a:r>
                    </a:p>
                  </a:txBody>
                  <a:tcPr>
                    <a:solidFill>
                      <a:srgbClr val="72AF2F"/>
                    </a:solidFill>
                  </a:tcPr>
                </a:tc>
                <a:tc>
                  <a:txBody>
                    <a:bodyPr/>
                    <a:lstStyle/>
                    <a:p>
                      <a:pPr algn="ctr" fontAlgn="t"/>
                      <a:r>
                        <a:rPr lang="en-US" sz="1100" b="0" i="0" u="none" strike="noStrike" dirty="0">
                          <a:solidFill>
                            <a:srgbClr val="000000"/>
                          </a:solidFill>
                          <a:effectLst/>
                          <a:latin typeface="+mj-ea"/>
                          <a:ea typeface="+mj-ea"/>
                        </a:rPr>
                        <a:t>R4RF</a:t>
                      </a:r>
                    </a:p>
                  </a:txBody>
                  <a:tcPr>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R4RD</a:t>
                      </a:r>
                    </a:p>
                  </a:txBody>
                  <a:tcPr>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RAN</a:t>
                      </a:r>
                    </a:p>
                  </a:txBody>
                  <a:tcPr>
                    <a:solidFill>
                      <a:srgbClr val="72AF2F"/>
                    </a:solidFill>
                  </a:tcPr>
                </a:tc>
                <a:extLst>
                  <a:ext uri="{0D108BD9-81ED-4DB2-BD59-A6C34878D82A}">
                    <a16:rowId xmlns="" xmlns:a16="http://schemas.microsoft.com/office/drawing/2014/main" val="10000"/>
                  </a:ext>
                </a:extLst>
              </a:tr>
              <a:tr h="0">
                <a:tc>
                  <a:txBody>
                    <a:bodyPr/>
                    <a:lstStyle/>
                    <a:p>
                      <a:pPr algn="ctr" fontAlgn="t"/>
                      <a:r>
                        <a:rPr lang="en-US" sz="1100" u="none" strike="noStrike" dirty="0" smtClean="0">
                          <a:effectLst/>
                          <a:latin typeface="+mj-ea"/>
                          <a:ea typeface="+mj-ea"/>
                        </a:rPr>
                        <a:t>94-e</a:t>
                      </a:r>
                      <a:r>
                        <a:rPr lang="en-US" sz="1100" u="none" strike="noStrike" dirty="0">
                          <a:effectLst/>
                          <a:latin typeface="+mj-ea"/>
                          <a:ea typeface="+mj-ea"/>
                        </a:rPr>
                        <a:t/>
                      </a:r>
                      <a:br>
                        <a:rPr lang="en-US" sz="1100" u="none" strike="noStrike" dirty="0">
                          <a:effectLst/>
                          <a:latin typeface="+mj-ea"/>
                          <a:ea typeface="+mj-ea"/>
                        </a:rPr>
                      </a:br>
                      <a:r>
                        <a:rPr lang="en-US" sz="1100" u="none" strike="noStrike" dirty="0" smtClean="0">
                          <a:effectLst/>
                          <a:latin typeface="+mj-ea"/>
                          <a:ea typeface="+mj-ea"/>
                        </a:rPr>
                        <a:t>Dec. </a:t>
                      </a:r>
                      <a:r>
                        <a:rPr lang="en-US" sz="1100" u="none" strike="noStrike" dirty="0">
                          <a:effectLst/>
                          <a:latin typeface="+mj-ea"/>
                          <a:ea typeface="+mj-ea"/>
                        </a:rPr>
                        <a:t>21</a:t>
                      </a:r>
                      <a:endParaRPr lang="en-US" sz="1100" b="0" i="0" u="none" strike="noStrike" dirty="0">
                        <a:solidFill>
                          <a:srgbClr val="000000"/>
                        </a:solidFill>
                        <a:effectLst/>
                        <a:latin typeface="+mj-ea"/>
                        <a:ea typeface="+mj-ea"/>
                      </a:endParaRPr>
                    </a:p>
                  </a:txBody>
                  <a:tcPr marL="45720" marR="45720">
                    <a:solidFill>
                      <a:srgbClr val="72AF2F"/>
                    </a:solidFill>
                  </a:tcPr>
                </a:tc>
                <a:tc>
                  <a:txBody>
                    <a:bodyPr/>
                    <a:lstStyle/>
                    <a:p>
                      <a:pPr marL="0" algn="ctr" defTabSz="914354" rtl="0" eaLnBrk="1" fontAlgn="t" latinLnBrk="0" hangingPunct="1"/>
                      <a:r>
                        <a:rPr lang="en-US" sz="1100" u="none" strike="noStrike" kern="1200" dirty="0">
                          <a:solidFill>
                            <a:schemeClr val="tx1"/>
                          </a:solidFill>
                          <a:effectLst/>
                          <a:latin typeface="+mj-ea"/>
                          <a:ea typeface="+mj-ea"/>
                          <a:cs typeface="+mn-cs"/>
                        </a:rPr>
                        <a:t>101bis</a:t>
                      </a:r>
                    </a:p>
                  </a:txBody>
                  <a:tcPr marL="45720" marR="45720">
                    <a:solidFill>
                      <a:schemeClr val="accent1">
                        <a:lumMod val="40000"/>
                        <a:lumOff val="60000"/>
                      </a:schemeClr>
                    </a:solidFill>
                  </a:tcPr>
                </a:tc>
                <a:tc>
                  <a:txBody>
                    <a:bodyPr/>
                    <a:lstStyle/>
                    <a:p>
                      <a:pPr marL="0" algn="ctr" defTabSz="914354" rtl="0" eaLnBrk="1" fontAlgn="t" latinLnBrk="0" hangingPunct="1"/>
                      <a:r>
                        <a:rPr lang="en-US" sz="1100" u="none" strike="noStrike" kern="1200" dirty="0">
                          <a:solidFill>
                            <a:schemeClr val="tx1"/>
                          </a:solidFill>
                          <a:effectLst/>
                          <a:latin typeface="+mj-ea"/>
                          <a:ea typeface="+mj-ea"/>
                          <a:cs typeface="+mn-cs"/>
                        </a:rPr>
                        <a:t>101bis</a:t>
                      </a:r>
                    </a:p>
                  </a:txBody>
                  <a:tcPr marL="45720" marR="45720">
                    <a:solidFill>
                      <a:schemeClr val="accent1">
                        <a:lumMod val="40000"/>
                        <a:lumOff val="60000"/>
                      </a:schemeClr>
                    </a:solidFill>
                  </a:tcPr>
                </a:tc>
                <a:tc>
                  <a:txBody>
                    <a:bodyPr/>
                    <a:lstStyle/>
                    <a:p>
                      <a:pPr algn="ctr" fontAlgn="t"/>
                      <a:r>
                        <a:rPr lang="en-US" altLang="zh-CN" sz="1100" u="none" strike="noStrike" dirty="0">
                          <a:effectLst/>
                          <a:latin typeface="+mj-ea"/>
                          <a:ea typeface="+mj-ea"/>
                        </a:rPr>
                        <a:t>102</a:t>
                      </a:r>
                      <a:endParaRPr lang="en-US" altLang="zh-CN" sz="1100" b="0" i="0" u="none" strike="noStrike" dirty="0">
                        <a:solidFill>
                          <a:srgbClr val="000000"/>
                        </a:solidFill>
                        <a:effectLst/>
                        <a:latin typeface="+mj-ea"/>
                        <a:ea typeface="+mj-ea"/>
                      </a:endParaRPr>
                    </a:p>
                  </a:txBody>
                  <a:tcPr marL="45720" marR="45720">
                    <a:solidFill>
                      <a:schemeClr val="accent1">
                        <a:lumMod val="40000"/>
                        <a:lumOff val="60000"/>
                      </a:schemeClr>
                    </a:solidFill>
                  </a:tcPr>
                </a:tc>
                <a:tc>
                  <a:txBody>
                    <a:bodyPr/>
                    <a:lstStyle/>
                    <a:p>
                      <a:pPr algn="ctr" fontAlgn="t"/>
                      <a:r>
                        <a:rPr lang="en-US" altLang="zh-CN" sz="1100" u="none" strike="noStrike" dirty="0">
                          <a:effectLst/>
                          <a:latin typeface="+mj-ea"/>
                          <a:ea typeface="+mj-ea"/>
                        </a:rPr>
                        <a:t>102</a:t>
                      </a:r>
                      <a:endParaRPr lang="en-US" altLang="zh-CN" sz="1100" b="0" i="0" u="none" strike="noStrike" dirty="0">
                        <a:solidFill>
                          <a:srgbClr val="000000"/>
                        </a:solidFill>
                        <a:effectLst/>
                        <a:latin typeface="+mj-ea"/>
                        <a:ea typeface="+mj-ea"/>
                      </a:endParaRPr>
                    </a:p>
                  </a:txBody>
                  <a:tcPr marL="45720" marR="45720">
                    <a:solidFill>
                      <a:schemeClr val="accent1">
                        <a:lumMod val="40000"/>
                        <a:lumOff val="60000"/>
                      </a:schemeClr>
                    </a:solidFill>
                  </a:tcPr>
                </a:tc>
                <a:tc>
                  <a:txBody>
                    <a:bodyPr/>
                    <a:lstStyle/>
                    <a:p>
                      <a:pPr algn="ctr" fontAlgn="t"/>
                      <a:r>
                        <a:rPr lang="en-US" sz="1100" u="none" strike="noStrike" dirty="0">
                          <a:effectLst/>
                          <a:latin typeface="+mj-ea"/>
                          <a:ea typeface="+mj-ea"/>
                        </a:rPr>
                        <a:t>95</a:t>
                      </a:r>
                      <a:br>
                        <a:rPr lang="en-US" sz="1100" u="none" strike="noStrike" dirty="0">
                          <a:effectLst/>
                          <a:latin typeface="+mj-ea"/>
                          <a:ea typeface="+mj-ea"/>
                        </a:rPr>
                      </a:br>
                      <a:r>
                        <a:rPr lang="en-US" sz="1100" u="none" strike="noStrike" dirty="0">
                          <a:effectLst/>
                          <a:latin typeface="+mj-ea"/>
                          <a:ea typeface="+mj-ea"/>
                        </a:rPr>
                        <a:t>Mar.22</a:t>
                      </a:r>
                      <a:endParaRPr lang="en-US" sz="1100" b="0" i="0" u="none" strike="noStrike" dirty="0">
                        <a:solidFill>
                          <a:srgbClr val="000000"/>
                        </a:solidFill>
                        <a:effectLst/>
                        <a:latin typeface="+mj-ea"/>
                        <a:ea typeface="+mj-ea"/>
                      </a:endParaRPr>
                    </a:p>
                  </a:txBody>
                  <a:tcPr marL="45720" marR="45720">
                    <a:solidFill>
                      <a:srgbClr val="72AF2F"/>
                    </a:solidFill>
                  </a:tcPr>
                </a:tc>
                <a:tc>
                  <a:txBody>
                    <a:bodyPr/>
                    <a:lstStyle/>
                    <a:p>
                      <a:pPr algn="ctr" fontAlgn="t"/>
                      <a:r>
                        <a:rPr lang="en-US" sz="1100" b="0" i="0" u="none" strike="noStrike" dirty="0">
                          <a:solidFill>
                            <a:srgbClr val="000000"/>
                          </a:solidFill>
                          <a:effectLst/>
                          <a:latin typeface="+mj-ea"/>
                          <a:ea typeface="+mj-ea"/>
                        </a:rPr>
                        <a:t>103</a:t>
                      </a:r>
                    </a:p>
                  </a:txBody>
                  <a:tcPr marL="45720" marR="45720">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103</a:t>
                      </a:r>
                    </a:p>
                  </a:txBody>
                  <a:tcPr marL="45720" marR="45720">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96</a:t>
                      </a:r>
                    </a:p>
                    <a:p>
                      <a:pPr algn="ctr" fontAlgn="t"/>
                      <a:r>
                        <a:rPr lang="en-US" sz="1100" b="0" i="0" u="none" strike="noStrike" dirty="0">
                          <a:solidFill>
                            <a:srgbClr val="000000"/>
                          </a:solidFill>
                          <a:effectLst/>
                          <a:latin typeface="+mj-ea"/>
                          <a:ea typeface="+mj-ea"/>
                        </a:rPr>
                        <a:t>Jun 22</a:t>
                      </a:r>
                    </a:p>
                  </a:txBody>
                  <a:tcPr marL="45720" marR="45720">
                    <a:solidFill>
                      <a:srgbClr val="72AF2F"/>
                    </a:solidFill>
                  </a:tcPr>
                </a:tc>
                <a:tc>
                  <a:txBody>
                    <a:bodyPr/>
                    <a:lstStyle/>
                    <a:p>
                      <a:pPr algn="ctr" fontAlgn="t"/>
                      <a:r>
                        <a:rPr lang="en-US" sz="1100" b="0" i="0" u="none" strike="noStrike" dirty="0">
                          <a:solidFill>
                            <a:srgbClr val="000000"/>
                          </a:solidFill>
                          <a:effectLst/>
                          <a:latin typeface="+mj-ea"/>
                          <a:ea typeface="+mj-ea"/>
                        </a:rPr>
                        <a:t>104</a:t>
                      </a:r>
                    </a:p>
                  </a:txBody>
                  <a:tcPr marL="45720" marR="45720">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104</a:t>
                      </a:r>
                    </a:p>
                  </a:txBody>
                  <a:tcPr marL="45720" marR="45720">
                    <a:solidFill>
                      <a:schemeClr val="accent2">
                        <a:lumMod val="20000"/>
                        <a:lumOff val="80000"/>
                      </a:schemeClr>
                    </a:solidFill>
                  </a:tcPr>
                </a:tc>
                <a:tc>
                  <a:txBody>
                    <a:bodyPr/>
                    <a:lstStyle/>
                    <a:p>
                      <a:pPr algn="ctr" fontAlgn="t"/>
                      <a:r>
                        <a:rPr lang="en-US" sz="1100" b="0" i="0" u="none" strike="noStrike" dirty="0">
                          <a:solidFill>
                            <a:srgbClr val="000000"/>
                          </a:solidFill>
                          <a:effectLst/>
                          <a:latin typeface="+mj-ea"/>
                          <a:ea typeface="+mj-ea"/>
                        </a:rPr>
                        <a:t>97</a:t>
                      </a:r>
                    </a:p>
                    <a:p>
                      <a:pPr algn="ctr" fontAlgn="t"/>
                      <a:r>
                        <a:rPr lang="en-US" sz="1100" b="0" i="0" u="none" strike="noStrike" dirty="0">
                          <a:solidFill>
                            <a:srgbClr val="000000"/>
                          </a:solidFill>
                          <a:effectLst/>
                          <a:latin typeface="+mj-ea"/>
                          <a:ea typeface="+mj-ea"/>
                        </a:rPr>
                        <a:t>Sep</a:t>
                      </a:r>
                      <a:r>
                        <a:rPr lang="en-US" sz="1100" b="0" i="0" u="none" strike="noStrike" baseline="0" dirty="0">
                          <a:solidFill>
                            <a:srgbClr val="000000"/>
                          </a:solidFill>
                          <a:effectLst/>
                          <a:latin typeface="+mj-ea"/>
                          <a:ea typeface="+mj-ea"/>
                        </a:rPr>
                        <a:t> 22</a:t>
                      </a:r>
                      <a:endParaRPr lang="en-US" sz="1100" b="0" i="0" u="none" strike="noStrike" dirty="0">
                        <a:solidFill>
                          <a:srgbClr val="000000"/>
                        </a:solidFill>
                        <a:effectLst/>
                        <a:latin typeface="+mj-ea"/>
                        <a:ea typeface="+mj-ea"/>
                      </a:endParaRPr>
                    </a:p>
                  </a:txBody>
                  <a:tcPr marL="45720" marR="45720">
                    <a:solidFill>
                      <a:srgbClr val="72AF2F"/>
                    </a:solidFill>
                  </a:tcPr>
                </a:tc>
                <a:extLst>
                  <a:ext uri="{0D108BD9-81ED-4DB2-BD59-A6C34878D82A}">
                    <a16:rowId xmlns="" xmlns:a16="http://schemas.microsoft.com/office/drawing/2014/main" val="10001"/>
                  </a:ext>
                </a:extLst>
              </a:tr>
              <a:tr h="0">
                <a:tc>
                  <a:txBody>
                    <a:bodyPr/>
                    <a:lstStyle/>
                    <a:p>
                      <a:pPr marL="0" algn="ctr" defTabSz="914354" rtl="0" eaLnBrk="1" fontAlgn="t" latinLnBrk="0" hangingPunct="1"/>
                      <a:r>
                        <a:rPr lang="en-US" sz="1100" b="1" u="none" strike="noStrike" kern="1200" dirty="0">
                          <a:solidFill>
                            <a:schemeClr val="tx1"/>
                          </a:solidFill>
                          <a:effectLst/>
                          <a:latin typeface="+mj-ea"/>
                          <a:ea typeface="+mj-ea"/>
                          <a:cs typeface="+mn-cs"/>
                        </a:rPr>
                        <a:t>total used capacity</a:t>
                      </a:r>
                    </a:p>
                  </a:txBody>
                  <a:tcPr marL="45720" marR="45720"/>
                </a:tc>
                <a:tc>
                  <a:txBody>
                    <a:bodyPr/>
                    <a:lstStyle/>
                    <a:p>
                      <a:pPr algn="ctr" fontAlgn="t"/>
                      <a:r>
                        <a:rPr lang="en-US" altLang="zh-CN" sz="1100" u="none" strike="noStrike" dirty="0">
                          <a:effectLst/>
                          <a:latin typeface="+mj-ea"/>
                          <a:ea typeface="+mj-ea"/>
                        </a:rPr>
                        <a:t>26.8</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a:effectLst/>
                          <a:latin typeface="+mj-ea"/>
                          <a:ea typeface="+mj-ea"/>
                        </a:rPr>
                        <a:t>21</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smtClean="0">
                          <a:effectLst/>
                          <a:latin typeface="+mj-ea"/>
                          <a:ea typeface="+mj-ea"/>
                        </a:rPr>
                        <a:t>27.9</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a:effectLst/>
                          <a:latin typeface="+mj-ea"/>
                          <a:ea typeface="+mj-ea"/>
                        </a:rPr>
                        <a:t>22</a:t>
                      </a:r>
                      <a:endParaRPr lang="en-US" altLang="zh-CN" sz="1100" b="0" i="0" u="none" strike="noStrike" dirty="0">
                        <a:solidFill>
                          <a:srgbClr val="000000"/>
                        </a:solidFill>
                        <a:effectLst/>
                        <a:latin typeface="+mj-ea"/>
                        <a:ea typeface="+mj-ea"/>
                      </a:endParaRPr>
                    </a:p>
                  </a:txBody>
                  <a:tcPr/>
                </a:tc>
                <a:tc>
                  <a:txBody>
                    <a:bodyPr/>
                    <a:lstStyle/>
                    <a:p>
                      <a:pPr algn="ctr" fontAlgn="t"/>
                      <a:endParaRPr lang="en-US" altLang="zh-CN"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100" b="0" i="0" u="none" strike="noStrike" dirty="0">
                          <a:solidFill>
                            <a:srgbClr val="000000"/>
                          </a:solidFill>
                          <a:effectLst/>
                          <a:latin typeface="+mj-ea"/>
                          <a:ea typeface="+mj-ea"/>
                        </a:rPr>
                        <a:t>5</a:t>
                      </a:r>
                      <a:r>
                        <a:rPr lang="en-US" altLang="zh-CN" sz="1100" b="0" i="0" u="none" strike="noStrike" dirty="0" smtClean="0">
                          <a:solidFill>
                            <a:srgbClr val="000000"/>
                          </a:solidFill>
                          <a:effectLst/>
                          <a:latin typeface="+mj-ea"/>
                          <a:ea typeface="+mj-ea"/>
                        </a:rPr>
                        <a:t>.25</a:t>
                      </a:r>
                      <a:endParaRPr lang="en-US" altLang="zh-CN" sz="1100" b="0" i="0" u="none" strike="noStrike" dirty="0">
                        <a:solidFill>
                          <a:srgbClr val="000000"/>
                        </a:solidFill>
                        <a:effectLst/>
                        <a:latin typeface="+mj-ea"/>
                        <a:ea typeface="+mj-ea"/>
                      </a:endParaRPr>
                    </a:p>
                  </a:txBody>
                  <a:tcPr>
                    <a:noFill/>
                  </a:tcPr>
                </a:tc>
                <a:tc>
                  <a:txBody>
                    <a:bodyPr/>
                    <a:lstStyle/>
                    <a:p>
                      <a:pPr algn="ctr" fontAlgn="t"/>
                      <a:r>
                        <a:rPr lang="en-US" altLang="zh-CN" sz="1100" b="0" i="0" u="none" strike="noStrike" dirty="0" smtClean="0">
                          <a:solidFill>
                            <a:srgbClr val="000000"/>
                          </a:solidFill>
                          <a:effectLst/>
                          <a:latin typeface="+mj-ea"/>
                          <a:ea typeface="+mj-ea"/>
                        </a:rPr>
                        <a:t>11.75</a:t>
                      </a:r>
                      <a:endParaRPr lang="en-US" altLang="zh-CN" sz="1100" b="0" i="0" u="none" strike="noStrike" dirty="0">
                        <a:solidFill>
                          <a:srgbClr val="000000"/>
                        </a:solidFill>
                        <a:effectLst/>
                        <a:latin typeface="+mj-ea"/>
                        <a:ea typeface="+mj-ea"/>
                      </a:endParaRPr>
                    </a:p>
                  </a:txBody>
                  <a:tcPr>
                    <a:noFill/>
                  </a:tcPr>
                </a:tc>
                <a:tc>
                  <a:txBody>
                    <a:bodyPr/>
                    <a:lstStyle/>
                    <a:p>
                      <a:pPr algn="ctr" fontAlgn="t"/>
                      <a:endParaRPr lang="en-US" altLang="zh-CN"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100" b="0" i="0" u="none" strike="noStrike" dirty="0" smtClean="0">
                          <a:solidFill>
                            <a:srgbClr val="000000"/>
                          </a:solidFill>
                          <a:effectLst/>
                          <a:latin typeface="+mj-ea"/>
                          <a:ea typeface="+mj-ea"/>
                        </a:rPr>
                        <a:t>5.00</a:t>
                      </a:r>
                      <a:endParaRPr lang="en-US" altLang="zh-CN" sz="1100" b="0" i="0" u="none" strike="noStrike" dirty="0">
                        <a:solidFill>
                          <a:srgbClr val="000000"/>
                        </a:solidFill>
                        <a:effectLst/>
                        <a:latin typeface="+mj-ea"/>
                        <a:ea typeface="+mj-ea"/>
                      </a:endParaRPr>
                    </a:p>
                  </a:txBody>
                  <a:tcPr>
                    <a:noFill/>
                  </a:tcPr>
                </a:tc>
                <a:tc>
                  <a:txBody>
                    <a:bodyPr/>
                    <a:lstStyle/>
                    <a:p>
                      <a:pPr algn="ctr" fontAlgn="t"/>
                      <a:r>
                        <a:rPr lang="en-US" altLang="zh-CN" sz="1100" b="0" i="0" u="none" strike="noStrike" dirty="0" smtClean="0">
                          <a:solidFill>
                            <a:srgbClr val="000000"/>
                          </a:solidFill>
                          <a:effectLst/>
                          <a:latin typeface="+mj-ea"/>
                          <a:ea typeface="+mj-ea"/>
                        </a:rPr>
                        <a:t>11.25</a:t>
                      </a:r>
                      <a:endParaRPr lang="en-US" altLang="zh-CN" sz="1100" b="0" i="0" u="none" strike="noStrike" dirty="0">
                        <a:solidFill>
                          <a:srgbClr val="000000"/>
                        </a:solidFill>
                        <a:effectLst/>
                        <a:latin typeface="+mj-ea"/>
                        <a:ea typeface="+mj-ea"/>
                      </a:endParaRPr>
                    </a:p>
                  </a:txBody>
                  <a:tcPr>
                    <a:noFill/>
                  </a:tcPr>
                </a:tc>
                <a:tc>
                  <a:txBody>
                    <a:bodyPr/>
                    <a:lstStyle/>
                    <a:p>
                      <a:pPr algn="ctr" fontAlgn="t"/>
                      <a:endParaRPr lang="en-US" altLang="zh-CN" sz="1100" b="0" i="0" u="none" strike="noStrike" dirty="0">
                        <a:solidFill>
                          <a:srgbClr val="000000"/>
                        </a:solidFill>
                        <a:effectLst/>
                        <a:latin typeface="+mj-ea"/>
                        <a:ea typeface="+mj-ea"/>
                      </a:endParaRPr>
                    </a:p>
                  </a:txBody>
                  <a:tcPr>
                    <a:solidFill>
                      <a:srgbClr val="72AF2F"/>
                    </a:solidFill>
                  </a:tcPr>
                </a:tc>
                <a:extLst>
                  <a:ext uri="{0D108BD9-81ED-4DB2-BD59-A6C34878D82A}">
                    <a16:rowId xmlns="" xmlns:a16="http://schemas.microsoft.com/office/drawing/2014/main" val="10002"/>
                  </a:ext>
                </a:extLst>
              </a:tr>
              <a:tr h="0">
                <a:tc>
                  <a:txBody>
                    <a:bodyPr/>
                    <a:lstStyle/>
                    <a:p>
                      <a:pPr marL="0" algn="ctr" defTabSz="914354" rtl="0" eaLnBrk="1" fontAlgn="t" latinLnBrk="0" hangingPunct="1"/>
                      <a:r>
                        <a:rPr lang="en-US" sz="1100" b="1" u="none" strike="noStrike" kern="1200" dirty="0">
                          <a:solidFill>
                            <a:schemeClr val="tx1"/>
                          </a:solidFill>
                          <a:effectLst/>
                          <a:latin typeface="+mj-ea"/>
                          <a:ea typeface="+mj-ea"/>
                          <a:cs typeface="+mn-cs"/>
                        </a:rPr>
                        <a:t>available capacity</a:t>
                      </a:r>
                    </a:p>
                  </a:txBody>
                  <a:tcPr marL="45720" marR="45720"/>
                </a:tc>
                <a:tc>
                  <a:txBody>
                    <a:bodyPr/>
                    <a:lstStyle/>
                    <a:p>
                      <a:pPr algn="ctr" fontAlgn="t"/>
                      <a:r>
                        <a:rPr lang="en-US" altLang="zh-CN" sz="1100" u="none" strike="noStrike" dirty="0">
                          <a:effectLst/>
                          <a:latin typeface="+mj-ea"/>
                          <a:ea typeface="+mj-ea"/>
                        </a:rPr>
                        <a:t>24.5</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a:effectLst/>
                          <a:latin typeface="+mj-ea"/>
                          <a:ea typeface="+mj-ea"/>
                        </a:rPr>
                        <a:t>20.5</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a:effectLst/>
                          <a:latin typeface="+mj-ea"/>
                          <a:ea typeface="+mj-ea"/>
                        </a:rPr>
                        <a:t>24.5</a:t>
                      </a:r>
                      <a:endParaRPr lang="en-US" altLang="zh-CN" sz="1100" b="0" i="0" u="none" strike="noStrike" dirty="0">
                        <a:solidFill>
                          <a:srgbClr val="000000"/>
                        </a:solidFill>
                        <a:effectLst/>
                        <a:latin typeface="+mj-ea"/>
                        <a:ea typeface="+mj-ea"/>
                      </a:endParaRPr>
                    </a:p>
                  </a:txBody>
                  <a:tcPr/>
                </a:tc>
                <a:tc>
                  <a:txBody>
                    <a:bodyPr/>
                    <a:lstStyle/>
                    <a:p>
                      <a:pPr algn="ctr" fontAlgn="t"/>
                      <a:r>
                        <a:rPr lang="en-US" altLang="zh-CN" sz="1100" u="none" strike="noStrike" dirty="0">
                          <a:effectLst/>
                          <a:latin typeface="+mj-ea"/>
                          <a:ea typeface="+mj-ea"/>
                        </a:rPr>
                        <a:t>20.5</a:t>
                      </a:r>
                      <a:endParaRPr lang="en-US" altLang="zh-CN" sz="1100" b="0" i="0" u="none" strike="noStrike" dirty="0">
                        <a:solidFill>
                          <a:srgbClr val="000000"/>
                        </a:solidFill>
                        <a:effectLst/>
                        <a:latin typeface="+mj-ea"/>
                        <a:ea typeface="+mj-ea"/>
                      </a:endParaRPr>
                    </a:p>
                  </a:txBody>
                  <a:tcPr/>
                </a:tc>
                <a:tc>
                  <a:txBody>
                    <a:bodyPr/>
                    <a:lstStyle/>
                    <a:p>
                      <a:pPr algn="ctr" fontAlgn="t"/>
                      <a:r>
                        <a:rPr lang="zh-CN" altLang="en-US" sz="1100" u="none" strike="noStrike" dirty="0">
                          <a:effectLst/>
                          <a:latin typeface="+mj-ea"/>
                          <a:ea typeface="+mj-ea"/>
                        </a:rPr>
                        <a:t>　</a:t>
                      </a:r>
                      <a:endParaRPr lang="zh-CN" altLang="en-US"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100" b="0" i="0" u="none" strike="noStrike" dirty="0">
                          <a:solidFill>
                            <a:srgbClr val="000000"/>
                          </a:solidFill>
                          <a:effectLst/>
                          <a:latin typeface="+mj-ea"/>
                          <a:ea typeface="+mj-ea"/>
                        </a:rPr>
                        <a:t>24.5</a:t>
                      </a:r>
                      <a:endParaRPr lang="zh-CN" altLang="en-US" sz="1100" b="0" i="0" u="none" strike="noStrike" dirty="0">
                        <a:solidFill>
                          <a:srgbClr val="000000"/>
                        </a:solidFill>
                        <a:effectLst/>
                        <a:latin typeface="+mj-ea"/>
                        <a:ea typeface="+mj-ea"/>
                      </a:endParaRPr>
                    </a:p>
                  </a:txBody>
                  <a:tcPr>
                    <a:noFill/>
                  </a:tcPr>
                </a:tc>
                <a:tc>
                  <a:txBody>
                    <a:bodyPr/>
                    <a:lstStyle/>
                    <a:p>
                      <a:pPr algn="ctr" fontAlgn="t"/>
                      <a:r>
                        <a:rPr lang="en-US" altLang="zh-CN" sz="1100" b="0" i="0" u="none" strike="noStrike" dirty="0">
                          <a:solidFill>
                            <a:srgbClr val="000000"/>
                          </a:solidFill>
                          <a:effectLst/>
                          <a:latin typeface="+mj-ea"/>
                          <a:ea typeface="+mj-ea"/>
                        </a:rPr>
                        <a:t>20.5</a:t>
                      </a:r>
                      <a:endParaRPr lang="zh-CN" altLang="en-US" sz="1100" b="0" i="0" u="none" strike="noStrike" dirty="0">
                        <a:solidFill>
                          <a:srgbClr val="000000"/>
                        </a:solidFill>
                        <a:effectLst/>
                        <a:latin typeface="+mj-ea"/>
                        <a:ea typeface="+mj-ea"/>
                      </a:endParaRPr>
                    </a:p>
                  </a:txBody>
                  <a:tcPr>
                    <a:noFill/>
                  </a:tcPr>
                </a:tc>
                <a:tc>
                  <a:txBody>
                    <a:bodyPr/>
                    <a:lstStyle/>
                    <a:p>
                      <a:pPr algn="ctr" fontAlgn="t"/>
                      <a:endParaRPr lang="zh-CN" altLang="en-US"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100" b="0" i="0" u="none" strike="noStrike" dirty="0">
                          <a:solidFill>
                            <a:srgbClr val="000000"/>
                          </a:solidFill>
                          <a:effectLst/>
                          <a:latin typeface="+mj-ea"/>
                          <a:ea typeface="+mj-ea"/>
                        </a:rPr>
                        <a:t>24.5</a:t>
                      </a:r>
                      <a:endParaRPr lang="zh-CN" altLang="en-US" sz="1100" b="0" i="0" u="none" strike="noStrike" dirty="0">
                        <a:solidFill>
                          <a:srgbClr val="000000"/>
                        </a:solidFill>
                        <a:effectLst/>
                        <a:latin typeface="+mj-ea"/>
                        <a:ea typeface="+mj-ea"/>
                      </a:endParaRPr>
                    </a:p>
                  </a:txBody>
                  <a:tcPr>
                    <a:noFill/>
                  </a:tcPr>
                </a:tc>
                <a:tc>
                  <a:txBody>
                    <a:bodyPr/>
                    <a:lstStyle/>
                    <a:p>
                      <a:pPr algn="ctr" fontAlgn="t"/>
                      <a:r>
                        <a:rPr lang="en-US" altLang="zh-CN" sz="1100" b="0" i="0" u="none" strike="noStrike" dirty="0">
                          <a:solidFill>
                            <a:srgbClr val="000000"/>
                          </a:solidFill>
                          <a:effectLst/>
                          <a:latin typeface="+mj-ea"/>
                          <a:ea typeface="+mj-ea"/>
                        </a:rPr>
                        <a:t>20.5</a:t>
                      </a:r>
                      <a:endParaRPr lang="zh-CN" altLang="en-US" sz="1100" b="0" i="0" u="none" strike="noStrike" dirty="0">
                        <a:solidFill>
                          <a:srgbClr val="000000"/>
                        </a:solidFill>
                        <a:effectLst/>
                        <a:latin typeface="+mj-ea"/>
                        <a:ea typeface="+mj-ea"/>
                      </a:endParaRPr>
                    </a:p>
                  </a:txBody>
                  <a:tcPr>
                    <a:noFill/>
                  </a:tcPr>
                </a:tc>
                <a:tc>
                  <a:txBody>
                    <a:bodyPr/>
                    <a:lstStyle/>
                    <a:p>
                      <a:pPr algn="ctr" fontAlgn="t"/>
                      <a:endParaRPr lang="zh-CN" altLang="en-US" sz="1100" b="0" i="0" u="none" strike="noStrike" dirty="0">
                        <a:solidFill>
                          <a:srgbClr val="000000"/>
                        </a:solidFill>
                        <a:effectLst/>
                        <a:latin typeface="+mj-ea"/>
                        <a:ea typeface="+mj-ea"/>
                      </a:endParaRPr>
                    </a:p>
                  </a:txBody>
                  <a:tcPr>
                    <a:solidFill>
                      <a:srgbClr val="72AF2F"/>
                    </a:solidFill>
                  </a:tcPr>
                </a:tc>
                <a:extLst>
                  <a:ext uri="{0D108BD9-81ED-4DB2-BD59-A6C34878D82A}">
                    <a16:rowId xmlns="" xmlns:a16="http://schemas.microsoft.com/office/drawing/2014/main" val="10003"/>
                  </a:ext>
                </a:extLst>
              </a:tr>
              <a:tr h="0">
                <a:tc>
                  <a:txBody>
                    <a:bodyPr/>
                    <a:lstStyle/>
                    <a:p>
                      <a:pPr marL="0" algn="ctr" defTabSz="914354" rtl="0" eaLnBrk="1" fontAlgn="t" latinLnBrk="0" hangingPunct="1"/>
                      <a:r>
                        <a:rPr lang="en-US" sz="1100" b="1" u="none" strike="noStrike" kern="1200" dirty="0">
                          <a:solidFill>
                            <a:schemeClr val="tx1"/>
                          </a:solidFill>
                          <a:effectLst/>
                          <a:latin typeface="+mj-ea"/>
                          <a:ea typeface="+mj-ea"/>
                          <a:cs typeface="+mn-cs"/>
                        </a:rPr>
                        <a:t>remaining/exceeded capacity</a:t>
                      </a:r>
                    </a:p>
                  </a:txBody>
                  <a:tcPr marL="45720" marR="45720"/>
                </a:tc>
                <a:tc>
                  <a:txBody>
                    <a:bodyPr/>
                    <a:lstStyle/>
                    <a:p>
                      <a:pPr algn="ctr" fontAlgn="t"/>
                      <a:r>
                        <a:rPr lang="en-US" altLang="zh-CN" sz="1200" b="1" u="none" strike="noStrike" dirty="0">
                          <a:solidFill>
                            <a:schemeClr val="tx1"/>
                          </a:solidFill>
                          <a:effectLst/>
                          <a:latin typeface="+mj-ea"/>
                          <a:ea typeface="+mj-ea"/>
                        </a:rPr>
                        <a:t>-2.25</a:t>
                      </a:r>
                      <a:endParaRPr lang="en-US" altLang="zh-CN" sz="1200" b="1" i="0" u="none" strike="noStrike" dirty="0">
                        <a:solidFill>
                          <a:schemeClr val="tx1"/>
                        </a:solidFill>
                        <a:effectLst/>
                        <a:latin typeface="+mj-ea"/>
                        <a:ea typeface="+mj-ea"/>
                      </a:endParaRPr>
                    </a:p>
                  </a:txBody>
                  <a:tcPr/>
                </a:tc>
                <a:tc>
                  <a:txBody>
                    <a:bodyPr/>
                    <a:lstStyle/>
                    <a:p>
                      <a:pPr algn="ctr" fontAlgn="t"/>
                      <a:r>
                        <a:rPr lang="en-US" altLang="zh-CN" sz="1200" b="1" u="none" strike="noStrike" dirty="0">
                          <a:solidFill>
                            <a:schemeClr val="tx1"/>
                          </a:solidFill>
                          <a:effectLst/>
                          <a:latin typeface="+mj-ea"/>
                          <a:ea typeface="+mj-ea"/>
                        </a:rPr>
                        <a:t>-0.5</a:t>
                      </a:r>
                      <a:endParaRPr lang="en-US" altLang="zh-CN" sz="1200" b="1" i="0" u="none" strike="noStrike" dirty="0">
                        <a:solidFill>
                          <a:schemeClr val="tx1"/>
                        </a:solidFill>
                        <a:effectLst/>
                        <a:latin typeface="+mj-ea"/>
                        <a:ea typeface="+mj-ea"/>
                      </a:endParaRPr>
                    </a:p>
                  </a:txBody>
                  <a:tcPr/>
                </a:tc>
                <a:tc>
                  <a:txBody>
                    <a:bodyPr/>
                    <a:lstStyle/>
                    <a:p>
                      <a:pPr algn="ctr" fontAlgn="t"/>
                      <a:r>
                        <a:rPr lang="en-US" altLang="zh-CN" sz="1200" b="1" u="none" strike="noStrike" dirty="0" smtClean="0">
                          <a:solidFill>
                            <a:schemeClr val="tx1"/>
                          </a:solidFill>
                          <a:effectLst/>
                          <a:latin typeface="+mj-ea"/>
                          <a:ea typeface="+mj-ea"/>
                        </a:rPr>
                        <a:t>-3.35</a:t>
                      </a:r>
                      <a:endParaRPr lang="en-US" altLang="zh-CN" sz="1200" b="1" i="0" u="none" strike="noStrike" dirty="0">
                        <a:solidFill>
                          <a:schemeClr val="tx1"/>
                        </a:solidFill>
                        <a:effectLst/>
                        <a:latin typeface="+mj-ea"/>
                        <a:ea typeface="+mj-ea"/>
                      </a:endParaRPr>
                    </a:p>
                  </a:txBody>
                  <a:tcPr/>
                </a:tc>
                <a:tc>
                  <a:txBody>
                    <a:bodyPr/>
                    <a:lstStyle/>
                    <a:p>
                      <a:pPr algn="ctr" fontAlgn="t"/>
                      <a:r>
                        <a:rPr lang="en-US" altLang="zh-CN" sz="1200" b="1" u="none" strike="noStrike" dirty="0">
                          <a:solidFill>
                            <a:schemeClr val="tx1"/>
                          </a:solidFill>
                          <a:effectLst/>
                          <a:latin typeface="+mj-ea"/>
                          <a:ea typeface="+mj-ea"/>
                        </a:rPr>
                        <a:t>-1.5</a:t>
                      </a:r>
                      <a:endParaRPr lang="en-US" altLang="zh-CN" sz="1200" b="1" i="0" u="none" strike="noStrike" dirty="0">
                        <a:solidFill>
                          <a:schemeClr val="tx1"/>
                        </a:solidFill>
                        <a:effectLst/>
                        <a:latin typeface="+mj-ea"/>
                        <a:ea typeface="+mj-ea"/>
                      </a:endParaRPr>
                    </a:p>
                  </a:txBody>
                  <a:tcPr/>
                </a:tc>
                <a:tc>
                  <a:txBody>
                    <a:bodyPr/>
                    <a:lstStyle/>
                    <a:p>
                      <a:pPr algn="ctr" fontAlgn="t"/>
                      <a:r>
                        <a:rPr lang="zh-CN" altLang="en-US" sz="1200" u="none" strike="noStrike" dirty="0">
                          <a:effectLst/>
                          <a:latin typeface="+mj-ea"/>
                          <a:ea typeface="+mj-ea"/>
                        </a:rPr>
                        <a:t>　</a:t>
                      </a:r>
                      <a:endParaRPr lang="zh-CN" altLang="en-US" sz="12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200" b="1" i="0" u="none" strike="noStrike" dirty="0" smtClean="0">
                          <a:solidFill>
                            <a:srgbClr val="000000"/>
                          </a:solidFill>
                          <a:effectLst/>
                          <a:latin typeface="+mj-ea"/>
                          <a:ea typeface="+mj-ea"/>
                        </a:rPr>
                        <a:t>19.25</a:t>
                      </a:r>
                      <a:endParaRPr lang="zh-CN" altLang="en-US" sz="1200" b="1" i="0" u="none" strike="noStrike" dirty="0">
                        <a:solidFill>
                          <a:srgbClr val="000000"/>
                        </a:solidFill>
                        <a:effectLst/>
                        <a:latin typeface="+mj-ea"/>
                        <a:ea typeface="+mj-ea"/>
                      </a:endParaRPr>
                    </a:p>
                  </a:txBody>
                  <a:tcPr>
                    <a:noFill/>
                  </a:tcPr>
                </a:tc>
                <a:tc>
                  <a:txBody>
                    <a:bodyPr/>
                    <a:lstStyle/>
                    <a:p>
                      <a:pPr algn="ctr" fontAlgn="t"/>
                      <a:r>
                        <a:rPr lang="en-US" altLang="zh-CN" sz="1200" b="1" i="0" u="none" strike="noStrike" dirty="0" smtClean="0">
                          <a:solidFill>
                            <a:srgbClr val="000000"/>
                          </a:solidFill>
                          <a:effectLst/>
                          <a:latin typeface="+mj-ea"/>
                          <a:ea typeface="+mj-ea"/>
                        </a:rPr>
                        <a:t>8.75</a:t>
                      </a:r>
                      <a:endParaRPr lang="zh-CN" altLang="en-US" sz="1200" b="1" i="0" u="none" strike="noStrike" dirty="0">
                        <a:solidFill>
                          <a:srgbClr val="000000"/>
                        </a:solidFill>
                        <a:effectLst/>
                        <a:latin typeface="+mj-ea"/>
                        <a:ea typeface="+mj-ea"/>
                      </a:endParaRPr>
                    </a:p>
                  </a:txBody>
                  <a:tcPr>
                    <a:noFill/>
                  </a:tcPr>
                </a:tc>
                <a:tc>
                  <a:txBody>
                    <a:bodyPr/>
                    <a:lstStyle/>
                    <a:p>
                      <a:pPr algn="ctr" fontAlgn="t"/>
                      <a:endParaRPr lang="zh-CN" altLang="en-US" sz="1100" b="0" i="0" u="none" strike="noStrike" dirty="0">
                        <a:solidFill>
                          <a:srgbClr val="000000"/>
                        </a:solidFill>
                        <a:effectLst/>
                        <a:latin typeface="+mj-ea"/>
                        <a:ea typeface="+mj-ea"/>
                      </a:endParaRPr>
                    </a:p>
                  </a:txBody>
                  <a:tcPr>
                    <a:solidFill>
                      <a:srgbClr val="72AF2F"/>
                    </a:solidFill>
                  </a:tcPr>
                </a:tc>
                <a:tc>
                  <a:txBody>
                    <a:bodyPr/>
                    <a:lstStyle/>
                    <a:p>
                      <a:pPr algn="ctr" fontAlgn="t"/>
                      <a:r>
                        <a:rPr lang="en-US" altLang="zh-CN" sz="1200" b="1" i="0" u="none" strike="noStrike" dirty="0" smtClean="0">
                          <a:solidFill>
                            <a:srgbClr val="000000"/>
                          </a:solidFill>
                          <a:effectLst/>
                          <a:latin typeface="+mj-ea"/>
                          <a:ea typeface="+mj-ea"/>
                        </a:rPr>
                        <a:t>19.5</a:t>
                      </a:r>
                      <a:endParaRPr lang="zh-CN" altLang="en-US" sz="1200" b="1" i="0" u="none" strike="noStrike" dirty="0">
                        <a:solidFill>
                          <a:srgbClr val="000000"/>
                        </a:solidFill>
                        <a:effectLst/>
                        <a:latin typeface="+mj-ea"/>
                        <a:ea typeface="+mj-ea"/>
                      </a:endParaRPr>
                    </a:p>
                  </a:txBody>
                  <a:tcPr>
                    <a:noFill/>
                  </a:tcPr>
                </a:tc>
                <a:tc>
                  <a:txBody>
                    <a:bodyPr/>
                    <a:lstStyle/>
                    <a:p>
                      <a:pPr algn="ctr" fontAlgn="t"/>
                      <a:r>
                        <a:rPr lang="en-US" altLang="zh-CN" sz="1200" b="1" i="0" u="none" strike="noStrike" dirty="0" smtClean="0">
                          <a:solidFill>
                            <a:srgbClr val="000000"/>
                          </a:solidFill>
                          <a:effectLst/>
                          <a:latin typeface="+mj-ea"/>
                          <a:ea typeface="+mj-ea"/>
                        </a:rPr>
                        <a:t>9.25</a:t>
                      </a:r>
                      <a:endParaRPr lang="zh-CN" altLang="en-US" sz="1200" b="1" i="0" u="none" strike="noStrike" dirty="0">
                        <a:solidFill>
                          <a:srgbClr val="000000"/>
                        </a:solidFill>
                        <a:effectLst/>
                        <a:latin typeface="+mj-ea"/>
                        <a:ea typeface="+mj-ea"/>
                      </a:endParaRPr>
                    </a:p>
                  </a:txBody>
                  <a:tcPr>
                    <a:noFill/>
                  </a:tcPr>
                </a:tc>
                <a:tc>
                  <a:txBody>
                    <a:bodyPr/>
                    <a:lstStyle/>
                    <a:p>
                      <a:pPr algn="ctr" fontAlgn="t"/>
                      <a:endParaRPr lang="zh-CN" altLang="en-US" sz="1100" b="0" i="0" u="none" strike="noStrike" dirty="0">
                        <a:solidFill>
                          <a:srgbClr val="000000"/>
                        </a:solidFill>
                        <a:effectLst/>
                        <a:latin typeface="+mj-ea"/>
                        <a:ea typeface="+mj-ea"/>
                      </a:endParaRPr>
                    </a:p>
                  </a:txBody>
                  <a:tcPr>
                    <a:solidFill>
                      <a:srgbClr val="72AF2F"/>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2634616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Rel-16 feature list</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600" dirty="0"/>
              <a:t>No outstanding open issues on Rel-16 feature list in RAN4</a:t>
            </a:r>
            <a:r>
              <a:rPr lang="en-US" altLang="zh-CN" sz="1600" dirty="0" smtClean="0"/>
              <a:t>.</a:t>
            </a:r>
          </a:p>
          <a:p>
            <a:pPr>
              <a:lnSpc>
                <a:spcPct val="150000"/>
              </a:lnSpc>
              <a:spcBef>
                <a:spcPts val="0"/>
              </a:spcBef>
              <a:spcAft>
                <a:spcPts val="0"/>
              </a:spcAft>
            </a:pPr>
            <a:r>
              <a:rPr lang="en-US" altLang="zh-CN" sz="1600" dirty="0" smtClean="0"/>
              <a:t>Rel-17 </a:t>
            </a:r>
            <a:r>
              <a:rPr lang="en-US" altLang="zh-CN" sz="1600" dirty="0"/>
              <a:t>feature list discussion is planned for Q1'2022</a:t>
            </a:r>
          </a:p>
          <a:p>
            <a:pPr lvl="1">
              <a:lnSpc>
                <a:spcPct val="150000"/>
              </a:lnSpc>
              <a:spcBef>
                <a:spcPts val="0"/>
              </a:spcBef>
              <a:spcAft>
                <a:spcPts val="0"/>
              </a:spcAft>
            </a:pPr>
            <a:endParaRPr lang="en-US" altLang="zh-CN" sz="1400" dirty="0"/>
          </a:p>
        </p:txBody>
      </p:sp>
    </p:spTree>
    <p:extLst>
      <p:ext uri="{BB962C8B-B14F-4D97-AF65-F5344CB8AC3E}">
        <p14:creationId xmlns:p14="http://schemas.microsoft.com/office/powerpoint/2010/main" val="4393147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TEI CR</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600" dirty="0"/>
              <a:t>No Cat-B TEI CR was agreed in RAN4 in last quarter</a:t>
            </a:r>
          </a:p>
          <a:p>
            <a:pPr lvl="1">
              <a:lnSpc>
                <a:spcPct val="150000"/>
              </a:lnSpc>
              <a:spcBef>
                <a:spcPts val="0"/>
              </a:spcBef>
              <a:spcAft>
                <a:spcPts val="0"/>
              </a:spcAft>
            </a:pPr>
            <a:endParaRPr lang="en-US" altLang="zh-CN" sz="1400" dirty="0"/>
          </a:p>
        </p:txBody>
      </p:sp>
    </p:spTree>
    <p:extLst>
      <p:ext uri="{BB962C8B-B14F-4D97-AF65-F5344CB8AC3E}">
        <p14:creationId xmlns:p14="http://schemas.microsoft.com/office/powerpoint/2010/main" val="1435725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Thank You!</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600" dirty="0"/>
              <a:t>Vice chairs Haijie Qiu and Andrey Chervyakov for helping structure the e-meeting and chairing sessions</a:t>
            </a:r>
          </a:p>
          <a:p>
            <a:pPr>
              <a:lnSpc>
                <a:spcPct val="150000"/>
              </a:lnSpc>
              <a:spcBef>
                <a:spcPts val="0"/>
              </a:spcBef>
              <a:spcAft>
                <a:spcPts val="0"/>
              </a:spcAft>
            </a:pPr>
            <a:r>
              <a:rPr lang="en-US" altLang="en-US" sz="1600" dirty="0"/>
              <a:t>Carolyn Taylor for efficient secretary support</a:t>
            </a:r>
            <a:endParaRPr lang="en-US" altLang="zh-CN" sz="1600" dirty="0"/>
          </a:p>
          <a:p>
            <a:pPr>
              <a:lnSpc>
                <a:spcPct val="150000"/>
              </a:lnSpc>
              <a:spcBef>
                <a:spcPts val="0"/>
              </a:spcBef>
              <a:spcAft>
                <a:spcPts val="0"/>
              </a:spcAft>
            </a:pPr>
            <a:r>
              <a:rPr lang="sv-SE" altLang="en-US" sz="1600" dirty="0"/>
              <a:t>Email moderators for leading the email discussions and providing summaries</a:t>
            </a:r>
          </a:p>
          <a:p>
            <a:pPr>
              <a:lnSpc>
                <a:spcPct val="150000"/>
              </a:lnSpc>
              <a:spcBef>
                <a:spcPts val="0"/>
              </a:spcBef>
              <a:spcAft>
                <a:spcPts val="0"/>
              </a:spcAft>
            </a:pPr>
            <a:r>
              <a:rPr lang="en-US" altLang="zh-CN" sz="1600" dirty="0"/>
              <a:t>All the volunteer delegates help RAN4 merge endorsed draft CRs</a:t>
            </a:r>
            <a:endParaRPr lang="sv-SE" altLang="en-US" sz="1600" dirty="0"/>
          </a:p>
          <a:p>
            <a:pPr>
              <a:lnSpc>
                <a:spcPct val="150000"/>
              </a:lnSpc>
              <a:spcBef>
                <a:spcPts val="0"/>
              </a:spcBef>
              <a:spcAft>
                <a:spcPts val="0"/>
              </a:spcAft>
            </a:pPr>
            <a:r>
              <a:rPr lang="sv-SE" altLang="zh-CN" sz="1600" dirty="0"/>
              <a:t>Delegates for contributions and discussesions</a:t>
            </a:r>
            <a:endParaRPr lang="en-US" altLang="zh-CN" sz="1600" dirty="0"/>
          </a:p>
        </p:txBody>
      </p:sp>
    </p:spTree>
    <p:extLst>
      <p:ext uri="{BB962C8B-B14F-4D97-AF65-F5344CB8AC3E}">
        <p14:creationId xmlns:p14="http://schemas.microsoft.com/office/powerpoint/2010/main" val="2866174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Summary (2/2)</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Rel-17 NR and LTE WI/SIs</a:t>
            </a:r>
          </a:p>
          <a:p>
            <a:pPr lvl="1">
              <a:lnSpc>
                <a:spcPct val="150000"/>
              </a:lnSpc>
              <a:spcBef>
                <a:spcPts val="0"/>
              </a:spcBef>
              <a:spcAft>
                <a:spcPts val="0"/>
              </a:spcAft>
            </a:pPr>
            <a:r>
              <a:rPr lang="en-US" altLang="zh-CN" sz="1200" dirty="0"/>
              <a:t>Following RAN4-led WIs were completed:</a:t>
            </a:r>
          </a:p>
          <a:p>
            <a:pPr lvl="2">
              <a:lnSpc>
                <a:spcPct val="150000"/>
              </a:lnSpc>
              <a:spcBef>
                <a:spcPts val="0"/>
              </a:spcBef>
              <a:spcAft>
                <a:spcPts val="0"/>
              </a:spcAft>
            </a:pPr>
            <a:r>
              <a:rPr lang="en-US" altLang="zh-CN" sz="1200" kern="1200" dirty="0"/>
              <a:t>Core part: Introduction of DL 1024QAM for NR FR1 </a:t>
            </a:r>
          </a:p>
          <a:p>
            <a:pPr lvl="2">
              <a:lnSpc>
                <a:spcPct val="150000"/>
              </a:lnSpc>
              <a:spcBef>
                <a:spcPts val="0"/>
              </a:spcBef>
              <a:spcAft>
                <a:spcPts val="0"/>
              </a:spcAft>
            </a:pPr>
            <a:r>
              <a:rPr lang="en-US" altLang="zh-CN" sz="1200" kern="1200" dirty="0" err="1"/>
              <a:t>Perf</a:t>
            </a:r>
            <a:r>
              <a:rPr lang="en-US" altLang="zh-CN" sz="1200" kern="1200" dirty="0"/>
              <a:t> part: NR_FR2_FWA_Bn259-Perf</a:t>
            </a:r>
          </a:p>
          <a:p>
            <a:pPr lvl="1">
              <a:lnSpc>
                <a:spcPct val="150000"/>
              </a:lnSpc>
              <a:spcBef>
                <a:spcPts val="0"/>
              </a:spcBef>
              <a:spcAft>
                <a:spcPts val="0"/>
              </a:spcAft>
            </a:pPr>
            <a:r>
              <a:rPr lang="en-US" altLang="zh-CN" sz="1200" dirty="0" smtClean="0"/>
              <a:t>RAN4 are working on finalization of Rel-17 WIs/SIs.</a:t>
            </a:r>
            <a:endParaRPr lang="en-US" altLang="zh-CN" sz="1200" dirty="0"/>
          </a:p>
        </p:txBody>
      </p:sp>
    </p:spTree>
    <p:extLst>
      <p:ext uri="{BB962C8B-B14F-4D97-AF65-F5344CB8AC3E}">
        <p14:creationId xmlns:p14="http://schemas.microsoft.com/office/powerpoint/2010/main" val="1885801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Statistics</a:t>
            </a:r>
            <a:endParaRPr lang="ru-RU" dirty="0"/>
          </a:p>
        </p:txBody>
      </p:sp>
      <p:graphicFrame>
        <p:nvGraphicFramePr>
          <p:cNvPr id="5" name="表格 4"/>
          <p:cNvGraphicFramePr>
            <a:graphicFrameLocks noGrp="1"/>
          </p:cNvGraphicFramePr>
          <p:nvPr>
            <p:extLst>
              <p:ext uri="{D42A27DB-BD31-4B8C-83A1-F6EECF244321}">
                <p14:modId xmlns:p14="http://schemas.microsoft.com/office/powerpoint/2010/main" val="4065733107"/>
              </p:ext>
            </p:extLst>
          </p:nvPr>
        </p:nvGraphicFramePr>
        <p:xfrm>
          <a:off x="687446" y="1599985"/>
          <a:ext cx="10900650" cy="914400"/>
        </p:xfrm>
        <a:graphic>
          <a:graphicData uri="http://schemas.openxmlformats.org/drawingml/2006/table">
            <a:tbl>
              <a:tblPr firstRow="1" bandRow="1">
                <a:tableStyleId>{5C22544A-7EE6-4342-B048-85BDC9FD1C3A}</a:tableStyleId>
              </a:tblPr>
              <a:tblGrid>
                <a:gridCol w="1633624">
                  <a:extLst>
                    <a:ext uri="{9D8B030D-6E8A-4147-A177-3AD203B41FA5}">
                      <a16:colId xmlns="" xmlns:a16="http://schemas.microsoft.com/office/drawing/2014/main" val="20000"/>
                    </a:ext>
                  </a:extLst>
                </a:gridCol>
                <a:gridCol w="1804509">
                  <a:extLst>
                    <a:ext uri="{9D8B030D-6E8A-4147-A177-3AD203B41FA5}">
                      <a16:colId xmlns="" xmlns:a16="http://schemas.microsoft.com/office/drawing/2014/main" val="20001"/>
                    </a:ext>
                  </a:extLst>
                </a:gridCol>
                <a:gridCol w="1810330">
                  <a:extLst>
                    <a:ext uri="{9D8B030D-6E8A-4147-A177-3AD203B41FA5}">
                      <a16:colId xmlns="" xmlns:a16="http://schemas.microsoft.com/office/drawing/2014/main" val="20002"/>
                    </a:ext>
                  </a:extLst>
                </a:gridCol>
                <a:gridCol w="1228230">
                  <a:extLst>
                    <a:ext uri="{9D8B030D-6E8A-4147-A177-3AD203B41FA5}">
                      <a16:colId xmlns="" xmlns:a16="http://schemas.microsoft.com/office/drawing/2014/main" val="20003"/>
                    </a:ext>
                  </a:extLst>
                </a:gridCol>
                <a:gridCol w="2607182">
                  <a:extLst>
                    <a:ext uri="{9D8B030D-6E8A-4147-A177-3AD203B41FA5}">
                      <a16:colId xmlns="" xmlns:a16="http://schemas.microsoft.com/office/drawing/2014/main" val="20004"/>
                    </a:ext>
                  </a:extLst>
                </a:gridCol>
                <a:gridCol w="1816775">
                  <a:extLst>
                    <a:ext uri="{9D8B030D-6E8A-4147-A177-3AD203B41FA5}">
                      <a16:colId xmlns="" xmlns:a16="http://schemas.microsoft.com/office/drawing/2014/main" val="20005"/>
                    </a:ext>
                  </a:extLst>
                </a:gridCol>
              </a:tblGrid>
              <a:tr h="188181">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Meeting</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Date</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Location</a:t>
                      </a:r>
                    </a:p>
                  </a:txBody>
                  <a:tcPr marL="91432" marR="91432"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Host</a:t>
                      </a: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Delegates registered/attendees</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horzOverflow="overflow"/>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Documents requested/uploaded</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horzOverflow="overflow"/>
                </a:tc>
                <a:extLst>
                  <a:ext uri="{0D108BD9-81ED-4DB2-BD59-A6C34878D82A}">
                    <a16:rowId xmlns="" xmlns:a16="http://schemas.microsoft.com/office/drawing/2014/main" val="10000"/>
                  </a:ext>
                </a:extLst>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RAN4 #101-e</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November 01-12, 2021</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v-FI"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Electronic meeting</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396/396</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rPr>
                        <a:t>3997/3450</a:t>
                      </a:r>
                    </a:p>
                  </a:txBody>
                  <a:tcPr marL="9525" marR="9525" marT="9525" marB="0"/>
                </a:tc>
                <a:extLst>
                  <a:ext uri="{0D108BD9-81ED-4DB2-BD59-A6C34878D82A}">
                    <a16:rowId xmlns="" xmlns:a16="http://schemas.microsoft.com/office/drawing/2014/main" val="10001"/>
                  </a:ext>
                </a:extLst>
              </a:tr>
            </a:tbl>
          </a:graphicData>
        </a:graphic>
      </p:graphicFrame>
      <p:graphicFrame>
        <p:nvGraphicFramePr>
          <p:cNvPr id="6" name="Chart 1"/>
          <p:cNvGraphicFramePr/>
          <p:nvPr>
            <p:extLst>
              <p:ext uri="{D42A27DB-BD31-4B8C-83A1-F6EECF244321}">
                <p14:modId xmlns:p14="http://schemas.microsoft.com/office/powerpoint/2010/main" val="520435072"/>
              </p:ext>
            </p:extLst>
          </p:nvPr>
        </p:nvGraphicFramePr>
        <p:xfrm>
          <a:off x="227025" y="3075101"/>
          <a:ext cx="5601521"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7"/>
          <p:cNvGraphicFramePr/>
          <p:nvPr>
            <p:extLst>
              <p:ext uri="{D42A27DB-BD31-4B8C-83A1-F6EECF244321}">
                <p14:modId xmlns:p14="http://schemas.microsoft.com/office/powerpoint/2010/main" val="2547290549"/>
              </p:ext>
            </p:extLst>
          </p:nvPr>
        </p:nvGraphicFramePr>
        <p:xfrm>
          <a:off x="5979208" y="3066467"/>
          <a:ext cx="5813401" cy="29296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13881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384699482"/>
              </p:ext>
            </p:extLst>
          </p:nvPr>
        </p:nvGraphicFramePr>
        <p:xfrm>
          <a:off x="111095" y="1353084"/>
          <a:ext cx="11929929" cy="449580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793086">
                  <a:extLst>
                    <a:ext uri="{9D8B030D-6E8A-4147-A177-3AD203B41FA5}">
                      <a16:colId xmlns="" xmlns:a16="http://schemas.microsoft.com/office/drawing/2014/main" val="20001"/>
                    </a:ext>
                  </a:extLst>
                </a:gridCol>
                <a:gridCol w="160785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20384">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0">
                <a:tc>
                  <a:txBody>
                    <a:bodyPr/>
                    <a:lstStyle/>
                    <a:p>
                      <a:pPr marL="0" algn="l" defTabSz="914354" rtl="0" eaLnBrk="1" latinLnBrk="0" hangingPunct="1">
                        <a:lnSpc>
                          <a:spcPct val="100000"/>
                        </a:lnSpc>
                        <a:spcAft>
                          <a:spcPts val="0"/>
                        </a:spcAft>
                      </a:pPr>
                      <a:r>
                        <a:rPr lang="en-US" altLang="zh-CN" sz="900" b="1" kern="1200" dirty="0" smtClean="0">
                          <a:solidFill>
                            <a:schemeClr val="lt1"/>
                          </a:solidFill>
                          <a:effectLst/>
                          <a:latin typeface="微软雅黑" panose="020B0503020204020204" pitchFamily="34" charset="-122"/>
                          <a:ea typeface="微软雅黑" panose="020B0503020204020204" pitchFamily="34" charset="-122"/>
                          <a:cs typeface="Times New Roman" panose="02020603050405020304" pitchFamily="18" charset="0"/>
                        </a:rPr>
                        <a:t>930158</a:t>
                      </a:r>
                      <a:endParaRPr lang="zh-CN" sz="900" b="1" kern="1200" dirty="0">
                        <a:solidFill>
                          <a:schemeClr val="lt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Core</a:t>
                      </a:r>
                      <a:r>
                        <a:rPr lang="en-US"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part: High power UE (power class 2) for one NR FDD band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NR_PC2_UE_FDD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RP-212891, revised WID: RP-212892</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0">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930258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en-US" altLang="zh-CN" sz="900" kern="1200" baseline="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part: High power UE (power class 2) for one NR FDD band</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NR_PC2_UE_FDD</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RP-212891, revised WID: RP-212892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80577">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930157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Core</a:t>
                      </a:r>
                      <a:r>
                        <a:rPr lang="en-US"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part: </a:t>
                      </a: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Introduction of upper 700MHz A block E-UTRA band for the US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LTE_upper_700MHz_A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i="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RP-213364, revised WID: RP-212917</a:t>
                      </a:r>
                    </a:p>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TU table is revised.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80577">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930257</a:t>
                      </a:r>
                      <a:endParaRPr lang="zh-CN"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kern="1200" baseline="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Perf part: </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Introduction of upper 700MHz A block E-UTRA band for the US</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LTE_upper_700MHz_A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SR: RP-213364, revised WID: RP-212917</a:t>
                      </a:r>
                    </a:p>
                  </a:txBody>
                  <a:tcPr marL="45720" marR="45720"/>
                </a:tc>
              </a:tr>
              <a:tr h="0">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930156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Core</a:t>
                      </a:r>
                      <a:r>
                        <a:rPr lang="en-US" altLang="zh-CN"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part: </a:t>
                      </a: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Increasing UE power high limit for CA and DC</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LTE_upper_700MHz_A</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i="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i="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i="0"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RP-213005</a:t>
                      </a:r>
                    </a:p>
                  </a:txBody>
                  <a:tcPr marL="45720" marR="45720"/>
                </a:tc>
              </a:tr>
              <a:tr h="18057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operation in full unlicensed band 5925-7125MHz for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NR_6GHz_unlic_full-Core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RP-213179,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RP-213180.</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Add more region.</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8057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920275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operation in full unlicensed band 5925-7125MHz for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NR_6GHz_unlic_full-Perf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RP-213179,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RP-213180</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8057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Rel-17 Dual Connectivity (DC) of x bands (x=1,2) LTE inter-band CA (xDL1UL) and 4 bands NR inter-band CA (4DL1UL)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DC_R17_xBLTE_4BNR_yDL2UL-Core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RP-213141,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8057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920274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Rel-17 Dual Connectivity (DC) of x bands (x=1,2) LTE inter-band CA (xDL1UL) and 4 bands NR inter-band CA (4DL1UL)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DC_R17_xBLTE_4BNR_yDL2UL-Perf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RP-213141,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RP-213142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24829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High-power UE operation for fixed-wireless/vehicle-mounted use cases in LTE bands 5, 12, 13 and NR bands n5, n13, n71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LTE_NR_HPUE_FWVM-Core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RP-213104,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revised WID: RP-213106. Update Acronym, unique ID,</a:t>
                      </a:r>
                      <a:r>
                        <a:rPr lang="en-US"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TR number</a:t>
                      </a:r>
                      <a:endPar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248293">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920273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High-power UE operation for fixed-wireless/vehicle-mounted use cases in LTE bands 5, 12, 13 and NR bands n5, n13, n71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LTE_NR_HPUE_FWVM-</a:t>
                      </a:r>
                      <a:r>
                        <a:rPr lang="es-ES" sz="900" dirty="0" err="1">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a:t>
                      </a:r>
                      <a:r>
                        <a:rPr lang="en-GB" sz="900">
                          <a:effectLst/>
                          <a:latin typeface="微软雅黑" panose="020B0503020204020204" pitchFamily="34" charset="-122"/>
                          <a:ea typeface="微软雅黑" panose="020B0503020204020204" pitchFamily="34" charset="-122"/>
                          <a:cs typeface="Times New Roman" panose="02020603050405020304" pitchFamily="18" charset="0"/>
                        </a:rPr>
                        <a:t>: </a:t>
                      </a:r>
                      <a:r>
                        <a:rPr lang="en-GB" altLang="zh-CN" sz="900" kern="120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RP-213104</a:t>
                      </a:r>
                      <a:r>
                        <a:rPr lang="en-US" altLang="zh-CN" sz="900" kern="120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 revised WID: RP‑213106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8057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LTE/NR spectrum sharing in Band 34/n34 and Band 39/n39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DSS_LTE_B34_NR_Bn34_LTE_B39_NR_Bn39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kern="12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kern="12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60000"/>
                        <a:lumOff val="40000"/>
                      </a:schemeClr>
                    </a:solidFill>
                  </a:tcPr>
                </a:tc>
                <a:extLst>
                  <a:ext uri="{0D108BD9-81ED-4DB2-BD59-A6C34878D82A}">
                    <a16:rowId xmlns="" xmlns:a16="http://schemas.microsoft.com/office/drawing/2014/main" val="10007"/>
                  </a:ext>
                </a:extLst>
              </a:tr>
            </a:tbl>
          </a:graphicData>
        </a:graphic>
      </p:graphicFrame>
      <p:sp>
        <p:nvSpPr>
          <p:cNvPr id="4" name="文本框 3"/>
          <p:cNvSpPr txBox="1"/>
          <p:nvPr/>
        </p:nvSpPr>
        <p:spPr>
          <a:xfrm>
            <a:off x="111095" y="6008253"/>
            <a:ext cx="9413875" cy="276999"/>
          </a:xfrm>
          <a:prstGeom prst="rect">
            <a:avLst/>
          </a:prstGeom>
          <a:noFill/>
        </p:spPr>
        <p:txBody>
          <a:bodyPr wrap="square" rtlCol="0">
            <a:spAutoFit/>
          </a:bodyPr>
          <a:lstStyle/>
          <a:p>
            <a:r>
              <a:rPr lang="en-US" altLang="zh-CN" sz="1200" dirty="0">
                <a:latin typeface="+mj-ea"/>
                <a:ea typeface="+mj-ea"/>
              </a:rPr>
              <a:t>NOTE: in the following slides we show the completion level based on the submitted SR and revised WID as requested by MCC.</a:t>
            </a:r>
            <a:endParaRPr lang="zh-CN" altLang="en-US" sz="1200" dirty="0">
              <a:latin typeface="+mj-ea"/>
              <a:ea typeface="+mj-ea"/>
            </a:endParaRPr>
          </a:p>
        </p:txBody>
      </p:sp>
    </p:spTree>
    <p:extLst>
      <p:ext uri="{BB962C8B-B14F-4D97-AF65-F5344CB8AC3E}">
        <p14:creationId xmlns:p14="http://schemas.microsoft.com/office/powerpoint/2010/main" val="3154573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3488373007"/>
              </p:ext>
            </p:extLst>
          </p:nvPr>
        </p:nvGraphicFramePr>
        <p:xfrm>
          <a:off x="111095" y="1353085"/>
          <a:ext cx="11929929" cy="422148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297786">
                  <a:extLst>
                    <a:ext uri="{9D8B030D-6E8A-4147-A177-3AD203B41FA5}">
                      <a16:colId xmlns="" xmlns:a16="http://schemas.microsoft.com/office/drawing/2014/main" val="20001"/>
                    </a:ext>
                  </a:extLst>
                </a:gridCol>
                <a:gridCol w="2103156">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43933">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3493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920170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UE RF requirements for Transparent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Tx</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Diversity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TxD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for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NR_RF_TxD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0">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920270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UE RF requirements for Transparent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Tx</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Diversity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TxD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for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NR_RF_TxD</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RP-212873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493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911205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Sidelink</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Relay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NR_SL_relay-Perf</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RP-212818,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RP-212819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215900">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911120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New bands and bandwidth allocation for 5G terrestrial broadcast</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LTE_terr_bcast_bands_part1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90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RP-213455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215900">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911119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ENDC_R17_1BLTE_1BNR_MSD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ENDC_R17_1BLTE_1BNR_MSD-Core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RP-213139,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RP-213140. Add band combinations.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3493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LTE_NR_Simult_RxTx</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LTE_NR_Simult_RxTx-Core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4937">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911218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LTE_NR_Simult_RxTx</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LTE_NR_Simult_RxTx</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RP-213138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4937">
                <a:tc>
                  <a:txBody>
                    <a:bodyPr/>
                    <a:lstStyle/>
                    <a:p>
                      <a:pPr marL="0" algn="l" defTabSz="914354" rtl="0" eaLnBrk="1" latinLnBrk="0" hangingPunct="1">
                        <a:lnSpc>
                          <a:spcPct val="100000"/>
                        </a:lnSpc>
                        <a:spcAft>
                          <a:spcPts val="0"/>
                        </a:spcAft>
                      </a:pPr>
                      <a:r>
                        <a:rPr lang="en-GB" sz="900" b="1" kern="1200" dirty="0">
                          <a:solidFill>
                            <a:schemeClr val="lt1"/>
                          </a:solidFill>
                          <a:effectLst/>
                          <a:latin typeface="微软雅黑" panose="020B0503020204020204" pitchFamily="34" charset="-122"/>
                          <a:ea typeface="微软雅黑" panose="020B0503020204020204" pitchFamily="34" charset="-122"/>
                          <a:cs typeface="Times New Roman" panose="02020603050405020304" pitchFamily="18" charset="0"/>
                        </a:rPr>
                        <a:t>911117</a:t>
                      </a:r>
                      <a:endParaRPr lang="zh-CN" sz="900" b="1" kern="1200" dirty="0">
                        <a:solidFill>
                          <a:schemeClr val="lt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NR_RAIL_EU_1900MHz_TDD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NR_RAIL_EU_1900MHz_TDD-Core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RP-212859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NR_RAIL_EU_1900MHz_TDD</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NR_RAIL_EU_1900MHz_TDD-Perf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 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RP-212859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NR_RAIL_EU_900MHz</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NR_RAIL_EU_900MHz-Core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RP-212858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NR_RAIL_EU_900MHz</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NR_RAIL_EU_900MHz-Perf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 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RP-212858</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NR_FR2_FWA_Bn259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NR_FR2_FWA_Bn259-Core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60000"/>
                        <a:lumOff val="40000"/>
                      </a:schemeClr>
                    </a:solidFill>
                  </a:tcPr>
                </a:tc>
                <a:extLst>
                  <a:ext uri="{0D108BD9-81ED-4DB2-BD59-A6C34878D82A}">
                    <a16:rowId xmlns="" xmlns:a16="http://schemas.microsoft.com/office/drawing/2014/main" val="10007"/>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NR_FR2_FWA_Bn259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dirty="0">
                          <a:effectLst/>
                          <a:latin typeface="微软雅黑" panose="020B0503020204020204" pitchFamily="34" charset="-122"/>
                          <a:ea typeface="微软雅黑" panose="020B0503020204020204" pitchFamily="34" charset="-122"/>
                          <a:cs typeface="Times New Roman" panose="02020603050405020304" pitchFamily="18" charset="0"/>
                        </a:rPr>
                        <a:t>NR_FR2_FWA_Bn259-Perf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Completed. SR PR-212817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rgbClr val="00FF00"/>
                    </a:solidFill>
                  </a:tcPr>
                </a:tc>
                <a:extLst>
                  <a:ext uri="{0D108BD9-81ED-4DB2-BD59-A6C34878D82A}">
                    <a16:rowId xmlns="" xmlns:a16="http://schemas.microsoft.com/office/drawing/2014/main" val="10008"/>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NR_UE_PC2_n39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NR_UE_PC2_n39-Core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60000"/>
                        <a:lumOff val="40000"/>
                      </a:schemeClr>
                    </a:solidFill>
                  </a:tcPr>
                </a:tc>
                <a:extLst>
                  <a:ext uri="{0D108BD9-81ED-4DB2-BD59-A6C34878D82A}">
                    <a16:rowId xmlns="" xmlns:a16="http://schemas.microsoft.com/office/drawing/2014/main" val="10009"/>
                  </a:ext>
                </a:extLst>
              </a:tr>
              <a:tr h="13493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NR_UE_PC2_n39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NR_UE_PC2_n39-Perf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solidFill>
                      <a:schemeClr val="accent5">
                        <a:lumMod val="40000"/>
                        <a:lumOff val="60000"/>
                      </a:schemeClr>
                    </a:solidFill>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1201909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2228367053"/>
              </p:ext>
            </p:extLst>
          </p:nvPr>
        </p:nvGraphicFramePr>
        <p:xfrm>
          <a:off x="111095" y="1353084"/>
          <a:ext cx="11929929" cy="431292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307311">
                  <a:extLst>
                    <a:ext uri="{9D8B030D-6E8A-4147-A177-3AD203B41FA5}">
                      <a16:colId xmlns="" xmlns:a16="http://schemas.microsoft.com/office/drawing/2014/main" val="20001"/>
                    </a:ext>
                  </a:extLst>
                </a:gridCol>
                <a:gridCol w="2093631">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40978">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NR_UE_PC2_n34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NR_UE_PC2_n34-Core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pPr>
                      <a:r>
                        <a:rPr lang="en-US" alt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NR_UE_PC2_n34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NR_UE_PC2_n34-Perf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part: NR_UE_PC1_5_n79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NR_UE_PC1_5_n79-Core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911212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NR_UE_PC1_5_n79</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NR_UE_PC1_5_n79-Perf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ENDC_PC2_R17_xLTE_yNR</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ENDC_PC2_R17_xLTE_yNR-Core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kern="12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47</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49</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RP-212899</a:t>
                      </a:r>
                      <a:r>
                        <a:rPr lang="en-GB" sz="900"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revised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RP-212903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Perf. Part: ENDC_PC2_R17_xLTE_yNR</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ENDC_PC2_R17_xLTE_yNR-Perf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47</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49</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RP-212899</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RP-212903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911110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NR_FR1_TRP_TRS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NR_FR1_TRP_TRS-Core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40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RP-213263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911210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NR_FR1_TRP_TRS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NR_FR1_TRP_TRS-Perf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RP-213263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gn="l">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911109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NR_UE_PC2_R17_CADC_SUL_xBDL_yBUL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NR_UE_PC2_R17_CADC_SUL_xBDL_yBUL-Core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25</a:t>
                      </a:r>
                      <a:endParaRPr lang="zh-CN"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RP-213134,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911209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NR_UE_PC2_R17_CADC_SUL_xBDL_yBUL</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NR_UE_PC2_R17_CADC_SUL_xBDL_yBUL-Perf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RP-213134</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RP-213135</a:t>
                      </a:r>
                      <a:endParaRPr lang="zh-CN"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3216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910097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Study on optimizations of pi/2 BPSK uplink power in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FS_NR_Opt_pi2BPSK</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RP-212872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3216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910096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Study on band combination handling in RAN4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FS_NR_ENDC_combo_rules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sz="900" b="1"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US" altLang="zh-CN" sz="900" b="1"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kern="1200" dirty="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RP-212935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32167">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900262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Perf</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NR_redcap</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NR_redcap</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US"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RP‑212802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132167">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900261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a:t>
                      </a: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NR_cov_enh</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NR_cov_enh</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RP‑213075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3216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900260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 positioning enhancements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NR_pos_enh</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RP‑213008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211467">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900170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WI on NR Repeaters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NR_repeaters</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12/21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RP‑213461,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RP‑213462. update</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target date.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893372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3415106693"/>
              </p:ext>
            </p:extLst>
          </p:nvPr>
        </p:nvGraphicFramePr>
        <p:xfrm>
          <a:off x="111095" y="1353085"/>
          <a:ext cx="11929929" cy="4002039"/>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307311">
                  <a:extLst>
                    <a:ext uri="{9D8B030D-6E8A-4147-A177-3AD203B41FA5}">
                      <a16:colId xmlns="" xmlns:a16="http://schemas.microsoft.com/office/drawing/2014/main" val="20001"/>
                    </a:ext>
                  </a:extLst>
                </a:gridCol>
                <a:gridCol w="2093631">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58506">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23775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HPUE_PC1_5_n77_n78</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HPUE_PC1_5_n77_n78-Core</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algn="l" defTabSz="914354" rtl="0" eaLnBrk="1" latinLnBrk="0" hangingPunct="1">
                        <a:lnSpc>
                          <a:spcPct val="100000"/>
                        </a:lnSpc>
                        <a:spcAft>
                          <a:spcPts val="0"/>
                        </a:spcAft>
                      </a:pPr>
                      <a:r>
                        <a:rPr lang="en-GB" altLang="zh-CN" sz="900" b="1" kern="12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kern="12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b="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DL_intrpt_combos_TxSW_R17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DL_intrpt_combos_TxSW_R17-Core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RP-213083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900268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DL_intrpt_combos_TxSW_R17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DL_intrpt_combos_TxSW_R17-Perf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kern="1200" dirty="0" smtClean="0">
                          <a:solidFill>
                            <a:schemeClr val="dk1"/>
                          </a:solidFill>
                          <a:effectLst/>
                          <a:latin typeface="微软雅黑" panose="020B0503020204020204" pitchFamily="34" charset="-122"/>
                          <a:ea typeface="微软雅黑" panose="020B0503020204020204" pitchFamily="34" charset="-122"/>
                          <a:cs typeface="Times New Roman" panose="02020603050405020304" pitchFamily="18" charset="0"/>
                        </a:rPr>
                        <a:t>RP-213083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23775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Introduction of bandwidth combination set 4 (BCS4) for NR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NR_BCS4-Core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RP-212898</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NR band n85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NR_n85-Core</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900266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NR band n85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NR_n85-Perf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Core part: Introduction of NR band n67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NR_n67-Core</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900265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Perf. Part: Introduction of NR band n67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NR_n67-Perf</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06/21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NR_bands_UL_MIMO_PC3_R17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NR_bands_UL_MIMO_PC3_R17-Core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RP-213136,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RP-213137. Add bands</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900264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NR_bands_UL_MIMO_PC3_R17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NR_bands_UL_MIMO_PC3_R17-Perf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RP-213136</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900163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fr-FR" sz="900" dirty="0" err="1">
                          <a:effectLst/>
                          <a:latin typeface="微软雅黑" panose="020B0503020204020204" pitchFamily="34" charset="-122"/>
                          <a:ea typeface="微软雅黑" panose="020B0503020204020204" pitchFamily="34" charset="-122"/>
                          <a:cs typeface="Times New Roman" panose="02020603050405020304" pitchFamily="18" charset="0"/>
                        </a:rPr>
                        <a:t>Core</a:t>
                      </a:r>
                      <a:r>
                        <a:rPr lang="fr-FR" sz="900" dirty="0">
                          <a:effectLst/>
                          <a:latin typeface="微软雅黑" panose="020B0503020204020204" pitchFamily="34" charset="-122"/>
                          <a:ea typeface="微软雅黑" panose="020B0503020204020204" pitchFamily="34" charset="-122"/>
                          <a:cs typeface="Times New Roman" panose="02020603050405020304" pitchFamily="18" charset="0"/>
                        </a:rPr>
                        <a:t> part: NR_intra_HPUE_R17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NR_intra_HPUE_R17-Core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RP-213132,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RP-213133. Delete</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TR request.</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900263</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NR_intra_HPUE_R17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s-ES" sz="900" dirty="0">
                          <a:effectLst/>
                          <a:latin typeface="微软雅黑" panose="020B0503020204020204" pitchFamily="34" charset="-122"/>
                          <a:ea typeface="微软雅黑" panose="020B0503020204020204" pitchFamily="34" charset="-122"/>
                          <a:cs typeface="Times New Roman" panose="02020603050405020304" pitchFamily="18" charset="0"/>
                        </a:rPr>
                        <a:t>NR_intra_HPUE_R17-Perf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06/22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RP-213132</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RP-213133</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900059</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Study on extended 600MHz NR band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FS_NR_600MHz_ext</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900058</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Study on high power UE (power class 2) for one NR FDD band </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FS_NR_PC2_UE_FDD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09/21</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100</a:t>
                      </a: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endParaRPr lang="zh-CN"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rPr>
                        <a:t>Closed</a:t>
                      </a:r>
                      <a:endParaRPr lang="zh-CN" sz="900" dirty="0">
                        <a:solidFill>
                          <a:schemeClr val="accent1">
                            <a:lumMod val="60000"/>
                            <a:lumOff val="40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bl>
          </a:graphicData>
        </a:graphic>
      </p:graphicFrame>
    </p:spTree>
    <p:extLst>
      <p:ext uri="{BB962C8B-B14F-4D97-AF65-F5344CB8AC3E}">
        <p14:creationId xmlns:p14="http://schemas.microsoft.com/office/powerpoint/2010/main" val="3696597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Rel-17 NR and LTE WI/SIs</a:t>
            </a:r>
            <a:r>
              <a:rPr lang="en-US" dirty="0"/>
              <a:t> </a:t>
            </a:r>
            <a:endParaRPr lang="ru-RU" dirty="0"/>
          </a:p>
        </p:txBody>
      </p:sp>
      <p:graphicFrame>
        <p:nvGraphicFramePr>
          <p:cNvPr id="3" name="表格 2"/>
          <p:cNvGraphicFramePr>
            <a:graphicFrameLocks noGrp="1"/>
          </p:cNvGraphicFramePr>
          <p:nvPr>
            <p:extLst>
              <p:ext uri="{D42A27DB-BD31-4B8C-83A1-F6EECF244321}">
                <p14:modId xmlns:p14="http://schemas.microsoft.com/office/powerpoint/2010/main" val="834810243"/>
              </p:ext>
            </p:extLst>
          </p:nvPr>
        </p:nvGraphicFramePr>
        <p:xfrm>
          <a:off x="111095" y="1353085"/>
          <a:ext cx="11929929" cy="4267200"/>
        </p:xfrm>
        <a:graphic>
          <a:graphicData uri="http://schemas.openxmlformats.org/drawingml/2006/table">
            <a:tbl>
              <a:tblPr firstRow="1" firstCol="1" bandRow="1">
                <a:tableStyleId>{5C22544A-7EE6-4342-B048-85BDC9FD1C3A}</a:tableStyleId>
              </a:tblPr>
              <a:tblGrid>
                <a:gridCol w="572569">
                  <a:extLst>
                    <a:ext uri="{9D8B030D-6E8A-4147-A177-3AD203B41FA5}">
                      <a16:colId xmlns="" xmlns:a16="http://schemas.microsoft.com/office/drawing/2014/main" val="20000"/>
                    </a:ext>
                  </a:extLst>
                </a:gridCol>
                <a:gridCol w="3307311">
                  <a:extLst>
                    <a:ext uri="{9D8B030D-6E8A-4147-A177-3AD203B41FA5}">
                      <a16:colId xmlns="" xmlns:a16="http://schemas.microsoft.com/office/drawing/2014/main" val="20001"/>
                    </a:ext>
                  </a:extLst>
                </a:gridCol>
                <a:gridCol w="2093631">
                  <a:extLst>
                    <a:ext uri="{9D8B030D-6E8A-4147-A177-3AD203B41FA5}">
                      <a16:colId xmlns="" xmlns:a16="http://schemas.microsoft.com/office/drawing/2014/main" val="20002"/>
                    </a:ext>
                  </a:extLst>
                </a:gridCol>
                <a:gridCol w="668619">
                  <a:extLst>
                    <a:ext uri="{9D8B030D-6E8A-4147-A177-3AD203B41FA5}">
                      <a16:colId xmlns="" xmlns:a16="http://schemas.microsoft.com/office/drawing/2014/main" val="20003"/>
                    </a:ext>
                  </a:extLst>
                </a:gridCol>
                <a:gridCol w="655979">
                  <a:extLst>
                    <a:ext uri="{9D8B030D-6E8A-4147-A177-3AD203B41FA5}">
                      <a16:colId xmlns="" xmlns:a16="http://schemas.microsoft.com/office/drawing/2014/main" val="20004"/>
                    </a:ext>
                  </a:extLst>
                </a:gridCol>
                <a:gridCol w="706096">
                  <a:extLst>
                    <a:ext uri="{9D8B030D-6E8A-4147-A177-3AD203B41FA5}">
                      <a16:colId xmlns="" xmlns:a16="http://schemas.microsoft.com/office/drawing/2014/main" val="20005"/>
                    </a:ext>
                  </a:extLst>
                </a:gridCol>
                <a:gridCol w="571500">
                  <a:extLst>
                    <a:ext uri="{9D8B030D-6E8A-4147-A177-3AD203B41FA5}">
                      <a16:colId xmlns="" xmlns:a16="http://schemas.microsoft.com/office/drawing/2014/main" val="20006"/>
                    </a:ext>
                  </a:extLst>
                </a:gridCol>
                <a:gridCol w="576841">
                  <a:extLst>
                    <a:ext uri="{9D8B030D-6E8A-4147-A177-3AD203B41FA5}">
                      <a16:colId xmlns="" xmlns:a16="http://schemas.microsoft.com/office/drawing/2014/main" val="20007"/>
                    </a:ext>
                  </a:extLst>
                </a:gridCol>
                <a:gridCol w="2777383">
                  <a:extLst>
                    <a:ext uri="{9D8B030D-6E8A-4147-A177-3AD203B41FA5}">
                      <a16:colId xmlns="" xmlns:a16="http://schemas.microsoft.com/office/drawing/2014/main" val="20008"/>
                    </a:ext>
                  </a:extLst>
                </a:gridCol>
              </a:tblGrid>
              <a:tr h="158506">
                <a:tc>
                  <a:txBody>
                    <a:bodyPr/>
                    <a:lstStyle/>
                    <a:p>
                      <a:pPr algn="l">
                        <a:lnSpc>
                          <a:spcPct val="100000"/>
                        </a:lnSpc>
                        <a:spcAft>
                          <a:spcPts val="0"/>
                        </a:spcAft>
                      </a:pPr>
                      <a:r>
                        <a:rPr lang="en-GB" sz="1000" i="0" dirty="0">
                          <a:latin typeface="+mj-ea"/>
                          <a:ea typeface="+mj-ea"/>
                        </a:rPr>
                        <a:t>UID</a:t>
                      </a:r>
                    </a:p>
                  </a:txBody>
                  <a:tcPr marL="45720" marR="45720" anchor="b"/>
                </a:tc>
                <a:tc>
                  <a:txBody>
                    <a:bodyPr/>
                    <a:lstStyle/>
                    <a:p>
                      <a:pPr algn="l">
                        <a:lnSpc>
                          <a:spcPct val="100000"/>
                        </a:lnSpc>
                        <a:spcAft>
                          <a:spcPts val="0"/>
                        </a:spcAft>
                      </a:pPr>
                      <a:r>
                        <a:rPr lang="en-GB" sz="1000" i="0" dirty="0">
                          <a:latin typeface="+mj-ea"/>
                          <a:ea typeface="+mj-ea"/>
                        </a:rPr>
                        <a:t>Name</a:t>
                      </a:r>
                    </a:p>
                  </a:txBody>
                  <a:tcPr marL="45720" marR="45720" anchor="b"/>
                </a:tc>
                <a:tc>
                  <a:txBody>
                    <a:bodyPr/>
                    <a:lstStyle/>
                    <a:p>
                      <a:pPr algn="l">
                        <a:lnSpc>
                          <a:spcPct val="100000"/>
                        </a:lnSpc>
                        <a:spcAft>
                          <a:spcPts val="0"/>
                        </a:spcAft>
                      </a:pPr>
                      <a:r>
                        <a:rPr lang="en-GB" sz="1000" i="0" dirty="0">
                          <a:latin typeface="+mj-ea"/>
                          <a:ea typeface="+mj-ea"/>
                        </a:rPr>
                        <a:t>Acronym</a:t>
                      </a:r>
                    </a:p>
                  </a:txBody>
                  <a:tcPr marL="45720" marR="45720" anchor="b"/>
                </a:tc>
                <a:tc>
                  <a:txBody>
                    <a:bodyPr/>
                    <a:lstStyle/>
                    <a:p>
                      <a:pPr algn="l">
                        <a:lnSpc>
                          <a:spcPct val="100000"/>
                        </a:lnSpc>
                        <a:spcAft>
                          <a:spcPts val="0"/>
                        </a:spcAft>
                      </a:pPr>
                      <a:r>
                        <a:rPr lang="en-GB" sz="1000" i="0" dirty="0" err="1">
                          <a:latin typeface="+mj-ea"/>
                          <a:ea typeface="+mj-ea"/>
                        </a:rPr>
                        <a:t>Rel</a:t>
                      </a:r>
                      <a:endParaRPr lang="en-GB" sz="1000" i="0" dirty="0">
                        <a:latin typeface="+mj-ea"/>
                        <a:ea typeface="+mj-ea"/>
                      </a:endParaRPr>
                    </a:p>
                  </a:txBody>
                  <a:tcPr marL="45720" marR="45720" anchor="b"/>
                </a:tc>
                <a:tc>
                  <a:txBody>
                    <a:bodyPr/>
                    <a:lstStyle/>
                    <a:p>
                      <a:pPr algn="l">
                        <a:lnSpc>
                          <a:spcPct val="100000"/>
                        </a:lnSpc>
                        <a:spcAft>
                          <a:spcPts val="0"/>
                        </a:spcAft>
                      </a:pPr>
                      <a:r>
                        <a:rPr lang="en-GB" sz="1000" i="0" dirty="0">
                          <a:latin typeface="+mj-ea"/>
                          <a:ea typeface="+mj-ea"/>
                        </a:rPr>
                        <a:t>WG</a:t>
                      </a:r>
                    </a:p>
                  </a:txBody>
                  <a:tcPr marL="45720" marR="45720" anchor="b"/>
                </a:tc>
                <a:tc>
                  <a:txBody>
                    <a:bodyPr/>
                    <a:lstStyle/>
                    <a:p>
                      <a:pPr algn="l">
                        <a:lnSpc>
                          <a:spcPct val="100000"/>
                        </a:lnSpc>
                        <a:spcAft>
                          <a:spcPts val="0"/>
                        </a:spcAft>
                      </a:pPr>
                      <a:r>
                        <a:rPr lang="en-GB" sz="1000" i="0" dirty="0">
                          <a:latin typeface="+mj-ea"/>
                          <a:ea typeface="+mj-ea"/>
                        </a:rPr>
                        <a:t>Target</a:t>
                      </a:r>
                    </a:p>
                  </a:txBody>
                  <a:tcPr marL="45720" marR="45720" anchor="b"/>
                </a:tc>
                <a:tc>
                  <a:txBody>
                    <a:bodyPr/>
                    <a:lstStyle/>
                    <a:p>
                      <a:pPr algn="l">
                        <a:lnSpc>
                          <a:spcPct val="100000"/>
                        </a:lnSpc>
                        <a:spcAft>
                          <a:spcPts val="0"/>
                        </a:spcAft>
                      </a:pPr>
                      <a:r>
                        <a:rPr lang="en-GB" sz="1000" i="0" dirty="0">
                          <a:latin typeface="+mj-ea"/>
                          <a:ea typeface="+mj-ea"/>
                        </a:rPr>
                        <a:t>Old %</a:t>
                      </a:r>
                    </a:p>
                  </a:txBody>
                  <a:tcPr marL="45720" marR="45720" anchor="b"/>
                </a:tc>
                <a:tc>
                  <a:txBody>
                    <a:bodyPr/>
                    <a:lstStyle/>
                    <a:p>
                      <a:pPr algn="l">
                        <a:lnSpc>
                          <a:spcPct val="100000"/>
                        </a:lnSpc>
                        <a:spcAft>
                          <a:spcPts val="0"/>
                        </a:spcAft>
                      </a:pPr>
                      <a:r>
                        <a:rPr lang="en-GB" sz="1000" i="0" dirty="0">
                          <a:latin typeface="+mj-ea"/>
                          <a:ea typeface="+mj-ea"/>
                        </a:rPr>
                        <a:t>New %</a:t>
                      </a:r>
                    </a:p>
                  </a:txBody>
                  <a:tcPr marL="45720" marR="45720" anchor="b"/>
                </a:tc>
                <a:tc>
                  <a:txBody>
                    <a:bodyPr/>
                    <a:lstStyle/>
                    <a:p>
                      <a:pPr algn="l">
                        <a:lnSpc>
                          <a:spcPct val="100000"/>
                        </a:lnSpc>
                        <a:spcAft>
                          <a:spcPts val="0"/>
                        </a:spcAft>
                      </a:pPr>
                      <a:r>
                        <a:rPr lang="en-GB" sz="1000" i="0" dirty="0">
                          <a:latin typeface="+mj-ea"/>
                          <a:ea typeface="+mj-ea"/>
                        </a:rPr>
                        <a:t>Change or comment</a:t>
                      </a:r>
                    </a:p>
                  </a:txBody>
                  <a:tcPr marL="45720" marR="45720" anchor="b"/>
                </a:tc>
                <a:extLst>
                  <a:ext uri="{0D108BD9-81ED-4DB2-BD59-A6C34878D82A}">
                    <a16:rowId xmlns="" xmlns:a16="http://schemas.microsoft.com/office/drawing/2014/main" val="10000"/>
                  </a:ext>
                </a:extLst>
              </a:tr>
              <a:tr h="237759">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890255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Perf. part: NR_demod_enh2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NR_demod_enh2-Perf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45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u="none"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i="0" u="non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RP-213088, revised WID: RP-213089.</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Add the objective for capability </a:t>
                      </a:r>
                      <a:r>
                        <a:rPr lang="en-GB" sz="900" baseline="0" dirty="0" err="1" smtClean="0">
                          <a:effectLst/>
                          <a:latin typeface="微软雅黑" panose="020B0503020204020204" pitchFamily="34" charset="-122"/>
                          <a:ea typeface="微软雅黑" panose="020B0503020204020204" pitchFamily="34" charset="-122"/>
                          <a:cs typeface="Times New Roman" panose="02020603050405020304" pitchFamily="18" charset="0"/>
                        </a:rPr>
                        <a:t>signaling</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1"/>
                  </a:ext>
                </a:extLst>
              </a:tr>
              <a:tr h="14859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890162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Core part: RF requirements enhancement for NR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NR_RF_FR1_enh-Core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RP-213124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2"/>
                  </a:ext>
                </a:extLst>
              </a:tr>
              <a:tr h="14859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890262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Perf. part: RF requirements enhancement for NR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dirty="0" smtClean="0">
                          <a:effectLst/>
                          <a:latin typeface="微软雅黑" panose="020B0503020204020204" pitchFamily="34" charset="-122"/>
                          <a:ea typeface="微软雅黑" panose="020B0503020204020204" pitchFamily="34" charset="-122"/>
                          <a:cs typeface="Times New Roman" panose="02020603050405020304" pitchFamily="18" charset="0"/>
                        </a:rPr>
                        <a:t>NR_RF_FR1_enh-Perf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3"/>
                  </a:ext>
                </a:extLst>
              </a:tr>
              <a:tr h="23775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890161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Core part: NR and MR-DC measurement gap enhancements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smtClean="0">
                          <a:effectLst/>
                          <a:latin typeface="微软雅黑" panose="020B0503020204020204" pitchFamily="34" charset="-122"/>
                          <a:ea typeface="微软雅黑" panose="020B0503020204020204" pitchFamily="34" charset="-122"/>
                          <a:cs typeface="Times New Roman" panose="02020603050405020304" pitchFamily="18" charset="0"/>
                        </a:rPr>
                        <a:t>NR_MG_enh</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65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RP-213350, revised WID: RP-213312. RAN4 further discusses the (de)prioritization</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of MR-DC</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4"/>
                  </a:ext>
                </a:extLst>
              </a:tr>
              <a:tr h="14859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890261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NR and MR-DC measurement gap enhancements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NR_MG_enh-Perf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smtClean="0">
                          <a:effectLst/>
                          <a:latin typeface="微软雅黑" panose="020B0503020204020204" pitchFamily="34" charset="-122"/>
                          <a:ea typeface="微软雅黑" panose="020B0503020204020204" pitchFamily="34" charset="-122"/>
                          <a:cs typeface="Times New Roman" panose="02020603050405020304" pitchFamily="18" charset="0"/>
                        </a:rPr>
                        <a:t>RP-213350</a:t>
                      </a: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altLang="zh-CN" sz="900" smtClean="0">
                          <a:effectLst/>
                          <a:latin typeface="微软雅黑" panose="020B0503020204020204" pitchFamily="34" charset="-122"/>
                          <a:ea typeface="微软雅黑" panose="020B0503020204020204" pitchFamily="34" charset="-122"/>
                          <a:cs typeface="Times New Roman" panose="02020603050405020304" pitchFamily="18" charset="0"/>
                        </a:rPr>
                        <a:t>revised WID: RP-213312</a:t>
                      </a:r>
                      <a:endParaRPr lang="zh-CN"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5"/>
                  </a:ext>
                </a:extLst>
              </a:tr>
              <a:tr h="14859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890160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Core part: NR support for high speed train scenario in FR2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NR_HST_FR2-Core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6"/>
                  </a:ext>
                </a:extLst>
              </a:tr>
              <a:tr h="148599">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890260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Perf. Part: NR support for high speed train scenario in FR2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NR_HST_FR2-Perf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smtClean="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20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RP-213116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extLst>
                  <a:ext uri="{0D108BD9-81ED-4DB2-BD59-A6C34878D82A}">
                    <a16:rowId xmlns="" xmlns:a16="http://schemas.microsoft.com/office/drawing/2014/main" val="10007"/>
                  </a:ext>
                </a:extLst>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890255</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NR_demod_enh2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NR_demod_enh2-Perf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45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i="0" u="none" dirty="0" smtClean="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i="0" u="none"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RP-213088, </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revised WID: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RP-213089.</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Add the objective for capability </a:t>
                      </a:r>
                      <a:r>
                        <a:rPr lang="en-GB" sz="900" baseline="0" dirty="0" err="1" smtClean="0">
                          <a:effectLst/>
                          <a:latin typeface="微软雅黑" panose="020B0503020204020204" pitchFamily="34" charset="-122"/>
                          <a:ea typeface="微软雅黑" panose="020B0503020204020204" pitchFamily="34" charset="-122"/>
                          <a:cs typeface="Times New Roman" panose="02020603050405020304" pitchFamily="18" charset="0"/>
                        </a:rPr>
                        <a:t>signaling</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890162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RF requirements enhancement for NR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NR_RF_FR1_enh-Core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60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80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890262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RF requirements enhancement for NR FR1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de-DE" sz="900" dirty="0">
                          <a:effectLst/>
                          <a:latin typeface="微软雅黑" panose="020B0503020204020204" pitchFamily="34" charset="-122"/>
                          <a:ea typeface="微软雅黑" panose="020B0503020204020204" pitchFamily="34" charset="-122"/>
                          <a:cs typeface="Times New Roman" panose="02020603050405020304" pitchFamily="18" charset="0"/>
                        </a:rPr>
                        <a:t>NR_RF_FR1_enh-Perf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RP-213124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890161</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 and MR-DC measurement gap enhancements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NR_MG_enh</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65</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RP-213350, revised WID: RP-213312. RAN4 further discusses the (de)prioritization</a:t>
                      </a:r>
                      <a:r>
                        <a:rPr lang="en-GB" sz="900" baseline="0" dirty="0" smtClean="0">
                          <a:effectLst/>
                          <a:latin typeface="微软雅黑" panose="020B0503020204020204" pitchFamily="34" charset="-122"/>
                          <a:ea typeface="微软雅黑" panose="020B0503020204020204" pitchFamily="34" charset="-122"/>
                          <a:cs typeface="Times New Roman" panose="02020603050405020304" pitchFamily="18" charset="0"/>
                        </a:rPr>
                        <a:t> of MR-DC</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890261</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 part: NR and MR-DC measurement gap enhancements </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err="1">
                          <a:effectLst/>
                          <a:latin typeface="微软雅黑" panose="020B0503020204020204" pitchFamily="34" charset="-122"/>
                          <a:ea typeface="微软雅黑" panose="020B0503020204020204" pitchFamily="34" charset="-122"/>
                          <a:cs typeface="Times New Roman" panose="02020603050405020304" pitchFamily="18" charset="0"/>
                        </a:rPr>
                        <a:t>NR_MG_enh</a:t>
                      </a: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RP-213350</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 </a:t>
                      </a: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revised WID: RP-213312</a:t>
                      </a:r>
                      <a:endParaRPr lang="zh-CN"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890160</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Core part: NR support for high speed train scenario in FR2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NR_HST_FR2-Core</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03/22</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50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70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SR: </a:t>
                      </a:r>
                      <a:r>
                        <a:rPr lang="en-GB" sz="900" dirty="0" smtClean="0">
                          <a:effectLst/>
                          <a:latin typeface="微软雅黑" panose="020B0503020204020204" pitchFamily="34" charset="-122"/>
                          <a:ea typeface="微软雅黑" panose="020B0503020204020204" pitchFamily="34" charset="-122"/>
                          <a:cs typeface="Times New Roman" panose="02020603050405020304" pitchFamily="18" charset="0"/>
                        </a:rPr>
                        <a:t>RP-213116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r h="148599">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890260</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a:effectLst/>
                          <a:latin typeface="微软雅黑" panose="020B0503020204020204" pitchFamily="34" charset="-122"/>
                          <a:ea typeface="微软雅黑" panose="020B0503020204020204" pitchFamily="34" charset="-122"/>
                          <a:cs typeface="Times New Roman" panose="02020603050405020304" pitchFamily="18" charset="0"/>
                        </a:rPr>
                        <a:t>Perf. Part: NR support for high speed train scenario in FR2</a:t>
                      </a:r>
                      <a:endParaRPr lang="zh-CN" sz="9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NR_HST_FR2-Perf</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Rel-17</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dirty="0">
                          <a:effectLst/>
                          <a:latin typeface="微软雅黑" panose="020B0503020204020204" pitchFamily="34" charset="-122"/>
                          <a:ea typeface="微软雅黑" panose="020B0503020204020204" pitchFamily="34" charset="-122"/>
                          <a:cs typeface="Times New Roman" panose="02020603050405020304" pitchFamily="18" charset="0"/>
                        </a:rPr>
                        <a:t>R4</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09/22</a:t>
                      </a:r>
                      <a:endParaRPr lang="zh-CN" sz="9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sz="900" b="1" dirty="0">
                          <a:effectLst/>
                          <a:latin typeface="微软雅黑" panose="020B0503020204020204" pitchFamily="34" charset="-122"/>
                          <a:ea typeface="微软雅黑" panose="020B0503020204020204" pitchFamily="34" charset="-122"/>
                          <a:cs typeface="Times New Roman" panose="02020603050405020304" pitchFamily="18" charset="0"/>
                        </a:rPr>
                        <a:t>20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US" altLang="zh-CN" sz="900" b="1" dirty="0" smtClean="0">
                          <a:effectLst/>
                          <a:latin typeface="微软雅黑" panose="020B0503020204020204" pitchFamily="34" charset="-122"/>
                          <a:ea typeface="微软雅黑" panose="020B0503020204020204" pitchFamily="34" charset="-122"/>
                          <a:cs typeface="Times New Roman" panose="02020603050405020304" pitchFamily="18" charset="0"/>
                        </a:rPr>
                        <a:t>30</a:t>
                      </a:r>
                      <a:endParaRPr lang="zh-CN" sz="900" b="1"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c>
                  <a:txBody>
                    <a:bodyPr/>
                    <a:lstStyle/>
                    <a:p>
                      <a:pPr>
                        <a:lnSpc>
                          <a:spcPct val="100000"/>
                        </a:lnSpc>
                        <a:spcAft>
                          <a:spcPts val="0"/>
                        </a:spcAft>
                      </a:pPr>
                      <a:r>
                        <a:rPr lang="en-GB" altLang="zh-CN" sz="900" dirty="0" smtClean="0">
                          <a:effectLst/>
                          <a:latin typeface="微软雅黑" panose="020B0503020204020204" pitchFamily="34" charset="-122"/>
                          <a:ea typeface="微软雅黑" panose="020B0503020204020204" pitchFamily="34" charset="-122"/>
                          <a:cs typeface="Times New Roman" panose="02020603050405020304" pitchFamily="18" charset="0"/>
                        </a:rPr>
                        <a:t>SR: RP-213116</a:t>
                      </a:r>
                      <a:endParaRPr lang="zh-CN" sz="9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45720" marR="45720"/>
                </a:tc>
              </a:tr>
            </a:tbl>
          </a:graphicData>
        </a:graphic>
      </p:graphicFrame>
    </p:spTree>
    <p:extLst>
      <p:ext uri="{BB962C8B-B14F-4D97-AF65-F5344CB8AC3E}">
        <p14:creationId xmlns:p14="http://schemas.microsoft.com/office/powerpoint/2010/main" val="12909891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microsoft.com/office/infopath/2007/PartnerControls"/>
    <ds:schemaRef ds:uri="http://schemas.microsoft.com/office/2006/documentManagement/type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 ds:uri="23d77754-4ccc-4c57-9291-cab09e81894a"/>
    <ds:schemaRef ds:uri="a915fe38-2618-47b6-8303-829fb71466d5"/>
    <ds:schemaRef ds:uri="http://purl.org/dc/terms/"/>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337481</TotalTime>
  <Words>4428</Words>
  <Application>Microsoft Office PowerPoint</Application>
  <PresentationFormat>宽屏</PresentationFormat>
  <Paragraphs>1874</Paragraphs>
  <Slides>23</Slides>
  <Notes>8</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宋体</vt:lpstr>
      <vt:lpstr>微软雅黑</vt:lpstr>
      <vt:lpstr>Arial</vt:lpstr>
      <vt:lpstr>Arial Black</vt:lpstr>
      <vt:lpstr>Calibri</vt:lpstr>
      <vt:lpstr>Times New Roman</vt:lpstr>
      <vt:lpstr>3gpp</vt:lpstr>
      <vt:lpstr>Status Report RAN WG4</vt:lpstr>
      <vt:lpstr>Summary (1/2)</vt:lpstr>
      <vt:lpstr>Summary (2/2)</vt:lpstr>
      <vt:lpstr>Statistics</vt:lpstr>
      <vt:lpstr>Rel-17 NR and LTE WI/SIs </vt:lpstr>
      <vt:lpstr>Rel-17 NR and LTE WI/SIs </vt:lpstr>
      <vt:lpstr>Rel-17 NR and LTE WI/SIs </vt:lpstr>
      <vt:lpstr>Rel-17 NR and LTE WI/SIs </vt:lpstr>
      <vt:lpstr>Rel-17 NR and LTE WI/SIs </vt:lpstr>
      <vt:lpstr>Rel-17 NR and LTE WI/SIs </vt:lpstr>
      <vt:lpstr>Rel-17 NR and LTE WI/SIs </vt:lpstr>
      <vt:lpstr>Rel-17 NR and LTE WI/SIs </vt:lpstr>
      <vt:lpstr>Rel-17 NR and LTE WI/SIs </vt:lpstr>
      <vt:lpstr>Rel-17 NR and LTE WI/SIs </vt:lpstr>
      <vt:lpstr>Rel-17 NR and LTE WI/SIs </vt:lpstr>
      <vt:lpstr>Rel-18 LTE WI/SIs </vt:lpstr>
      <vt:lpstr>New Rel-17 RAN4-led WI proposals</vt:lpstr>
      <vt:lpstr>Rel-17 RAN4 related issues in RAN#94e</vt:lpstr>
      <vt:lpstr>Rel-17 RAN4 related issues in RAN#94e</vt:lpstr>
      <vt:lpstr>RAN4 Q4 and Perf. Part TU Planning</vt:lpstr>
      <vt:lpstr>Rel-16 feature list</vt:lpstr>
      <vt:lpstr>TEI CR</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1721</cp:revision>
  <cp:lastPrinted>2016-09-15T08:31:35Z</cp:lastPrinted>
  <dcterms:created xsi:type="dcterms:W3CDTF">2009-11-27T05:15:11Z</dcterms:created>
  <dcterms:modified xsi:type="dcterms:W3CDTF">2021-12-03T11:19:42Z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(3)JumB/iYJBsk9c+gIRK7W5YU5wFKZs2LHdQoyIIzVD4Vlz+vsU2SZ5PL4REuFMxA8FQOkMmBP
QOEPPhNgGpXa8N34TkC2NlKrnom6z2kRz5EIOJ5Kp3lPEkOuf0lhHPJjEZFZ8AdDd66+z4Mf
52EYfFh672B5/Rqtw1mQ7qrL+OeDgz2GzRb0cDbf1zf11viPnlrsUe54nAu2uKizlyBiybzE
l27U6wTiA9ickbB2yS</vt:lpwstr>
  </property>
  <property fmtid="{D5CDD505-2E9C-101B-9397-08002B2CF9AE}" pid="15" name="_2015_ms_pID_7253431">
    <vt:lpwstr>Lw3OGpTv1N5EXtQRn9LIEZiVu98tMa6/WoXvM57bgpjD2obKXTq7T5
ZSvDomUkk2riGg4AKNZi5aBw5CSN5nI9PASmPTDGE8JM+bfkhOzeWIgoufee9RAnwx2O2PhA
QGP4CMQ+UIM5wERHNddQyy6p+aRLtW2BdKAshpAvYao2ZypqIf3h4BhPRsKWCdZzgLb7M5ph
R/uRsmYsPT0Vm3eeg16wgGLcnvFMZB0LKPs2</vt:lpwstr>
  </property>
  <property fmtid="{D5CDD505-2E9C-101B-9397-08002B2CF9AE}" pid="16" name="_2015_ms_pID_7253432">
    <vt:lpwstr>sg==</vt:lpwstr>
  </property>
</Properties>
</file>