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1"/>
  </p:notesMasterIdLst>
  <p:handoutMasterIdLst>
    <p:handoutMasterId r:id="rId22"/>
  </p:handoutMasterIdLst>
  <p:sldIdLst>
    <p:sldId id="341" r:id="rId2"/>
    <p:sldId id="434" r:id="rId3"/>
    <p:sldId id="442" r:id="rId4"/>
    <p:sldId id="421" r:id="rId5"/>
    <p:sldId id="420" r:id="rId6"/>
    <p:sldId id="366" r:id="rId7"/>
    <p:sldId id="367" r:id="rId8"/>
    <p:sldId id="414" r:id="rId9"/>
    <p:sldId id="423" r:id="rId10"/>
    <p:sldId id="437" r:id="rId11"/>
    <p:sldId id="438" r:id="rId12"/>
    <p:sldId id="429" r:id="rId13"/>
    <p:sldId id="439" r:id="rId14"/>
    <p:sldId id="413" r:id="rId15"/>
    <p:sldId id="401" r:id="rId16"/>
    <p:sldId id="440" r:id="rId17"/>
    <p:sldId id="441" r:id="rId18"/>
    <p:sldId id="381" r:id="rId19"/>
    <p:sldId id="398"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67" d="100"/>
          <a:sy n="67" d="100"/>
        </p:scale>
        <p:origin x="54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1542" y="2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Documents\3GPP\tsg_ran\WG2\TSGR2_116-e\tdocList_2020-11-19_20h10-STAT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NR Maint</a:t>
            </a:r>
            <a:r>
              <a:rPr lang="en-US" baseline="0"/>
              <a:t>enance</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STAT!$C$1</c:f>
              <c:strCache>
                <c:ptCount val="1"/>
                <c:pt idx="0">
                  <c:v>Agreed CRs</c:v>
                </c:pt>
              </c:strCache>
            </c:strRef>
          </c:tx>
          <c:spPr>
            <a:solidFill>
              <a:schemeClr val="accent1"/>
            </a:solidFill>
            <a:ln>
              <a:noFill/>
            </a:ln>
            <a:effectLst/>
          </c:spPr>
          <c:invertIfNegative val="0"/>
          <c:cat>
            <c:strRef>
              <c:f>(STAT!$B$2:$B$5,STAT!$B$8:$B$11)</c:f>
              <c:strCache>
                <c:ptCount val="8"/>
                <c:pt idx="0">
                  <c:v>NR15 ST2</c:v>
                </c:pt>
                <c:pt idx="1">
                  <c:v>NR15 UP</c:v>
                </c:pt>
                <c:pt idx="2">
                  <c:v>NR15 CP</c:v>
                </c:pt>
                <c:pt idx="3">
                  <c:v>NR15 Pos</c:v>
                </c:pt>
                <c:pt idx="4">
                  <c:v>NR16 General</c:v>
                </c:pt>
                <c:pt idx="5">
                  <c:v>NR16 V2X</c:v>
                </c:pt>
                <c:pt idx="6">
                  <c:v>NR16 Pos</c:v>
                </c:pt>
                <c:pt idx="7">
                  <c:v>NR16 SONMDT</c:v>
                </c:pt>
              </c:strCache>
            </c:strRef>
          </c:cat>
          <c:val>
            <c:numRef>
              <c:f>(STAT!$C$2:$C$5,STAT!$C$8:$C$11)</c:f>
              <c:numCache>
                <c:formatCode>General</c:formatCode>
                <c:ptCount val="8"/>
                <c:pt idx="0">
                  <c:v>0</c:v>
                </c:pt>
                <c:pt idx="1">
                  <c:v>0</c:v>
                </c:pt>
                <c:pt idx="2">
                  <c:v>5</c:v>
                </c:pt>
                <c:pt idx="3">
                  <c:v>0</c:v>
                </c:pt>
                <c:pt idx="4">
                  <c:v>25</c:v>
                </c:pt>
                <c:pt idx="5">
                  <c:v>5</c:v>
                </c:pt>
                <c:pt idx="6">
                  <c:v>7</c:v>
                </c:pt>
                <c:pt idx="7">
                  <c:v>2</c:v>
                </c:pt>
              </c:numCache>
            </c:numRef>
          </c:val>
        </c:ser>
        <c:ser>
          <c:idx val="1"/>
          <c:order val="1"/>
          <c:tx>
            <c:strRef>
              <c:f>STAT!$D$1</c:f>
              <c:strCache>
                <c:ptCount val="1"/>
                <c:pt idx="0">
                  <c:v>Tdocs</c:v>
                </c:pt>
              </c:strCache>
            </c:strRef>
          </c:tx>
          <c:spPr>
            <a:solidFill>
              <a:schemeClr val="accent2"/>
            </a:solidFill>
            <a:ln>
              <a:noFill/>
            </a:ln>
            <a:effectLst/>
          </c:spPr>
          <c:invertIfNegative val="0"/>
          <c:cat>
            <c:strRef>
              <c:f>(STAT!$B$2:$B$5,STAT!$B$8:$B$11)</c:f>
              <c:strCache>
                <c:ptCount val="8"/>
                <c:pt idx="0">
                  <c:v>NR15 ST2</c:v>
                </c:pt>
                <c:pt idx="1">
                  <c:v>NR15 UP</c:v>
                </c:pt>
                <c:pt idx="2">
                  <c:v>NR15 CP</c:v>
                </c:pt>
                <c:pt idx="3">
                  <c:v>NR15 Pos</c:v>
                </c:pt>
                <c:pt idx="4">
                  <c:v>NR16 General</c:v>
                </c:pt>
                <c:pt idx="5">
                  <c:v>NR16 V2X</c:v>
                </c:pt>
                <c:pt idx="6">
                  <c:v>NR16 Pos</c:v>
                </c:pt>
                <c:pt idx="7">
                  <c:v>NR16 SONMDT</c:v>
                </c:pt>
              </c:strCache>
            </c:strRef>
          </c:cat>
          <c:val>
            <c:numRef>
              <c:f>(STAT!$D$2:$D$5,STAT!$D$8:$D$11)</c:f>
              <c:numCache>
                <c:formatCode>General</c:formatCode>
                <c:ptCount val="8"/>
                <c:pt idx="0">
                  <c:v>0</c:v>
                </c:pt>
                <c:pt idx="1">
                  <c:v>3</c:v>
                </c:pt>
                <c:pt idx="2">
                  <c:v>60</c:v>
                </c:pt>
                <c:pt idx="3">
                  <c:v>3</c:v>
                </c:pt>
                <c:pt idx="4">
                  <c:v>130</c:v>
                </c:pt>
                <c:pt idx="5">
                  <c:v>40</c:v>
                </c:pt>
                <c:pt idx="6">
                  <c:v>30</c:v>
                </c:pt>
                <c:pt idx="7">
                  <c:v>20</c:v>
                </c:pt>
              </c:numCache>
            </c:numRef>
          </c:val>
        </c:ser>
        <c:ser>
          <c:idx val="2"/>
          <c:order val="2"/>
          <c:tx>
            <c:strRef>
              <c:f>STAT!$E$1</c:f>
              <c:strCache>
                <c:ptCount val="1"/>
                <c:pt idx="0">
                  <c:v>Drafts</c:v>
                </c:pt>
              </c:strCache>
            </c:strRef>
          </c:tx>
          <c:spPr>
            <a:solidFill>
              <a:schemeClr val="accent3"/>
            </a:solidFill>
            <a:ln>
              <a:noFill/>
            </a:ln>
            <a:effectLst/>
          </c:spPr>
          <c:invertIfNegative val="0"/>
          <c:cat>
            <c:strRef>
              <c:f>(STAT!$B$2:$B$5,STAT!$B$8:$B$11)</c:f>
              <c:strCache>
                <c:ptCount val="8"/>
                <c:pt idx="0">
                  <c:v>NR15 ST2</c:v>
                </c:pt>
                <c:pt idx="1">
                  <c:v>NR15 UP</c:v>
                </c:pt>
                <c:pt idx="2">
                  <c:v>NR15 CP</c:v>
                </c:pt>
                <c:pt idx="3">
                  <c:v>NR15 Pos</c:v>
                </c:pt>
                <c:pt idx="4">
                  <c:v>NR16 General</c:v>
                </c:pt>
                <c:pt idx="5">
                  <c:v>NR16 V2X</c:v>
                </c:pt>
                <c:pt idx="6">
                  <c:v>NR16 Pos</c:v>
                </c:pt>
                <c:pt idx="7">
                  <c:v>NR16 SONMDT</c:v>
                </c:pt>
              </c:strCache>
            </c:strRef>
          </c:cat>
          <c:val>
            <c:numRef>
              <c:f>(STAT!$E$2:$E$5,STAT!$E$8:$E$11)</c:f>
              <c:numCache>
                <c:formatCode>General</c:formatCode>
                <c:ptCount val="8"/>
                <c:pt idx="2">
                  <c:v>116</c:v>
                </c:pt>
                <c:pt idx="3">
                  <c:v>12</c:v>
                </c:pt>
                <c:pt idx="4">
                  <c:v>300</c:v>
                </c:pt>
                <c:pt idx="5">
                  <c:v>59</c:v>
                </c:pt>
                <c:pt idx="6">
                  <c:v>56</c:v>
                </c:pt>
                <c:pt idx="7">
                  <c:v>12</c:v>
                </c:pt>
              </c:numCache>
            </c:numRef>
          </c:val>
        </c:ser>
        <c:dLbls>
          <c:showLegendKey val="0"/>
          <c:showVal val="0"/>
          <c:showCatName val="0"/>
          <c:showSerName val="0"/>
          <c:showPercent val="0"/>
          <c:showBubbleSize val="0"/>
        </c:dLbls>
        <c:gapWidth val="219"/>
        <c:overlap val="-27"/>
        <c:axId val="-789628384"/>
        <c:axId val="-789642528"/>
      </c:barChart>
      <c:catAx>
        <c:axId val="-789628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42528"/>
        <c:crosses val="autoZero"/>
        <c:auto val="1"/>
        <c:lblAlgn val="ctr"/>
        <c:lblOffset val="100"/>
        <c:noMultiLvlLbl val="0"/>
      </c:catAx>
      <c:valAx>
        <c:axId val="-7896425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283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EUTRA Maintenance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STAT!$C$47</c:f>
              <c:strCache>
                <c:ptCount val="1"/>
                <c:pt idx="0">
                  <c:v>Agreed CRs</c:v>
                </c:pt>
              </c:strCache>
            </c:strRef>
          </c:tx>
          <c:spPr>
            <a:solidFill>
              <a:schemeClr val="accent1"/>
            </a:solidFill>
            <a:ln>
              <a:noFill/>
            </a:ln>
            <a:effectLst/>
          </c:spPr>
          <c:invertIfNegative val="0"/>
          <c:cat>
            <c:strRef>
              <c:f>(STAT!$B$48:$B$52,STAT!$B$56:$B$60)</c:f>
              <c:strCache>
                <c:ptCount val="10"/>
                <c:pt idx="0">
                  <c:v>PRE15 NB-IoT</c:v>
                </c:pt>
                <c:pt idx="1">
                  <c:v>PRE15 eMTC</c:v>
                </c:pt>
                <c:pt idx="2">
                  <c:v>PRE15 V2X SL</c:v>
                </c:pt>
                <c:pt idx="3">
                  <c:v>PRE15 Pos</c:v>
                </c:pt>
                <c:pt idx="4">
                  <c:v>PRE15 LTE Other</c:v>
                </c:pt>
                <c:pt idx="5">
                  <c:v>L16 General</c:v>
                </c:pt>
                <c:pt idx="6">
                  <c:v>L16 eMTC</c:v>
                </c:pt>
                <c:pt idx="7">
                  <c:v>L16 NB-IoT</c:v>
                </c:pt>
                <c:pt idx="8">
                  <c:v>L16 Other</c:v>
                </c:pt>
                <c:pt idx="9">
                  <c:v>L16 Pos</c:v>
                </c:pt>
              </c:strCache>
            </c:strRef>
          </c:cat>
          <c:val>
            <c:numRef>
              <c:f>(STAT!$C$48:$C$52,STAT!$C$56:$C$60)</c:f>
              <c:numCache>
                <c:formatCode>General</c:formatCode>
                <c:ptCount val="10"/>
                <c:pt idx="0">
                  <c:v>0</c:v>
                </c:pt>
                <c:pt idx="1">
                  <c:v>1</c:v>
                </c:pt>
                <c:pt idx="2">
                  <c:v>0</c:v>
                </c:pt>
                <c:pt idx="3">
                  <c:v>0</c:v>
                </c:pt>
                <c:pt idx="4">
                  <c:v>2</c:v>
                </c:pt>
                <c:pt idx="5">
                  <c:v>0</c:v>
                </c:pt>
                <c:pt idx="6">
                  <c:v>2</c:v>
                </c:pt>
                <c:pt idx="7">
                  <c:v>1</c:v>
                </c:pt>
                <c:pt idx="8">
                  <c:v>2</c:v>
                </c:pt>
                <c:pt idx="9">
                  <c:v>0</c:v>
                </c:pt>
              </c:numCache>
            </c:numRef>
          </c:val>
        </c:ser>
        <c:ser>
          <c:idx val="1"/>
          <c:order val="1"/>
          <c:tx>
            <c:strRef>
              <c:f>STAT!$D$47</c:f>
              <c:strCache>
                <c:ptCount val="1"/>
                <c:pt idx="0">
                  <c:v>Tdocs</c:v>
                </c:pt>
              </c:strCache>
            </c:strRef>
          </c:tx>
          <c:spPr>
            <a:solidFill>
              <a:schemeClr val="accent2"/>
            </a:solidFill>
            <a:ln>
              <a:noFill/>
            </a:ln>
            <a:effectLst/>
          </c:spPr>
          <c:invertIfNegative val="0"/>
          <c:cat>
            <c:strRef>
              <c:f>(STAT!$B$48:$B$52,STAT!$B$56:$B$60)</c:f>
              <c:strCache>
                <c:ptCount val="10"/>
                <c:pt idx="0">
                  <c:v>PRE15 NB-IoT</c:v>
                </c:pt>
                <c:pt idx="1">
                  <c:v>PRE15 eMTC</c:v>
                </c:pt>
                <c:pt idx="2">
                  <c:v>PRE15 V2X SL</c:v>
                </c:pt>
                <c:pt idx="3">
                  <c:v>PRE15 Pos</c:v>
                </c:pt>
                <c:pt idx="4">
                  <c:v>PRE15 LTE Other</c:v>
                </c:pt>
                <c:pt idx="5">
                  <c:v>L16 General</c:v>
                </c:pt>
                <c:pt idx="6">
                  <c:v>L16 eMTC</c:v>
                </c:pt>
                <c:pt idx="7">
                  <c:v>L16 NB-IoT</c:v>
                </c:pt>
                <c:pt idx="8">
                  <c:v>L16 Other</c:v>
                </c:pt>
                <c:pt idx="9">
                  <c:v>L16 Pos</c:v>
                </c:pt>
              </c:strCache>
            </c:strRef>
          </c:cat>
          <c:val>
            <c:numRef>
              <c:f>(STAT!$D$48:$D$52,STAT!$D$56:$D$60)</c:f>
              <c:numCache>
                <c:formatCode>General</c:formatCode>
                <c:ptCount val="10"/>
                <c:pt idx="0">
                  <c:v>2</c:v>
                </c:pt>
                <c:pt idx="1">
                  <c:v>6</c:v>
                </c:pt>
                <c:pt idx="2">
                  <c:v>0</c:v>
                </c:pt>
                <c:pt idx="3">
                  <c:v>0</c:v>
                </c:pt>
                <c:pt idx="4">
                  <c:v>8</c:v>
                </c:pt>
                <c:pt idx="5">
                  <c:v>0</c:v>
                </c:pt>
                <c:pt idx="6">
                  <c:v>6</c:v>
                </c:pt>
                <c:pt idx="7">
                  <c:v>6</c:v>
                </c:pt>
                <c:pt idx="8">
                  <c:v>6</c:v>
                </c:pt>
                <c:pt idx="9">
                  <c:v>0</c:v>
                </c:pt>
              </c:numCache>
            </c:numRef>
          </c:val>
        </c:ser>
        <c:ser>
          <c:idx val="2"/>
          <c:order val="2"/>
          <c:tx>
            <c:strRef>
              <c:f>STAT!$E$47</c:f>
              <c:strCache>
                <c:ptCount val="1"/>
                <c:pt idx="0">
                  <c:v>Drafts</c:v>
                </c:pt>
              </c:strCache>
            </c:strRef>
          </c:tx>
          <c:spPr>
            <a:solidFill>
              <a:schemeClr val="accent3"/>
            </a:solidFill>
            <a:ln>
              <a:noFill/>
            </a:ln>
            <a:effectLst/>
          </c:spPr>
          <c:invertIfNegative val="0"/>
          <c:cat>
            <c:strRef>
              <c:f>(STAT!$B$48:$B$52,STAT!$B$56:$B$60)</c:f>
              <c:strCache>
                <c:ptCount val="10"/>
                <c:pt idx="0">
                  <c:v>PRE15 NB-IoT</c:v>
                </c:pt>
                <c:pt idx="1">
                  <c:v>PRE15 eMTC</c:v>
                </c:pt>
                <c:pt idx="2">
                  <c:v>PRE15 V2X SL</c:v>
                </c:pt>
                <c:pt idx="3">
                  <c:v>PRE15 Pos</c:v>
                </c:pt>
                <c:pt idx="4">
                  <c:v>PRE15 LTE Other</c:v>
                </c:pt>
                <c:pt idx="5">
                  <c:v>L16 General</c:v>
                </c:pt>
                <c:pt idx="6">
                  <c:v>L16 eMTC</c:v>
                </c:pt>
                <c:pt idx="7">
                  <c:v>L16 NB-IoT</c:v>
                </c:pt>
                <c:pt idx="8">
                  <c:v>L16 Other</c:v>
                </c:pt>
                <c:pt idx="9">
                  <c:v>L16 Pos</c:v>
                </c:pt>
              </c:strCache>
            </c:strRef>
          </c:cat>
          <c:val>
            <c:numRef>
              <c:f>(STAT!$E$48:$E$52,STAT!$E$56:$E$60)</c:f>
              <c:numCache>
                <c:formatCode>General</c:formatCode>
                <c:ptCount val="10"/>
                <c:pt idx="0">
                  <c:v>7</c:v>
                </c:pt>
                <c:pt idx="1">
                  <c:v>12</c:v>
                </c:pt>
                <c:pt idx="4">
                  <c:v>23</c:v>
                </c:pt>
                <c:pt idx="6">
                  <c:v>14</c:v>
                </c:pt>
                <c:pt idx="7">
                  <c:v>6</c:v>
                </c:pt>
              </c:numCache>
            </c:numRef>
          </c:val>
        </c:ser>
        <c:dLbls>
          <c:showLegendKey val="0"/>
          <c:showVal val="0"/>
          <c:showCatName val="0"/>
          <c:showSerName val="0"/>
          <c:showPercent val="0"/>
          <c:showBubbleSize val="0"/>
        </c:dLbls>
        <c:gapWidth val="219"/>
        <c:overlap val="-27"/>
        <c:axId val="-789636544"/>
        <c:axId val="-789632736"/>
      </c:barChart>
      <c:catAx>
        <c:axId val="-789636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2736"/>
        <c:crosses val="autoZero"/>
        <c:auto val="1"/>
        <c:lblAlgn val="ctr"/>
        <c:lblOffset val="100"/>
        <c:noMultiLvlLbl val="0"/>
      </c:catAx>
      <c:valAx>
        <c:axId val="-789632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65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Rel 17</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STAT!$D$14</c:f>
              <c:strCache>
                <c:ptCount val="1"/>
                <c:pt idx="0">
                  <c:v>Tdocs</c:v>
                </c:pt>
              </c:strCache>
            </c:strRef>
          </c:tx>
          <c:spPr>
            <a:solidFill>
              <a:schemeClr val="accent1"/>
            </a:solidFill>
            <a:ln>
              <a:noFill/>
            </a:ln>
            <a:effectLst/>
          </c:spPr>
          <c:invertIfNegative val="0"/>
          <c:cat>
            <c:strRef>
              <c:f>(STAT!$B$16:$B$39,STAT!$B$42:$B$43)</c:f>
              <c:strCache>
                <c:ptCount val="26"/>
                <c:pt idx="0">
                  <c:v>NR17 MBS</c:v>
                </c:pt>
                <c:pt idx="1">
                  <c:v>NR17 MR DCCA</c:v>
                </c:pt>
                <c:pt idx="2">
                  <c:v>NR17 MSIM</c:v>
                </c:pt>
                <c:pt idx="3">
                  <c:v>NR17 eIAB</c:v>
                </c:pt>
                <c:pt idx="4">
                  <c:v>NR17 IIOTURLLC</c:v>
                </c:pt>
                <c:pt idx="5">
                  <c:v>NR17 SmData</c:v>
                </c:pt>
                <c:pt idx="6">
                  <c:v>NR17 SL Relay</c:v>
                </c:pt>
                <c:pt idx="7">
                  <c:v>NR17 RSlice</c:v>
                </c:pt>
                <c:pt idx="8">
                  <c:v>NR17 ePowSav</c:v>
                </c:pt>
                <c:pt idx="9">
                  <c:v>NR17 NTN</c:v>
                </c:pt>
                <c:pt idx="10">
                  <c:v>NR17 ePos</c:v>
                </c:pt>
                <c:pt idx="11">
                  <c:v>NR17 RedCap</c:v>
                </c:pt>
                <c:pt idx="12">
                  <c:v>NR17 SONMDT</c:v>
                </c:pt>
                <c:pt idx="13">
                  <c:v>NR17 QoE</c:v>
                </c:pt>
                <c:pt idx="14">
                  <c:v>NR17 eSL</c:v>
                </c:pt>
                <c:pt idx="15">
                  <c:v>NR17 eNPN</c:v>
                </c:pt>
                <c:pt idx="16">
                  <c:v>NR17 feMIMO</c:v>
                </c:pt>
                <c:pt idx="17">
                  <c:v>NR17 Rach</c:v>
                </c:pt>
                <c:pt idx="18">
                  <c:v>NR17 Cov Enh</c:v>
                </c:pt>
                <c:pt idx="19">
                  <c:v>NR17 upto 71GHz</c:v>
                </c:pt>
                <c:pt idx="20">
                  <c:v>NR17 TEI</c:v>
                </c:pt>
                <c:pt idx="21">
                  <c:v>NR17 Gap Enh</c:v>
                </c:pt>
                <c:pt idx="22">
                  <c:v>NR17 UDC</c:v>
                </c:pt>
                <c:pt idx="23">
                  <c:v>NR17 Other</c:v>
                </c:pt>
                <c:pt idx="24">
                  <c:v>L17 eMTC NB-IoT</c:v>
                </c:pt>
                <c:pt idx="25">
                  <c:v>L17 IoT-NTN</c:v>
                </c:pt>
              </c:strCache>
            </c:strRef>
          </c:cat>
          <c:val>
            <c:numRef>
              <c:f>(STAT!$D$16:$D$39,STAT!$D$42:$D$43)</c:f>
              <c:numCache>
                <c:formatCode>General</c:formatCode>
                <c:ptCount val="26"/>
                <c:pt idx="0">
                  <c:v>152</c:v>
                </c:pt>
                <c:pt idx="1">
                  <c:v>134</c:v>
                </c:pt>
                <c:pt idx="2">
                  <c:v>86</c:v>
                </c:pt>
                <c:pt idx="3">
                  <c:v>81</c:v>
                </c:pt>
                <c:pt idx="4">
                  <c:v>66</c:v>
                </c:pt>
                <c:pt idx="5">
                  <c:v>110</c:v>
                </c:pt>
                <c:pt idx="6">
                  <c:v>166</c:v>
                </c:pt>
                <c:pt idx="7">
                  <c:v>61</c:v>
                </c:pt>
                <c:pt idx="8">
                  <c:v>73</c:v>
                </c:pt>
                <c:pt idx="9">
                  <c:v>152</c:v>
                </c:pt>
                <c:pt idx="10">
                  <c:v>128</c:v>
                </c:pt>
                <c:pt idx="11">
                  <c:v>110</c:v>
                </c:pt>
                <c:pt idx="12">
                  <c:v>91</c:v>
                </c:pt>
                <c:pt idx="13">
                  <c:v>65</c:v>
                </c:pt>
                <c:pt idx="14">
                  <c:v>85</c:v>
                </c:pt>
                <c:pt idx="15">
                  <c:v>48</c:v>
                </c:pt>
                <c:pt idx="16">
                  <c:v>50</c:v>
                </c:pt>
                <c:pt idx="17">
                  <c:v>26</c:v>
                </c:pt>
                <c:pt idx="18">
                  <c:v>15</c:v>
                </c:pt>
                <c:pt idx="19">
                  <c:v>18</c:v>
                </c:pt>
                <c:pt idx="20">
                  <c:v>75</c:v>
                </c:pt>
                <c:pt idx="21">
                  <c:v>36</c:v>
                </c:pt>
                <c:pt idx="22">
                  <c:v>2</c:v>
                </c:pt>
                <c:pt idx="23">
                  <c:v>91</c:v>
                </c:pt>
                <c:pt idx="24">
                  <c:v>26</c:v>
                </c:pt>
                <c:pt idx="25">
                  <c:v>56</c:v>
                </c:pt>
              </c:numCache>
            </c:numRef>
          </c:val>
        </c:ser>
        <c:ser>
          <c:idx val="1"/>
          <c:order val="1"/>
          <c:tx>
            <c:strRef>
              <c:f>STAT!$E$14</c:f>
              <c:strCache>
                <c:ptCount val="1"/>
                <c:pt idx="0">
                  <c:v>Drafts</c:v>
                </c:pt>
              </c:strCache>
            </c:strRef>
          </c:tx>
          <c:spPr>
            <a:solidFill>
              <a:schemeClr val="accent2"/>
            </a:solidFill>
            <a:ln>
              <a:noFill/>
            </a:ln>
            <a:effectLst/>
          </c:spPr>
          <c:invertIfNegative val="0"/>
          <c:cat>
            <c:strRef>
              <c:f>(STAT!$B$16:$B$39,STAT!$B$42:$B$43)</c:f>
              <c:strCache>
                <c:ptCount val="26"/>
                <c:pt idx="0">
                  <c:v>NR17 MBS</c:v>
                </c:pt>
                <c:pt idx="1">
                  <c:v>NR17 MR DCCA</c:v>
                </c:pt>
                <c:pt idx="2">
                  <c:v>NR17 MSIM</c:v>
                </c:pt>
                <c:pt idx="3">
                  <c:v>NR17 eIAB</c:v>
                </c:pt>
                <c:pt idx="4">
                  <c:v>NR17 IIOTURLLC</c:v>
                </c:pt>
                <c:pt idx="5">
                  <c:v>NR17 SmData</c:v>
                </c:pt>
                <c:pt idx="6">
                  <c:v>NR17 SL Relay</c:v>
                </c:pt>
                <c:pt idx="7">
                  <c:v>NR17 RSlice</c:v>
                </c:pt>
                <c:pt idx="8">
                  <c:v>NR17 ePowSav</c:v>
                </c:pt>
                <c:pt idx="9">
                  <c:v>NR17 NTN</c:v>
                </c:pt>
                <c:pt idx="10">
                  <c:v>NR17 ePos</c:v>
                </c:pt>
                <c:pt idx="11">
                  <c:v>NR17 RedCap</c:v>
                </c:pt>
                <c:pt idx="12">
                  <c:v>NR17 SONMDT</c:v>
                </c:pt>
                <c:pt idx="13">
                  <c:v>NR17 QoE</c:v>
                </c:pt>
                <c:pt idx="14">
                  <c:v>NR17 eSL</c:v>
                </c:pt>
                <c:pt idx="15">
                  <c:v>NR17 eNPN</c:v>
                </c:pt>
                <c:pt idx="16">
                  <c:v>NR17 feMIMO</c:v>
                </c:pt>
                <c:pt idx="17">
                  <c:v>NR17 Rach</c:v>
                </c:pt>
                <c:pt idx="18">
                  <c:v>NR17 Cov Enh</c:v>
                </c:pt>
                <c:pt idx="19">
                  <c:v>NR17 upto 71GHz</c:v>
                </c:pt>
                <c:pt idx="20">
                  <c:v>NR17 TEI</c:v>
                </c:pt>
                <c:pt idx="21">
                  <c:v>NR17 Gap Enh</c:v>
                </c:pt>
                <c:pt idx="22">
                  <c:v>NR17 UDC</c:v>
                </c:pt>
                <c:pt idx="23">
                  <c:v>NR17 Other</c:v>
                </c:pt>
                <c:pt idx="24">
                  <c:v>L17 eMTC NB-IoT</c:v>
                </c:pt>
                <c:pt idx="25">
                  <c:v>L17 IoT-NTN</c:v>
                </c:pt>
              </c:strCache>
            </c:strRef>
          </c:cat>
          <c:val>
            <c:numRef>
              <c:f>(STAT!$E$16:$E$39,STAT!$E$42:$E$43)</c:f>
              <c:numCache>
                <c:formatCode>General</c:formatCode>
                <c:ptCount val="26"/>
                <c:pt idx="0">
                  <c:v>61</c:v>
                </c:pt>
                <c:pt idx="1">
                  <c:v>75</c:v>
                </c:pt>
                <c:pt idx="2">
                  <c:v>59</c:v>
                </c:pt>
                <c:pt idx="3">
                  <c:v>100</c:v>
                </c:pt>
                <c:pt idx="4">
                  <c:v>64</c:v>
                </c:pt>
                <c:pt idx="5">
                  <c:v>52</c:v>
                </c:pt>
                <c:pt idx="6">
                  <c:v>158</c:v>
                </c:pt>
                <c:pt idx="7">
                  <c:v>52</c:v>
                </c:pt>
                <c:pt idx="8">
                  <c:v>119</c:v>
                </c:pt>
                <c:pt idx="9">
                  <c:v>258</c:v>
                </c:pt>
                <c:pt idx="10">
                  <c:v>130</c:v>
                </c:pt>
                <c:pt idx="11">
                  <c:v>209</c:v>
                </c:pt>
                <c:pt idx="12">
                  <c:v>92</c:v>
                </c:pt>
                <c:pt idx="13">
                  <c:v>61</c:v>
                </c:pt>
                <c:pt idx="14">
                  <c:v>147</c:v>
                </c:pt>
                <c:pt idx="15">
                  <c:v>0</c:v>
                </c:pt>
                <c:pt idx="16">
                  <c:v>70</c:v>
                </c:pt>
                <c:pt idx="18">
                  <c:v>20</c:v>
                </c:pt>
                <c:pt idx="20">
                  <c:v>133</c:v>
                </c:pt>
                <c:pt idx="21">
                  <c:v>63</c:v>
                </c:pt>
                <c:pt idx="23">
                  <c:v>187</c:v>
                </c:pt>
                <c:pt idx="24">
                  <c:v>24</c:v>
                </c:pt>
                <c:pt idx="25">
                  <c:v>79</c:v>
                </c:pt>
              </c:numCache>
            </c:numRef>
          </c:val>
        </c:ser>
        <c:dLbls>
          <c:showLegendKey val="0"/>
          <c:showVal val="0"/>
          <c:showCatName val="0"/>
          <c:showSerName val="0"/>
          <c:showPercent val="0"/>
          <c:showBubbleSize val="0"/>
        </c:dLbls>
        <c:gapWidth val="219"/>
        <c:overlap val="-27"/>
        <c:axId val="-789640896"/>
        <c:axId val="-789636000"/>
      </c:barChart>
      <c:catAx>
        <c:axId val="-789640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6000"/>
        <c:crosses val="autoZero"/>
        <c:auto val="1"/>
        <c:lblAlgn val="ctr"/>
        <c:lblOffset val="100"/>
        <c:noMultiLvlLbl val="0"/>
      </c:catAx>
      <c:valAx>
        <c:axId val="-789636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408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4081343734248505"/>
          <c:y val="0.17506353839610386"/>
          <c:w val="0.8411747236317314"/>
          <c:h val="0.53828821041467312"/>
        </c:manualLayout>
      </c:layout>
      <c:barChart>
        <c:barDir val="col"/>
        <c:grouping val="clustered"/>
        <c:varyColors val="0"/>
        <c:ser>
          <c:idx val="0"/>
          <c:order val="0"/>
          <c:tx>
            <c:strRef>
              <c:f>STAT!$H$79</c:f>
              <c:strCache>
                <c:ptCount val="1"/>
                <c:pt idx="0">
                  <c:v>Tdocs (no)</c:v>
                </c:pt>
              </c:strCache>
            </c:strRef>
          </c:tx>
          <c:spPr>
            <a:solidFill>
              <a:schemeClr val="accent1"/>
            </a:solidFill>
            <a:ln>
              <a:noFill/>
            </a:ln>
            <a:effectLst/>
          </c:spPr>
          <c:invertIfNegative val="0"/>
          <c:cat>
            <c:strRef>
              <c:f>STAT!$B$80:$B$89</c:f>
              <c:strCache>
                <c:ptCount val="10"/>
                <c:pt idx="0">
                  <c:v>R2 109-e</c:v>
                </c:pt>
                <c:pt idx="1">
                  <c:v>R2 109bis-e</c:v>
                </c:pt>
                <c:pt idx="2">
                  <c:v>R2 110-e</c:v>
                </c:pt>
                <c:pt idx="3">
                  <c:v>R2 111-e</c:v>
                </c:pt>
                <c:pt idx="4">
                  <c:v>R2 112-e</c:v>
                </c:pt>
                <c:pt idx="5">
                  <c:v>R2 113-e</c:v>
                </c:pt>
                <c:pt idx="6">
                  <c:v>R2 113bis-e</c:v>
                </c:pt>
                <c:pt idx="7">
                  <c:v>R2 114-e</c:v>
                </c:pt>
                <c:pt idx="8">
                  <c:v>R2 115-e</c:v>
                </c:pt>
                <c:pt idx="9">
                  <c:v>R2 116-e</c:v>
                </c:pt>
              </c:strCache>
            </c:strRef>
          </c:cat>
          <c:val>
            <c:numRef>
              <c:f>STAT!$H$80:$H$89</c:f>
              <c:numCache>
                <c:formatCode>General</c:formatCode>
                <c:ptCount val="10"/>
                <c:pt idx="0">
                  <c:v>2244</c:v>
                </c:pt>
                <c:pt idx="1">
                  <c:v>1633</c:v>
                </c:pt>
                <c:pt idx="2">
                  <c:v>2060</c:v>
                </c:pt>
                <c:pt idx="3">
                  <c:v>2126</c:v>
                </c:pt>
                <c:pt idx="4">
                  <c:v>2475</c:v>
                </c:pt>
                <c:pt idx="5">
                  <c:v>2437</c:v>
                </c:pt>
                <c:pt idx="6">
                  <c:v>2004</c:v>
                </c:pt>
                <c:pt idx="7">
                  <c:v>2073</c:v>
                </c:pt>
                <c:pt idx="8">
                  <c:v>2272</c:v>
                </c:pt>
                <c:pt idx="9">
                  <c:v>2348</c:v>
                </c:pt>
              </c:numCache>
            </c:numRef>
          </c:val>
        </c:ser>
        <c:dLbls>
          <c:showLegendKey val="0"/>
          <c:showVal val="0"/>
          <c:showCatName val="0"/>
          <c:showSerName val="0"/>
          <c:showPercent val="0"/>
          <c:showBubbleSize val="0"/>
        </c:dLbls>
        <c:gapWidth val="219"/>
        <c:overlap val="-27"/>
        <c:axId val="-789632192"/>
        <c:axId val="-789635456"/>
      </c:barChart>
      <c:catAx>
        <c:axId val="-789632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5456"/>
        <c:crosses val="autoZero"/>
        <c:auto val="1"/>
        <c:lblAlgn val="ctr"/>
        <c:lblOffset val="100"/>
        <c:noMultiLvlLbl val="0"/>
      </c:catAx>
      <c:valAx>
        <c:axId val="-7896354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2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STAT!$C$79</c:f>
              <c:strCache>
                <c:ptCount val="1"/>
                <c:pt idx="0">
                  <c:v>GTW (h)</c:v>
                </c:pt>
              </c:strCache>
            </c:strRef>
          </c:tx>
          <c:spPr>
            <a:solidFill>
              <a:schemeClr val="accent1"/>
            </a:solidFill>
            <a:ln>
              <a:noFill/>
            </a:ln>
            <a:effectLst/>
          </c:spPr>
          <c:invertIfNegative val="0"/>
          <c:cat>
            <c:strRef>
              <c:f>STAT!$B$80:$B$89</c:f>
              <c:strCache>
                <c:ptCount val="10"/>
                <c:pt idx="0">
                  <c:v>R2 109-e</c:v>
                </c:pt>
                <c:pt idx="1">
                  <c:v>R2 109bis-e</c:v>
                </c:pt>
                <c:pt idx="2">
                  <c:v>R2 110-e</c:v>
                </c:pt>
                <c:pt idx="3">
                  <c:v>R2 111-e</c:v>
                </c:pt>
                <c:pt idx="4">
                  <c:v>R2 112-e</c:v>
                </c:pt>
                <c:pt idx="5">
                  <c:v>R2 113-e</c:v>
                </c:pt>
                <c:pt idx="6">
                  <c:v>R2 113bis-e</c:v>
                </c:pt>
                <c:pt idx="7">
                  <c:v>R2 114-e</c:v>
                </c:pt>
                <c:pt idx="8">
                  <c:v>R2 115-e</c:v>
                </c:pt>
                <c:pt idx="9">
                  <c:v>R2 116-e</c:v>
                </c:pt>
              </c:strCache>
            </c:strRef>
          </c:cat>
          <c:val>
            <c:numRef>
              <c:f>STAT!$C$80:$C$89</c:f>
              <c:numCache>
                <c:formatCode>General</c:formatCode>
                <c:ptCount val="10"/>
                <c:pt idx="0">
                  <c:v>65</c:v>
                </c:pt>
                <c:pt idx="1">
                  <c:v>66</c:v>
                </c:pt>
                <c:pt idx="2">
                  <c:v>72</c:v>
                </c:pt>
                <c:pt idx="3">
                  <c:v>77</c:v>
                </c:pt>
                <c:pt idx="4">
                  <c:v>86.5</c:v>
                </c:pt>
                <c:pt idx="5">
                  <c:v>81.8</c:v>
                </c:pt>
                <c:pt idx="6">
                  <c:v>55.7</c:v>
                </c:pt>
                <c:pt idx="7">
                  <c:v>56</c:v>
                </c:pt>
                <c:pt idx="8">
                  <c:v>74.099999999999994</c:v>
                </c:pt>
                <c:pt idx="9">
                  <c:v>74.8</c:v>
                </c:pt>
              </c:numCache>
            </c:numRef>
          </c:val>
        </c:ser>
        <c:dLbls>
          <c:showLegendKey val="0"/>
          <c:showVal val="0"/>
          <c:showCatName val="0"/>
          <c:showSerName val="0"/>
          <c:showPercent val="0"/>
          <c:showBubbleSize val="0"/>
        </c:dLbls>
        <c:gapWidth val="219"/>
        <c:overlap val="-27"/>
        <c:axId val="-789634912"/>
        <c:axId val="-789640352"/>
      </c:barChart>
      <c:catAx>
        <c:axId val="-789634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40352"/>
        <c:crosses val="autoZero"/>
        <c:auto val="1"/>
        <c:lblAlgn val="ctr"/>
        <c:lblOffset val="100"/>
        <c:noMultiLvlLbl val="0"/>
      </c:catAx>
      <c:valAx>
        <c:axId val="-789640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4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Offline Disc (no)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STAT!$F$79</c:f>
              <c:strCache>
                <c:ptCount val="1"/>
                <c:pt idx="0">
                  <c:v>Email Disc (no)</c:v>
                </c:pt>
              </c:strCache>
            </c:strRef>
          </c:tx>
          <c:spPr>
            <a:solidFill>
              <a:schemeClr val="accent1"/>
            </a:solidFill>
            <a:ln>
              <a:noFill/>
            </a:ln>
            <a:effectLst/>
          </c:spPr>
          <c:invertIfNegative val="0"/>
          <c:cat>
            <c:strRef>
              <c:f>STAT!$B$80:$B$89</c:f>
              <c:strCache>
                <c:ptCount val="10"/>
                <c:pt idx="0">
                  <c:v>R2 109-e</c:v>
                </c:pt>
                <c:pt idx="1">
                  <c:v>R2 109bis-e</c:v>
                </c:pt>
                <c:pt idx="2">
                  <c:v>R2 110-e</c:v>
                </c:pt>
                <c:pt idx="3">
                  <c:v>R2 111-e</c:v>
                </c:pt>
                <c:pt idx="4">
                  <c:v>R2 112-e</c:v>
                </c:pt>
                <c:pt idx="5">
                  <c:v>R2 113-e</c:v>
                </c:pt>
                <c:pt idx="6">
                  <c:v>R2 113bis-e</c:v>
                </c:pt>
                <c:pt idx="7">
                  <c:v>R2 114-e</c:v>
                </c:pt>
                <c:pt idx="8">
                  <c:v>R2 115-e</c:v>
                </c:pt>
                <c:pt idx="9">
                  <c:v>R2 116-e</c:v>
                </c:pt>
              </c:strCache>
            </c:strRef>
          </c:cat>
          <c:val>
            <c:numRef>
              <c:f>STAT!$F$80:$F$89</c:f>
              <c:numCache>
                <c:formatCode>General</c:formatCode>
                <c:ptCount val="10"/>
                <c:pt idx="0">
                  <c:v>210</c:v>
                </c:pt>
                <c:pt idx="1">
                  <c:v>163</c:v>
                </c:pt>
                <c:pt idx="2">
                  <c:v>174</c:v>
                </c:pt>
                <c:pt idx="3">
                  <c:v>123</c:v>
                </c:pt>
                <c:pt idx="4">
                  <c:v>161</c:v>
                </c:pt>
                <c:pt idx="5">
                  <c:v>134</c:v>
                </c:pt>
                <c:pt idx="6">
                  <c:v>91</c:v>
                </c:pt>
                <c:pt idx="7">
                  <c:v>82</c:v>
                </c:pt>
                <c:pt idx="8">
                  <c:v>107</c:v>
                </c:pt>
                <c:pt idx="9">
                  <c:v>124</c:v>
                </c:pt>
              </c:numCache>
            </c:numRef>
          </c:val>
        </c:ser>
        <c:dLbls>
          <c:showLegendKey val="0"/>
          <c:showVal val="0"/>
          <c:showCatName val="0"/>
          <c:showSerName val="0"/>
          <c:showPercent val="0"/>
          <c:showBubbleSize val="0"/>
        </c:dLbls>
        <c:gapWidth val="219"/>
        <c:overlap val="-27"/>
        <c:axId val="-789639808"/>
        <c:axId val="-789630560"/>
      </c:barChart>
      <c:catAx>
        <c:axId val="-789639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0560"/>
        <c:crosses val="autoZero"/>
        <c:auto val="1"/>
        <c:lblAlgn val="ctr"/>
        <c:lblOffset val="100"/>
        <c:noMultiLvlLbl val="0"/>
      </c:catAx>
      <c:valAx>
        <c:axId val="-7896305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9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Offline Details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STAT!$D$79</c:f>
              <c:strCache>
                <c:ptCount val="1"/>
                <c:pt idx="0">
                  <c:v>Draft files (no)</c:v>
                </c:pt>
              </c:strCache>
            </c:strRef>
          </c:tx>
          <c:spPr>
            <a:solidFill>
              <a:schemeClr val="accent1"/>
            </a:solidFill>
            <a:ln>
              <a:noFill/>
            </a:ln>
            <a:effectLst/>
          </c:spPr>
          <c:invertIfNegative val="0"/>
          <c:cat>
            <c:strRef>
              <c:f>STAT!$B$80:$B$89</c:f>
              <c:strCache>
                <c:ptCount val="10"/>
                <c:pt idx="0">
                  <c:v>R2 109-e</c:v>
                </c:pt>
                <c:pt idx="1">
                  <c:v>R2 109bis-e</c:v>
                </c:pt>
                <c:pt idx="2">
                  <c:v>R2 110-e</c:v>
                </c:pt>
                <c:pt idx="3">
                  <c:v>R2 111-e</c:v>
                </c:pt>
                <c:pt idx="4">
                  <c:v>R2 112-e</c:v>
                </c:pt>
                <c:pt idx="5">
                  <c:v>R2 113-e</c:v>
                </c:pt>
                <c:pt idx="6">
                  <c:v>R2 113bis-e</c:v>
                </c:pt>
                <c:pt idx="7">
                  <c:v>R2 114-e</c:v>
                </c:pt>
                <c:pt idx="8">
                  <c:v>R2 115-e</c:v>
                </c:pt>
                <c:pt idx="9">
                  <c:v>R2 116-e</c:v>
                </c:pt>
              </c:strCache>
            </c:strRef>
          </c:cat>
          <c:val>
            <c:numRef>
              <c:f>STAT!$D$80:$D$89</c:f>
              <c:numCache>
                <c:formatCode>General</c:formatCode>
                <c:ptCount val="10"/>
                <c:pt idx="0">
                  <c:v>3137</c:v>
                </c:pt>
                <c:pt idx="1">
                  <c:v>2940</c:v>
                </c:pt>
                <c:pt idx="2">
                  <c:v>3078</c:v>
                </c:pt>
                <c:pt idx="3">
                  <c:v>2830</c:v>
                </c:pt>
                <c:pt idx="4">
                  <c:v>2714</c:v>
                </c:pt>
                <c:pt idx="5">
                  <c:v>3120</c:v>
                </c:pt>
                <c:pt idx="6">
                  <c:v>2303</c:v>
                </c:pt>
                <c:pt idx="7">
                  <c:v>2056</c:v>
                </c:pt>
                <c:pt idx="8">
                  <c:v>2748</c:v>
                </c:pt>
                <c:pt idx="9">
                  <c:v>2957</c:v>
                </c:pt>
              </c:numCache>
            </c:numRef>
          </c:val>
        </c:ser>
        <c:ser>
          <c:idx val="1"/>
          <c:order val="1"/>
          <c:tx>
            <c:strRef>
              <c:f>STAT!$G$79</c:f>
              <c:strCache>
                <c:ptCount val="1"/>
                <c:pt idx="0">
                  <c:v>Emails (no)</c:v>
                </c:pt>
              </c:strCache>
            </c:strRef>
          </c:tx>
          <c:spPr>
            <a:solidFill>
              <a:schemeClr val="accent2"/>
            </a:solidFill>
            <a:ln>
              <a:noFill/>
            </a:ln>
            <a:effectLst/>
          </c:spPr>
          <c:invertIfNegative val="0"/>
          <c:cat>
            <c:strRef>
              <c:f>STAT!$B$80:$B$89</c:f>
              <c:strCache>
                <c:ptCount val="10"/>
                <c:pt idx="0">
                  <c:v>R2 109-e</c:v>
                </c:pt>
                <c:pt idx="1">
                  <c:v>R2 109bis-e</c:v>
                </c:pt>
                <c:pt idx="2">
                  <c:v>R2 110-e</c:v>
                </c:pt>
                <c:pt idx="3">
                  <c:v>R2 111-e</c:v>
                </c:pt>
                <c:pt idx="4">
                  <c:v>R2 112-e</c:v>
                </c:pt>
                <c:pt idx="5">
                  <c:v>R2 113-e</c:v>
                </c:pt>
                <c:pt idx="6">
                  <c:v>R2 113bis-e</c:v>
                </c:pt>
                <c:pt idx="7">
                  <c:v>R2 114-e</c:v>
                </c:pt>
                <c:pt idx="8">
                  <c:v>R2 115-e</c:v>
                </c:pt>
                <c:pt idx="9">
                  <c:v>R2 116-e</c:v>
                </c:pt>
              </c:strCache>
            </c:strRef>
          </c:cat>
          <c:val>
            <c:numRef>
              <c:f>STAT!$G$80:$G$89</c:f>
              <c:numCache>
                <c:formatCode>General</c:formatCode>
                <c:ptCount val="10"/>
                <c:pt idx="0">
                  <c:v>5500</c:v>
                </c:pt>
                <c:pt idx="1">
                  <c:v>4350</c:v>
                </c:pt>
                <c:pt idx="2">
                  <c:v>4750</c:v>
                </c:pt>
                <c:pt idx="3">
                  <c:v>2000</c:v>
                </c:pt>
                <c:pt idx="4">
                  <c:v>2902</c:v>
                </c:pt>
                <c:pt idx="5">
                  <c:v>2362</c:v>
                </c:pt>
                <c:pt idx="6">
                  <c:v>1581</c:v>
                </c:pt>
                <c:pt idx="7">
                  <c:v>1355</c:v>
                </c:pt>
                <c:pt idx="8">
                  <c:v>1662</c:v>
                </c:pt>
                <c:pt idx="9">
                  <c:v>1619</c:v>
                </c:pt>
              </c:numCache>
            </c:numRef>
          </c:val>
        </c:ser>
        <c:dLbls>
          <c:showLegendKey val="0"/>
          <c:showVal val="0"/>
          <c:showCatName val="0"/>
          <c:showSerName val="0"/>
          <c:showPercent val="0"/>
          <c:showBubbleSize val="0"/>
        </c:dLbls>
        <c:gapWidth val="219"/>
        <c:overlap val="-27"/>
        <c:axId val="-789639264"/>
        <c:axId val="-789638720"/>
      </c:barChart>
      <c:catAx>
        <c:axId val="-789639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8720"/>
        <c:crosses val="autoZero"/>
        <c:auto val="1"/>
        <c:lblAlgn val="ctr"/>
        <c:lblOffset val="100"/>
        <c:noMultiLvlLbl val="0"/>
      </c:catAx>
      <c:valAx>
        <c:axId val="-789638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96392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B955D6-ACCE-4337-93A9-BFD11A64B2AC}" type="slidenum">
              <a:rPr lang="en-GB" altLang="en-US" smtClean="0">
                <a:latin typeface="Times New Roman" panose="02020603050405020304" pitchFamily="18" charset="0"/>
              </a:rPr>
              <a:pPr/>
              <a:t>6</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14022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7</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519699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12</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1942500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13</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612657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18</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3367135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smtClean="0">
              <a:latin typeface="Calibri" panose="020F0502020204030204" pitchFamily="34" charset="0"/>
            </a:endParaRPr>
          </a:p>
        </p:txBody>
      </p:sp>
      <p:sp>
        <p:nvSpPr>
          <p:cNvPr id="11" name="Text Box 14"/>
          <p:cNvSpPr txBox="1">
            <a:spLocks noChangeArrowheads="1"/>
          </p:cNvSpPr>
          <p:nvPr userDrawn="1"/>
        </p:nvSpPr>
        <p:spPr bwMode="auto">
          <a:xfrm>
            <a:off x="133350" y="36513"/>
            <a:ext cx="27174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 RAN#94 electronic</a:t>
            </a:r>
          </a:p>
          <a:p>
            <a:pPr eaLnBrk="1" hangingPunct="1">
              <a:defRPr/>
            </a:pPr>
            <a:r>
              <a:rPr lang="sv-SE" altLang="en-US" sz="1400" b="1" dirty="0" smtClean="0">
                <a:latin typeface="Arial "/>
              </a:rPr>
              <a:t>On-line,</a:t>
            </a:r>
            <a:r>
              <a:rPr lang="sv-SE" altLang="en-US" sz="1400" b="1" baseline="0" dirty="0" smtClean="0">
                <a:latin typeface="Arial "/>
              </a:rPr>
              <a:t> Dec 06-17, </a:t>
            </a:r>
            <a:r>
              <a:rPr lang="sv-SE" altLang="en-US" sz="1400" b="1" dirty="0" smtClean="0">
                <a:latin typeface="Arial "/>
              </a:rPr>
              <a:t>2021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smtClean="0">
                <a:latin typeface="Arial "/>
              </a:rPr>
              <a:t>RP-212644</a:t>
            </a:r>
            <a:endParaRPr lang="sv-SE" altLang="en-US" sz="1200" b="1" dirty="0" smtClean="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file:///D:\Documents\3GPP\tsg_ran\WG2\TSGR2_116-e\Docs\R2-2111513.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chart" Target="../charts/char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smtClean="0"/>
              <a:t>Status Report </a:t>
            </a:r>
            <a:br>
              <a:rPr lang="en-US" altLang="en-US" dirty="0" smtClean="0"/>
            </a:br>
            <a:r>
              <a:rPr lang="en-US" altLang="en-US" dirty="0" smtClean="0"/>
              <a:t>RAN WG2 </a:t>
            </a:r>
            <a:br>
              <a:rPr lang="en-US" altLang="en-US" dirty="0" smtClean="0"/>
            </a:br>
            <a:r>
              <a:rPr lang="en-US" altLang="en-US" sz="4800" dirty="0" smtClean="0"/>
              <a:t>to TSG-RAN #94e</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smtClean="0">
                <a:latin typeface="Arial" panose="020B0604020202020204" pitchFamily="34" charset="0"/>
              </a:rPr>
              <a:t>v2</a:t>
            </a:r>
            <a:endParaRPr lang="en-GB" altLang="en-US" sz="2000" dirty="0">
              <a:latin typeface="Arial" panose="020B0604020202020204" pitchFamily="34" charset="0"/>
            </a:endParaRPr>
          </a:p>
          <a:p>
            <a:pPr marL="0" indent="0" eaLnBrk="1" hangingPunct="1">
              <a:buFontTx/>
              <a:buNone/>
            </a:pPr>
            <a:r>
              <a:rPr lang="en-GB" altLang="en-US" sz="2000" dirty="0" smtClean="0">
                <a:latin typeface="Arial" panose="020B0604020202020204" pitchFamily="34" charset="0"/>
              </a:rPr>
              <a:t>Johan Johansson</a:t>
            </a:r>
            <a:endParaRPr lang="en-GB" altLang="en-US" sz="2000" dirty="0" smtClean="0"/>
          </a:p>
          <a:p>
            <a:pPr marL="0" indent="0" eaLnBrk="1" hangingPunct="1">
              <a:buFontTx/>
              <a:buNone/>
            </a:pPr>
            <a:r>
              <a:rPr lang="en-GB" altLang="en-US" sz="2000" dirty="0" smtClean="0"/>
              <a:t>RAN2 Chair (MediaTek </a:t>
            </a:r>
            <a:r>
              <a:rPr lang="en-GB" altLang="en-US" sz="2000" dirty="0" err="1"/>
              <a:t>I</a:t>
            </a:r>
            <a:r>
              <a:rPr lang="en-GB" altLang="en-US" sz="2000" dirty="0" err="1" smtClean="0"/>
              <a:t>nc</a:t>
            </a:r>
            <a:r>
              <a:rPr lang="en-GB" altLang="en-US" sz="2000" dirty="0" smtClean="0"/>
              <a:t>)</a:t>
            </a:r>
          </a:p>
          <a:p>
            <a:pPr marL="0" indent="0" eaLnBrk="1" hangingPunct="1">
              <a:buFontTx/>
              <a:buNone/>
            </a:pPr>
            <a:endParaRPr lang="en-GB" altLang="en-US" dirty="0" smtClean="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
        <p:nvSpPr>
          <p:cNvPr id="5" name="Text Placeholder 2"/>
          <p:cNvSpPr txBox="1">
            <a:spLocks/>
          </p:cNvSpPr>
          <p:nvPr/>
        </p:nvSpPr>
        <p:spPr bwMode="auto">
          <a:xfrm>
            <a:off x="7136605" y="3669506"/>
            <a:ext cx="4648200"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sz="1600" dirty="0" smtClean="0">
                <a:solidFill>
                  <a:srgbClr val="FF0000"/>
                </a:solidFill>
                <a:latin typeface="Arial" panose="020B0604020202020204" pitchFamily="34" charset="0"/>
              </a:rPr>
              <a:t>V2 revision: Changes in red, </a:t>
            </a:r>
          </a:p>
          <a:p>
            <a:pPr eaLnBrk="1" hangingPunct="1">
              <a:buFontTx/>
              <a:buChar char="-"/>
            </a:pPr>
            <a:r>
              <a:rPr lang="en-GB" altLang="en-US" sz="1600" dirty="0" smtClean="0">
                <a:solidFill>
                  <a:srgbClr val="FF0000"/>
                </a:solidFill>
                <a:latin typeface="Arial" panose="020B0604020202020204" pitchFamily="34" charset="0"/>
              </a:rPr>
              <a:t>P2, P3: LS from ETSI, Add as </a:t>
            </a:r>
            <a:r>
              <a:rPr lang="en-GB" altLang="en-US" sz="1600" dirty="0">
                <a:solidFill>
                  <a:srgbClr val="FF0000"/>
                </a:solidFill>
                <a:latin typeface="Arial" panose="020B0604020202020204" pitchFamily="34" charset="0"/>
              </a:rPr>
              <a:t>Request </a:t>
            </a:r>
            <a:r>
              <a:rPr lang="en-GB" altLang="en-US" sz="1600" dirty="0" smtClean="0">
                <a:solidFill>
                  <a:srgbClr val="FF0000"/>
                </a:solidFill>
                <a:latin typeface="Arial" panose="020B0604020202020204" pitchFamily="34" charset="0"/>
              </a:rPr>
              <a:t>to TSG </a:t>
            </a:r>
            <a:r>
              <a:rPr lang="en-GB" altLang="en-US" sz="1600" dirty="0">
                <a:solidFill>
                  <a:srgbClr val="FF0000"/>
                </a:solidFill>
                <a:latin typeface="Arial" panose="020B0604020202020204" pitchFamily="34" charset="0"/>
              </a:rPr>
              <a:t>RAN </a:t>
            </a:r>
            <a:r>
              <a:rPr lang="en-GB" altLang="en-US" sz="1600" dirty="0" smtClean="0">
                <a:solidFill>
                  <a:srgbClr val="FF0000"/>
                </a:solidFill>
                <a:latin typeface="Arial" panose="020B0604020202020204" pitchFamily="34" charset="0"/>
              </a:rPr>
              <a:t>94e, clarify better regarding the LS . </a:t>
            </a:r>
          </a:p>
          <a:p>
            <a:pPr eaLnBrk="1" hangingPunct="1">
              <a:buFontTx/>
              <a:buChar char="-"/>
            </a:pPr>
            <a:r>
              <a:rPr lang="en-GB" altLang="en-US" sz="1600" dirty="0" smtClean="0">
                <a:solidFill>
                  <a:srgbClr val="FF0000"/>
                </a:solidFill>
                <a:latin typeface="Arial" panose="020B0604020202020204" pitchFamily="34" charset="0"/>
              </a:rPr>
              <a:t>P11: ASN.1 review ad hoc, add one day (spare), submission deadline TBD April 14 or 19, UE cap scope TBD. </a:t>
            </a:r>
          </a:p>
          <a:p>
            <a:pPr eaLnBrk="1" hangingPunct="1">
              <a:buFontTx/>
              <a:buChar char="-"/>
            </a:pPr>
            <a:r>
              <a:rPr lang="en-GB" altLang="en-US" sz="1600" dirty="0" smtClean="0">
                <a:solidFill>
                  <a:srgbClr val="FF0000"/>
                </a:solidFill>
                <a:latin typeface="Arial" panose="020B0604020202020204" pitchFamily="34" charset="0"/>
              </a:rPr>
              <a:t>P12: Wording improvement to avoid misunderstanding. </a:t>
            </a:r>
          </a:p>
          <a:p>
            <a:pPr eaLnBrk="1" hangingPunct="1">
              <a:buFontTx/>
              <a:buChar char="-"/>
            </a:pPr>
            <a:r>
              <a:rPr lang="en-GB" altLang="en-US" sz="1600" dirty="0" smtClean="0">
                <a:solidFill>
                  <a:srgbClr val="FF0000"/>
                </a:solidFill>
                <a:latin typeface="Arial" panose="020B0604020202020204" pitchFamily="34" charset="0"/>
              </a:rPr>
              <a:t>P15: GTW, one asterisk added</a:t>
            </a:r>
          </a:p>
          <a:p>
            <a:pPr eaLnBrk="1" hangingPunct="1">
              <a:buFontTx/>
              <a:buChar char="-"/>
            </a:pPr>
            <a:endParaRPr lang="en-GB" altLang="en-US" sz="1600" dirty="0" smtClean="0">
              <a:latin typeface="Arial" panose="020B0604020202020204" pitchFamily="34" charset="0"/>
            </a:endParaRPr>
          </a:p>
          <a:p>
            <a:pPr eaLnBrk="1" hangingPunct="1">
              <a:buFontTx/>
              <a:buChar char="-"/>
            </a:pPr>
            <a:endParaRPr lang="en-GB" altLang="en-US" sz="1600" dirty="0" smtClean="0">
              <a:latin typeface="Arial" panose="020B0604020202020204" pitchFamily="34" charset="0"/>
            </a:endParaRPr>
          </a:p>
          <a:p>
            <a:pPr marL="0" indent="0" eaLnBrk="1" hangingPunct="1">
              <a:buFontTx/>
              <a:buNone/>
            </a:pPr>
            <a:endParaRPr lang="en-GB" altLang="en-US" sz="2000" dirty="0" smtClean="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WI: </a:t>
            </a:r>
            <a:r>
              <a:rPr lang="en-GB" dirty="0" err="1" smtClean="0"/>
              <a:t>NR_QoE</a:t>
            </a:r>
            <a:r>
              <a:rPr lang="en-GB" dirty="0" smtClean="0"/>
              <a:t>-Core</a:t>
            </a:r>
            <a:endParaRPr lang="en-US" dirty="0"/>
          </a:p>
        </p:txBody>
      </p:sp>
      <p:sp>
        <p:nvSpPr>
          <p:cNvPr id="3" name="Content Placeholder 2"/>
          <p:cNvSpPr>
            <a:spLocks noGrp="1"/>
          </p:cNvSpPr>
          <p:nvPr>
            <p:ph idx="1"/>
          </p:nvPr>
        </p:nvSpPr>
        <p:spPr>
          <a:xfrm>
            <a:off x="731045" y="1997869"/>
            <a:ext cx="10515600" cy="2495549"/>
          </a:xfrm>
        </p:spPr>
        <p:txBody>
          <a:bodyPr/>
          <a:lstStyle/>
          <a:p>
            <a:r>
              <a:rPr lang="en-US" sz="2000" dirty="0" smtClean="0"/>
              <a:t> Whether Pause Resume function (as listed in the WID) is needed was questioned in an </a:t>
            </a:r>
            <a:r>
              <a:rPr lang="en-US" sz="2000" dirty="0" err="1" smtClean="0"/>
              <a:t>LSin</a:t>
            </a:r>
            <a:r>
              <a:rPr lang="en-US" sz="2000" dirty="0" smtClean="0"/>
              <a:t> from SA4. In the subsequent work on Reply LS, RAN2 discussions went in the same direction questioning the need for this function.</a:t>
            </a:r>
          </a:p>
          <a:p>
            <a:r>
              <a:rPr lang="en-US" sz="2000" dirty="0" smtClean="0"/>
              <a:t>R2 Chair Observation: The SA4 LS brought quantitative numbers, which have earlier not been provided in justification discussions. </a:t>
            </a:r>
          </a:p>
          <a:p>
            <a:r>
              <a:rPr lang="en-US" sz="2000" b="1" dirty="0" smtClean="0"/>
              <a:t>Request to TSG RAN 94e: for </a:t>
            </a:r>
            <a:r>
              <a:rPr lang="en-US" sz="2000" dirty="0" smtClean="0"/>
              <a:t>WI</a:t>
            </a:r>
            <a:r>
              <a:rPr lang="en-US" sz="2000" dirty="0"/>
              <a:t>: </a:t>
            </a:r>
            <a:r>
              <a:rPr lang="en-GB" sz="2000" dirty="0" err="1"/>
              <a:t>NR_QoE</a:t>
            </a:r>
            <a:r>
              <a:rPr lang="en-GB" sz="2000" dirty="0"/>
              <a:t>-Core </a:t>
            </a:r>
            <a:r>
              <a:rPr lang="en-US" sz="2000" dirty="0" smtClean="0"/>
              <a:t>It would be appreciated that RP could bring clarity whether to continue the work on the Pause </a:t>
            </a:r>
            <a:r>
              <a:rPr lang="en-US" sz="2000" dirty="0"/>
              <a:t>Resume function </a:t>
            </a:r>
            <a:r>
              <a:rPr lang="en-US" sz="2000" dirty="0" smtClean="0"/>
              <a:t>for this WI. </a:t>
            </a:r>
            <a:endParaRPr lang="en-US" sz="2000" dirty="0"/>
          </a:p>
        </p:txBody>
      </p:sp>
      <p:sp>
        <p:nvSpPr>
          <p:cNvPr id="4" name="TextBox 3"/>
          <p:cNvSpPr txBox="1"/>
          <p:nvPr/>
        </p:nvSpPr>
        <p:spPr>
          <a:xfrm>
            <a:off x="1759745" y="4564855"/>
            <a:ext cx="8041481" cy="1615827"/>
          </a:xfrm>
          <a:prstGeom prst="rect">
            <a:avLst/>
          </a:prstGeom>
          <a:noFill/>
        </p:spPr>
        <p:txBody>
          <a:bodyPr wrap="square" rtlCol="0">
            <a:spAutoFit/>
          </a:bodyPr>
          <a:lstStyle/>
          <a:p>
            <a:r>
              <a:rPr lang="en-US" sz="1100" i="1" dirty="0" smtClean="0"/>
              <a:t>FYI Copy-Paste </a:t>
            </a:r>
            <a:r>
              <a:rPr lang="en-US" sz="1100" i="1" dirty="0"/>
              <a:t>from R2 Chair </a:t>
            </a:r>
            <a:r>
              <a:rPr lang="en-US" sz="1100" i="1" dirty="0" smtClean="0"/>
              <a:t>Notes: </a:t>
            </a:r>
            <a:endParaRPr lang="en-GB" sz="1100" i="1" u="sng" dirty="0" smtClean="0">
              <a:hlinkClick r:id="rId2" tooltip="D:Documents3GPPtsg_ranWG2TSGR2_116-eDocsR2-2111513.zip"/>
            </a:endParaRPr>
          </a:p>
          <a:p>
            <a:r>
              <a:rPr lang="en-GB" sz="1100" u="sng" dirty="0" smtClean="0">
                <a:hlinkClick r:id="rId2" tooltip="D:Documents3GPPtsg_ranWG2TSGR2_116-eDocsR2-2111513.zip"/>
              </a:rPr>
              <a:t>R2-2111513</a:t>
            </a:r>
            <a:r>
              <a:rPr lang="en-GB" sz="1100" dirty="0"/>
              <a:t>	Further reply on </a:t>
            </a:r>
            <a:r>
              <a:rPr lang="en-GB" sz="1100" dirty="0" err="1"/>
              <a:t>QoE</a:t>
            </a:r>
            <a:r>
              <a:rPr lang="en-GB" sz="1100" dirty="0"/>
              <a:t> report handling at </a:t>
            </a:r>
            <a:r>
              <a:rPr lang="en-GB" sz="1100" dirty="0" err="1"/>
              <a:t>QoE</a:t>
            </a:r>
            <a:r>
              <a:rPr lang="en-GB" sz="1100" dirty="0"/>
              <a:t> pause	Huawei</a:t>
            </a:r>
            <a:endParaRPr lang="en-US" sz="1100" dirty="0"/>
          </a:p>
          <a:p>
            <a:r>
              <a:rPr lang="en-GB" sz="1100" dirty="0" smtClean="0"/>
              <a:t>- Chair </a:t>
            </a:r>
            <a:r>
              <a:rPr lang="en-GB" sz="1100" dirty="0"/>
              <a:t>wonder if this reply indicate that we don’t need pause resume. Huawei think the discussion indeed goes in this direction. Nokia think it is strange to indicate that our own mechanism is not useful. Lenovo agrees. </a:t>
            </a:r>
            <a:endParaRPr lang="en-US" sz="1100" dirty="0"/>
          </a:p>
          <a:p>
            <a:r>
              <a:rPr lang="en-GB" sz="1100" dirty="0" smtClean="0"/>
              <a:t>- China </a:t>
            </a:r>
            <a:r>
              <a:rPr lang="en-GB" sz="1100" dirty="0"/>
              <a:t>Unicom think R3 has agreed pause resume indications, think it is useful. </a:t>
            </a:r>
            <a:endParaRPr lang="en-US" sz="1100" dirty="0"/>
          </a:p>
          <a:p>
            <a:r>
              <a:rPr lang="en-GB" sz="1100" dirty="0" smtClean="0"/>
              <a:t>- ZTE </a:t>
            </a:r>
            <a:r>
              <a:rPr lang="en-GB" sz="1100" dirty="0"/>
              <a:t>think that as SA4 SA5 has different opinions on how pause resume works this may be postponed to next release.</a:t>
            </a:r>
            <a:endParaRPr lang="en-US" sz="1100" dirty="0"/>
          </a:p>
          <a:p>
            <a:r>
              <a:rPr lang="en-GB" sz="1100" dirty="0" smtClean="0"/>
              <a:t>- Ericsson </a:t>
            </a:r>
            <a:r>
              <a:rPr lang="en-GB" sz="1100" dirty="0"/>
              <a:t>think we can remove the last sentence in the LS. </a:t>
            </a:r>
            <a:endParaRPr lang="en-US" sz="1100" dirty="0"/>
          </a:p>
          <a:p>
            <a:r>
              <a:rPr lang="en-GB" sz="1100" dirty="0" smtClean="0"/>
              <a:t>- Lenovo </a:t>
            </a:r>
            <a:r>
              <a:rPr lang="en-GB" sz="1100" dirty="0"/>
              <a:t>anyway think SA4 will postpone if they get a reply. </a:t>
            </a:r>
            <a:endParaRPr lang="en-US" sz="1100" dirty="0"/>
          </a:p>
          <a:p>
            <a:pPr lvl="0"/>
            <a:r>
              <a:rPr lang="en-GB" sz="1100" b="1" dirty="0"/>
              <a:t>Postpone this reply LS. Discuss at RP whether to have the pause resume in Rel-17. </a:t>
            </a:r>
            <a:endParaRPr lang="en-US" dirty="0" smtClean="0"/>
          </a:p>
        </p:txBody>
      </p:sp>
    </p:spTree>
    <p:extLst>
      <p:ext uri="{BB962C8B-B14F-4D97-AF65-F5344CB8AC3E}">
        <p14:creationId xmlns:p14="http://schemas.microsoft.com/office/powerpoint/2010/main" val="2821009757"/>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2022Q2 AD-Hoc Rel-17 ASN.1 review</a:t>
            </a:r>
            <a:endParaRPr lang="en-US" sz="4000" dirty="0">
              <a:solidFill>
                <a:srgbClr val="FF0000"/>
              </a:solidFill>
            </a:endParaRPr>
          </a:p>
        </p:txBody>
      </p:sp>
      <p:sp>
        <p:nvSpPr>
          <p:cNvPr id="3" name="Content Placeholder 2"/>
          <p:cNvSpPr>
            <a:spLocks noGrp="1"/>
          </p:cNvSpPr>
          <p:nvPr>
            <p:ph idx="1"/>
          </p:nvPr>
        </p:nvSpPr>
        <p:spPr>
          <a:xfrm>
            <a:off x="830826" y="2013156"/>
            <a:ext cx="10515600" cy="4104815"/>
          </a:xfrm>
        </p:spPr>
        <p:txBody>
          <a:bodyPr/>
          <a:lstStyle/>
          <a:p>
            <a:r>
              <a:rPr lang="en-US" sz="2000" dirty="0" smtClean="0">
                <a:solidFill>
                  <a:srgbClr val="FF0000"/>
                </a:solidFill>
              </a:rPr>
              <a:t>Ad-hoc Scope: NR ASN.1 review (including NR+LTE parts but not EUTRA-specific parts), TBD whether NR UE caps would be included (beyond ASN.1 review). </a:t>
            </a:r>
          </a:p>
          <a:p>
            <a:r>
              <a:rPr lang="en-US" sz="2000" dirty="0" smtClean="0"/>
              <a:t>Ad-hoc </a:t>
            </a:r>
            <a:r>
              <a:rPr lang="en-US" sz="2000" dirty="0"/>
              <a:t>GTW session: April </a:t>
            </a:r>
            <a:r>
              <a:rPr lang="en-US" sz="2000" dirty="0" smtClean="0"/>
              <a:t>20, 21, </a:t>
            </a:r>
            <a:r>
              <a:rPr lang="en-US" sz="2000" dirty="0" smtClean="0">
                <a:solidFill>
                  <a:srgbClr val="FF0000"/>
                </a:solidFill>
              </a:rPr>
              <a:t>22</a:t>
            </a:r>
            <a:r>
              <a:rPr lang="en-US" sz="2000" dirty="0" smtClean="0"/>
              <a:t>: 3h + 3h </a:t>
            </a:r>
            <a:r>
              <a:rPr lang="en-US" sz="2000" dirty="0" smtClean="0">
                <a:solidFill>
                  <a:srgbClr val="FF0000"/>
                </a:solidFill>
              </a:rPr>
              <a:t>+ 1h</a:t>
            </a:r>
            <a:r>
              <a:rPr lang="en-US" sz="2000" dirty="0" smtClean="0"/>
              <a:t>, likely no parallel session, </a:t>
            </a:r>
            <a:r>
              <a:rPr lang="en-US" sz="2000" dirty="0" smtClean="0">
                <a:solidFill>
                  <a:srgbClr val="FF0000"/>
                </a:solidFill>
              </a:rPr>
              <a:t>the last session April 22 will only be used if needed</a:t>
            </a:r>
            <a:r>
              <a:rPr lang="en-US" sz="2000" dirty="0" smtClean="0"/>
              <a:t>. </a:t>
            </a:r>
          </a:p>
          <a:p>
            <a:r>
              <a:rPr lang="en-US" sz="2000" dirty="0" smtClean="0"/>
              <a:t>Ad-hoc to approve and send </a:t>
            </a:r>
            <a:r>
              <a:rPr lang="en-US" sz="2000" dirty="0" err="1" smtClean="0"/>
              <a:t>LSes</a:t>
            </a:r>
            <a:r>
              <a:rPr lang="en-US" sz="2000" dirty="0" smtClean="0"/>
              <a:t>, and make endorsements (for final approval at RAN2 118)</a:t>
            </a:r>
          </a:p>
          <a:p>
            <a:r>
              <a:rPr lang="en-US" sz="2000" dirty="0" smtClean="0"/>
              <a:t>Ad-hoc </a:t>
            </a:r>
            <a:r>
              <a:rPr lang="en-US" sz="2000" dirty="0"/>
              <a:t>submission April </a:t>
            </a:r>
            <a:r>
              <a:rPr lang="en-US" sz="2000" dirty="0" smtClean="0"/>
              <a:t>19 </a:t>
            </a:r>
            <a:r>
              <a:rPr lang="en-US" sz="2000" dirty="0" smtClean="0">
                <a:solidFill>
                  <a:srgbClr val="FF0000"/>
                </a:solidFill>
              </a:rPr>
              <a:t>or April 14 (TBD), </a:t>
            </a:r>
            <a:r>
              <a:rPr lang="en-US" sz="2000" dirty="0" smtClean="0"/>
              <a:t>(TBD </a:t>
            </a:r>
            <a:r>
              <a:rPr lang="en-US" sz="2000" dirty="0"/>
              <a:t>to what extent </a:t>
            </a:r>
            <a:r>
              <a:rPr lang="en-US" sz="2000" dirty="0" err="1" smtClean="0"/>
              <a:t>tdocs</a:t>
            </a:r>
            <a:r>
              <a:rPr lang="en-US" sz="2000" dirty="0" smtClean="0"/>
              <a:t> invitation </a:t>
            </a:r>
            <a:r>
              <a:rPr lang="en-US" sz="2000" dirty="0" smtClean="0">
                <a:solidFill>
                  <a:srgbClr val="FF0000"/>
                </a:solidFill>
              </a:rPr>
              <a:t>is pre-coordinated</a:t>
            </a:r>
            <a:r>
              <a:rPr lang="en-US" sz="2000" dirty="0" smtClean="0"/>
              <a:t>).</a:t>
            </a:r>
          </a:p>
          <a:p>
            <a:r>
              <a:rPr lang="en-US" sz="2000" dirty="0"/>
              <a:t>Preparation email discussions </a:t>
            </a:r>
            <a:r>
              <a:rPr lang="en-US" sz="2000" dirty="0" smtClean="0"/>
              <a:t>(at least for collecting comments) up </a:t>
            </a:r>
            <a:r>
              <a:rPr lang="en-US" sz="2000" dirty="0"/>
              <a:t>to </a:t>
            </a:r>
            <a:r>
              <a:rPr lang="en-US" sz="2000" dirty="0" smtClean="0"/>
              <a:t>ad-hoc. </a:t>
            </a:r>
            <a:r>
              <a:rPr lang="en-US" sz="2000" dirty="0" smtClean="0">
                <a:solidFill>
                  <a:srgbClr val="FF0000"/>
                </a:solidFill>
              </a:rPr>
              <a:t>Deadline TBD</a:t>
            </a:r>
            <a:endParaRPr lang="en-US" sz="2000" dirty="0">
              <a:solidFill>
                <a:srgbClr val="FF0000"/>
              </a:solidFill>
            </a:endParaRPr>
          </a:p>
          <a:p>
            <a:r>
              <a:rPr lang="en-US" sz="2000" dirty="0"/>
              <a:t>TS baseline available: TBD </a:t>
            </a:r>
            <a:endParaRPr lang="en-US" sz="2000" dirty="0" smtClean="0"/>
          </a:p>
          <a:p>
            <a:r>
              <a:rPr lang="en-US" sz="2000" b="1" dirty="0" smtClean="0"/>
              <a:t>Request </a:t>
            </a:r>
            <a:r>
              <a:rPr lang="en-US" sz="2000" b="1" dirty="0"/>
              <a:t>to TSG RAN 94e</a:t>
            </a:r>
            <a:r>
              <a:rPr lang="en-US" sz="2000" b="1" dirty="0" smtClean="0"/>
              <a:t>: </a:t>
            </a:r>
            <a:r>
              <a:rPr lang="en-US" sz="2000" dirty="0" smtClean="0"/>
              <a:t>Confirm the ad-hoc and high level plan. </a:t>
            </a:r>
            <a:endParaRPr lang="en-US" sz="2000" dirty="0"/>
          </a:p>
          <a:p>
            <a:pPr marL="0" indent="0">
              <a:buNone/>
            </a:pPr>
            <a:endParaRPr lang="en-US" sz="2000" dirty="0" smtClean="0"/>
          </a:p>
          <a:p>
            <a:pPr marL="0" indent="0">
              <a:buNone/>
            </a:pPr>
            <a:r>
              <a:rPr lang="en-US" sz="2000" dirty="0" smtClean="0"/>
              <a:t> </a:t>
            </a:r>
            <a:endParaRPr lang="en-US" sz="2000" dirty="0"/>
          </a:p>
        </p:txBody>
      </p:sp>
    </p:spTree>
    <p:extLst>
      <p:ext uri="{BB962C8B-B14F-4D97-AF65-F5344CB8AC3E}">
        <p14:creationId xmlns:p14="http://schemas.microsoft.com/office/powerpoint/2010/main" val="3934926478"/>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TEI Report</a:t>
            </a:r>
          </a:p>
        </p:txBody>
      </p:sp>
      <p:sp>
        <p:nvSpPr>
          <p:cNvPr id="3" name="Content Placeholder 2"/>
          <p:cNvSpPr>
            <a:spLocks noGrp="1"/>
          </p:cNvSpPr>
          <p:nvPr>
            <p:ph idx="1"/>
          </p:nvPr>
        </p:nvSpPr>
        <p:spPr>
          <a:xfrm>
            <a:off x="838200" y="1939927"/>
            <a:ext cx="10515600" cy="4047215"/>
          </a:xfrm>
        </p:spPr>
        <p:txBody>
          <a:bodyPr/>
          <a:lstStyle/>
          <a:p>
            <a:pPr>
              <a:buFontTx/>
              <a:buChar char="-"/>
              <a:defRPr/>
            </a:pPr>
            <a:r>
              <a:rPr lang="en-GB" sz="1800" dirty="0" smtClean="0"/>
              <a:t>On NR TEI17. Many </a:t>
            </a:r>
            <a:r>
              <a:rPr lang="en-GB" sz="1800" dirty="0" smtClean="0">
                <a:solidFill>
                  <a:srgbClr val="FF0000"/>
                </a:solidFill>
              </a:rPr>
              <a:t>new</a:t>
            </a:r>
            <a:r>
              <a:rPr lang="en-GB" sz="1800" dirty="0" smtClean="0"/>
              <a:t> proposals for new RAN2 functionality were treated/discussed, None of the </a:t>
            </a:r>
            <a:r>
              <a:rPr lang="en-GB" sz="1800" dirty="0" smtClean="0">
                <a:solidFill>
                  <a:srgbClr val="FF0000"/>
                </a:solidFill>
              </a:rPr>
              <a:t>non-previously-treated</a:t>
            </a:r>
            <a:r>
              <a:rPr lang="en-GB" sz="1800" dirty="0" smtClean="0"/>
              <a:t> </a:t>
            </a:r>
            <a:r>
              <a:rPr lang="en-GB" sz="1800" dirty="0"/>
              <a:t>proposals were </a:t>
            </a:r>
            <a:r>
              <a:rPr lang="en-GB" sz="1800" dirty="0" smtClean="0"/>
              <a:t>agreed.</a:t>
            </a:r>
          </a:p>
          <a:p>
            <a:pPr lvl="1">
              <a:buFontTx/>
              <a:buChar char="-"/>
              <a:defRPr/>
            </a:pPr>
            <a:r>
              <a:rPr lang="en-GB" sz="1600" dirty="0"/>
              <a:t>A</a:t>
            </a:r>
            <a:r>
              <a:rPr lang="en-GB" sz="1600" dirty="0" smtClean="0"/>
              <a:t> </a:t>
            </a:r>
            <a:r>
              <a:rPr lang="en-GB" sz="1600" dirty="0" err="1" smtClean="0"/>
              <a:t>cpl</a:t>
            </a:r>
            <a:r>
              <a:rPr lang="en-GB" sz="1600" dirty="0" smtClean="0"/>
              <a:t> of new proposals were identified as potentially promising and discussion can continue (kept on the table). One proposal, on </a:t>
            </a:r>
            <a:r>
              <a:rPr lang="en-GB" sz="1600" dirty="0"/>
              <a:t>Explicit SI start position for SI </a:t>
            </a:r>
            <a:r>
              <a:rPr lang="en-GB" sz="1600" dirty="0" smtClean="0"/>
              <a:t>Scheduling, is discussed in a long email discussion. </a:t>
            </a:r>
          </a:p>
          <a:p>
            <a:pPr lvl="1">
              <a:buFontTx/>
              <a:buChar char="-"/>
              <a:defRPr/>
            </a:pPr>
            <a:r>
              <a:rPr lang="en-GB" sz="1600" dirty="0"/>
              <a:t>O</a:t>
            </a:r>
            <a:r>
              <a:rPr lang="en-GB" sz="1600" dirty="0" smtClean="0"/>
              <a:t>ne proposal, on </a:t>
            </a:r>
            <a:r>
              <a:rPr lang="en-GB" sz="1600" i="1" dirty="0" smtClean="0"/>
              <a:t>early </a:t>
            </a:r>
            <a:r>
              <a:rPr lang="en-GB" sz="1600" i="1" dirty="0"/>
              <a:t>identification of Emergency Call and </a:t>
            </a:r>
            <a:r>
              <a:rPr lang="en-GB" sz="1600" i="1" dirty="0" smtClean="0"/>
              <a:t>MPS </a:t>
            </a:r>
            <a:r>
              <a:rPr lang="en-GB" sz="1600" dirty="0" smtClean="0"/>
              <a:t>was considered to have significant impact and decision was not attempted in RAN2. </a:t>
            </a:r>
          </a:p>
          <a:p>
            <a:pPr lvl="1">
              <a:buFontTx/>
              <a:buChar char="-"/>
              <a:defRPr/>
            </a:pPr>
            <a:r>
              <a:rPr lang="en-GB" sz="1600" dirty="0" smtClean="0"/>
              <a:t>OBSERVATION: It is very </a:t>
            </a:r>
            <a:r>
              <a:rPr lang="en-GB" sz="1600" dirty="0" err="1" smtClean="0"/>
              <a:t>very</a:t>
            </a:r>
            <a:r>
              <a:rPr lang="en-GB" sz="1600" dirty="0" smtClean="0"/>
              <a:t> difficult to get agreement for NR TEI17 new functionality. </a:t>
            </a:r>
            <a:endParaRPr lang="en-GB" sz="1600" dirty="0"/>
          </a:p>
          <a:p>
            <a:pPr>
              <a:buFontTx/>
              <a:buChar char="-"/>
              <a:defRPr/>
            </a:pPr>
            <a:r>
              <a:rPr lang="en-GB" sz="1800" dirty="0" smtClean="0"/>
              <a:t>CRs: TEI17 </a:t>
            </a:r>
          </a:p>
          <a:p>
            <a:pPr lvl="1">
              <a:buFontTx/>
              <a:buChar char="-"/>
              <a:defRPr/>
            </a:pPr>
            <a:r>
              <a:rPr lang="en-US" sz="1600" dirty="0"/>
              <a:t>NR: mobility-state-based cell reselection for NR HSDN: CRs agreed in principle</a:t>
            </a:r>
          </a:p>
          <a:p>
            <a:pPr lvl="1">
              <a:buFontTx/>
              <a:buChar char="-"/>
              <a:defRPr/>
            </a:pPr>
            <a:r>
              <a:rPr lang="en-GB" sz="1600" dirty="0" smtClean="0"/>
              <a:t>EUTRA</a:t>
            </a:r>
            <a:r>
              <a:rPr lang="en-GB" sz="1600" dirty="0"/>
              <a:t>: </a:t>
            </a:r>
            <a:r>
              <a:rPr lang="nb-NO" sz="1600" dirty="0"/>
              <a:t>event-based trigger for LTE MDT logging: CRs agreed </a:t>
            </a:r>
            <a:r>
              <a:rPr lang="nb-NO" sz="1600" dirty="0" smtClean="0"/>
              <a:t>in principle</a:t>
            </a:r>
            <a:endParaRPr lang="en-GB" sz="1600" dirty="0" smtClean="0"/>
          </a:p>
          <a:p>
            <a:pPr lvl="1">
              <a:buFontTx/>
              <a:buChar char="-"/>
              <a:defRPr/>
            </a:pPr>
            <a:r>
              <a:rPr lang="en-US" sz="1600" dirty="0" smtClean="0"/>
              <a:t>RAN1-initiated NR: Addition </a:t>
            </a:r>
            <a:r>
              <a:rPr lang="en-US" sz="1600" dirty="0"/>
              <a:t>of Timing Advance measurement reporting in NR </a:t>
            </a:r>
            <a:r>
              <a:rPr lang="en-US" sz="1600" dirty="0" smtClean="0"/>
              <a:t>E-CID:; CRs agreed in principle</a:t>
            </a:r>
          </a:p>
          <a:p>
            <a:pPr>
              <a:buFontTx/>
              <a:buChar char="-"/>
              <a:defRPr/>
            </a:pPr>
            <a:r>
              <a:rPr lang="en-US" sz="1800" dirty="0" smtClean="0"/>
              <a:t>CRs: TEI17 + Other WI</a:t>
            </a:r>
          </a:p>
          <a:p>
            <a:pPr lvl="1">
              <a:buFontTx/>
              <a:buChar char="-"/>
              <a:defRPr/>
            </a:pPr>
            <a:r>
              <a:rPr lang="en-US" sz="1600" dirty="0" smtClean="0"/>
              <a:t>Correction of Rel-16 for Rel-17: NR-U TEI17: Addition </a:t>
            </a:r>
            <a:r>
              <a:rPr lang="en-US" sz="1600" dirty="0"/>
              <a:t>of NR-U RSSI/CO measurement UE </a:t>
            </a:r>
            <a:r>
              <a:rPr lang="en-US" sz="1600" dirty="0" smtClean="0"/>
              <a:t>capability, CRs agreed in principle</a:t>
            </a:r>
          </a:p>
          <a:p>
            <a:pPr lvl="1">
              <a:buFontTx/>
              <a:buChar char="-"/>
              <a:defRPr/>
            </a:pPr>
            <a:r>
              <a:rPr lang="en-US" sz="1600" dirty="0"/>
              <a:t>Correction of </a:t>
            </a:r>
            <a:r>
              <a:rPr lang="en-US" sz="1600" dirty="0" smtClean="0"/>
              <a:t>Rel-15 </a:t>
            </a:r>
            <a:r>
              <a:rPr lang="en-US" sz="1600" dirty="0"/>
              <a:t>for Rel-17: </a:t>
            </a:r>
            <a:r>
              <a:rPr lang="en-US" sz="1600" dirty="0" err="1" smtClean="0"/>
              <a:t>NR_newRAT</a:t>
            </a:r>
            <a:r>
              <a:rPr lang="en-US" sz="1600" dirty="0" smtClean="0"/>
              <a:t>-Core, TEI17: Correction </a:t>
            </a:r>
            <a:r>
              <a:rPr lang="en-US" sz="1600" dirty="0"/>
              <a:t>on PO determination for UE in inactive state: CRs agreed in </a:t>
            </a:r>
            <a:r>
              <a:rPr lang="en-US" sz="1600" dirty="0" smtClean="0"/>
              <a:t>principle</a:t>
            </a:r>
          </a:p>
        </p:txBody>
      </p:sp>
    </p:spTree>
    <p:extLst>
      <p:ext uri="{BB962C8B-B14F-4D97-AF65-F5344CB8AC3E}">
        <p14:creationId xmlns:p14="http://schemas.microsoft.com/office/powerpoint/2010/main" val="1733641763"/>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TEI Report</a:t>
            </a:r>
          </a:p>
        </p:txBody>
      </p:sp>
      <p:sp>
        <p:nvSpPr>
          <p:cNvPr id="3" name="Content Placeholder 2"/>
          <p:cNvSpPr>
            <a:spLocks noGrp="1"/>
          </p:cNvSpPr>
          <p:nvPr>
            <p:ph idx="1"/>
          </p:nvPr>
        </p:nvSpPr>
        <p:spPr>
          <a:xfrm>
            <a:off x="838200" y="1939927"/>
            <a:ext cx="10515600" cy="4047215"/>
          </a:xfrm>
        </p:spPr>
        <p:txBody>
          <a:bodyPr/>
          <a:lstStyle/>
          <a:p>
            <a:pPr>
              <a:buFontTx/>
              <a:buChar char="-"/>
              <a:defRPr/>
            </a:pPr>
            <a:r>
              <a:rPr lang="en-GB" sz="1800" dirty="0" smtClean="0"/>
              <a:t>CRs: TEI16</a:t>
            </a:r>
          </a:p>
          <a:p>
            <a:pPr lvl="1">
              <a:buFontTx/>
              <a:buChar char="-"/>
              <a:defRPr/>
            </a:pPr>
            <a:r>
              <a:rPr lang="en-US" sz="1600" dirty="0"/>
              <a:t>Correction to TEI16 feature: Discard of received segments of RRC </a:t>
            </a:r>
            <a:r>
              <a:rPr lang="en-US" sz="1600" dirty="0" smtClean="0"/>
              <a:t>messages, CR agreed</a:t>
            </a:r>
          </a:p>
          <a:p>
            <a:pPr lvl="1">
              <a:buFontTx/>
              <a:buChar char="-"/>
              <a:defRPr/>
            </a:pPr>
            <a:r>
              <a:rPr lang="en-US" sz="1600" dirty="0" smtClean="0"/>
              <a:t>Correction </a:t>
            </a:r>
            <a:r>
              <a:rPr lang="en-US" sz="1600" dirty="0"/>
              <a:t>to TEI16 feature: CR on inter-frequency gapless </a:t>
            </a:r>
            <a:r>
              <a:rPr lang="en-US" sz="1600" dirty="0" smtClean="0"/>
              <a:t>measurement, CR agreed</a:t>
            </a:r>
          </a:p>
          <a:p>
            <a:pPr lvl="1">
              <a:buFontTx/>
              <a:buChar char="-"/>
              <a:defRPr/>
            </a:pPr>
            <a:r>
              <a:rPr lang="en-US" sz="1600" dirty="0"/>
              <a:t>Correction to TEI16 feature: </a:t>
            </a:r>
            <a:r>
              <a:rPr lang="en-GB" sz="1600" dirty="0" smtClean="0"/>
              <a:t>SCG </a:t>
            </a:r>
            <a:r>
              <a:rPr lang="en-GB" sz="1600" dirty="0"/>
              <a:t>Overheating termination indication in </a:t>
            </a:r>
            <a:r>
              <a:rPr lang="en-GB" sz="1600" dirty="0" smtClean="0"/>
              <a:t>EN-DC, CR agreed</a:t>
            </a:r>
          </a:p>
          <a:p>
            <a:pPr lvl="1">
              <a:buFontTx/>
              <a:buChar char="-"/>
              <a:defRPr/>
            </a:pPr>
            <a:r>
              <a:rPr lang="en-US" sz="1600" dirty="0"/>
              <a:t>Correction to TEI16 feature: </a:t>
            </a:r>
            <a:r>
              <a:rPr lang="en-US" sz="1600" dirty="0" smtClean="0"/>
              <a:t>Correction </a:t>
            </a:r>
            <a:r>
              <a:rPr lang="en-US" sz="1600" dirty="0"/>
              <a:t>on BDS B2I clock model [Rel16BDS</a:t>
            </a:r>
            <a:r>
              <a:rPr lang="en-US" sz="1600" dirty="0" smtClean="0"/>
              <a:t>], CR agreed</a:t>
            </a:r>
            <a:endParaRPr lang="en-GB" sz="1600" dirty="0" smtClean="0"/>
          </a:p>
          <a:p>
            <a:pPr>
              <a:buFontTx/>
              <a:buChar char="-"/>
              <a:defRPr/>
            </a:pPr>
            <a:r>
              <a:rPr lang="en-GB" sz="1800" dirty="0" smtClean="0"/>
              <a:t>CRs: TEI16 + other WI: </a:t>
            </a:r>
          </a:p>
          <a:p>
            <a:pPr lvl="1">
              <a:buFontTx/>
              <a:buChar char="-"/>
              <a:defRPr/>
            </a:pPr>
            <a:r>
              <a:rPr lang="en-GB" sz="1600" dirty="0" smtClean="0"/>
              <a:t>Initiated by R4: Rel-17 feature also done for Rel-16: </a:t>
            </a:r>
            <a:r>
              <a:rPr lang="en-US" sz="1600" dirty="0"/>
              <a:t>introducing UE capability of </a:t>
            </a:r>
            <a:r>
              <a:rPr lang="en-US" sz="1600" dirty="0" err="1" smtClean="0"/>
              <a:t>txDiversity</a:t>
            </a:r>
            <a:r>
              <a:rPr lang="en-US" sz="1600" dirty="0" smtClean="0"/>
              <a:t>, CR agreed</a:t>
            </a:r>
            <a:endParaRPr lang="en-GB" sz="1600" dirty="0" smtClean="0"/>
          </a:p>
          <a:p>
            <a:pPr lvl="1">
              <a:buFontTx/>
              <a:buChar char="-"/>
              <a:defRPr/>
            </a:pPr>
            <a:r>
              <a:rPr lang="en-GB" sz="1600" dirty="0"/>
              <a:t>C</a:t>
            </a:r>
            <a:r>
              <a:rPr lang="en-GB" sz="1600" dirty="0" smtClean="0"/>
              <a:t>orrection of </a:t>
            </a:r>
            <a:r>
              <a:rPr lang="en-GB" sz="1600" dirty="0" err="1" smtClean="0"/>
              <a:t>Rel</a:t>
            </a:r>
            <a:r>
              <a:rPr lang="en-US" sz="1600" dirty="0"/>
              <a:t>-</a:t>
            </a:r>
            <a:r>
              <a:rPr lang="en-GB" sz="1600" dirty="0" smtClean="0"/>
              <a:t>15 for Rel-16: Miscellaneous corrections 36300, CR agreed</a:t>
            </a:r>
          </a:p>
          <a:p>
            <a:pPr lvl="1">
              <a:buFontTx/>
              <a:buChar char="-"/>
              <a:defRPr/>
            </a:pPr>
            <a:r>
              <a:rPr lang="en-GB" sz="1600" dirty="0"/>
              <a:t>Correction of </a:t>
            </a:r>
            <a:r>
              <a:rPr lang="en-GB" sz="1600" dirty="0" err="1"/>
              <a:t>Rel</a:t>
            </a:r>
            <a:r>
              <a:rPr lang="en-US" sz="1600" dirty="0"/>
              <a:t>-</a:t>
            </a:r>
            <a:r>
              <a:rPr lang="en-GB" sz="1600" dirty="0"/>
              <a:t>15 for </a:t>
            </a:r>
            <a:r>
              <a:rPr lang="en-GB" sz="1600" dirty="0" smtClean="0"/>
              <a:t>Rel-16: Miscellaneous </a:t>
            </a:r>
            <a:r>
              <a:rPr lang="en-GB" sz="1600" dirty="0"/>
              <a:t>non-controversial corrections Set </a:t>
            </a:r>
            <a:r>
              <a:rPr lang="en-GB" sz="1600" dirty="0" smtClean="0"/>
              <a:t>XII 38331, CR agreed</a:t>
            </a:r>
          </a:p>
          <a:p>
            <a:pPr lvl="1">
              <a:buFontTx/>
              <a:buChar char="-"/>
              <a:defRPr/>
            </a:pPr>
            <a:r>
              <a:rPr lang="en-US" sz="1600" dirty="0" smtClean="0"/>
              <a:t>R3 correction to Stage-2: Correction </a:t>
            </a:r>
            <a:r>
              <a:rPr lang="en-US" sz="1600" dirty="0"/>
              <a:t>on SN-initiated SN </a:t>
            </a:r>
            <a:r>
              <a:rPr lang="en-US" sz="1600" dirty="0" smtClean="0"/>
              <a:t>Release, CR agreed</a:t>
            </a:r>
            <a:endParaRPr lang="en-GB" sz="1600" dirty="0" smtClean="0"/>
          </a:p>
          <a:p>
            <a:pPr>
              <a:buFontTx/>
              <a:buChar char="-"/>
              <a:defRPr/>
            </a:pPr>
            <a:r>
              <a:rPr lang="en-GB" sz="1800" dirty="0" smtClean="0"/>
              <a:t>CRs: TEI15 + Other WI </a:t>
            </a:r>
          </a:p>
          <a:p>
            <a:pPr lvl="1">
              <a:buFontTx/>
              <a:buChar char="-"/>
              <a:defRPr/>
            </a:pPr>
            <a:r>
              <a:rPr lang="en-GB" sz="1600" dirty="0" smtClean="0"/>
              <a:t>EUTRA</a:t>
            </a:r>
            <a:r>
              <a:rPr lang="en-GB" sz="1600" dirty="0"/>
              <a:t>: </a:t>
            </a:r>
            <a:r>
              <a:rPr lang="en-US" sz="1600" dirty="0"/>
              <a:t>Addition of missing TEI15 </a:t>
            </a:r>
            <a:r>
              <a:rPr lang="en-US" sz="1600" dirty="0" smtClean="0"/>
              <a:t>features: CRs agreed</a:t>
            </a:r>
            <a:endParaRPr lang="en-GB" sz="1600" dirty="0"/>
          </a:p>
          <a:p>
            <a:pPr lvl="1">
              <a:buFontTx/>
              <a:buChar char="-"/>
              <a:defRPr/>
            </a:pPr>
            <a:r>
              <a:rPr lang="en-GB" sz="1600" dirty="0" smtClean="0"/>
              <a:t>NR: Correction for Rel-16, also introduced for Rel-15: Clarification </a:t>
            </a:r>
            <a:r>
              <a:rPr lang="en-GB" sz="1600" dirty="0"/>
              <a:t>on Security </a:t>
            </a:r>
            <a:r>
              <a:rPr lang="en-GB" sz="1600" dirty="0" smtClean="0"/>
              <a:t>Coverage, CRs agreed. </a:t>
            </a:r>
          </a:p>
          <a:p>
            <a:pPr>
              <a:buFontTx/>
              <a:buChar char="-"/>
              <a:defRPr/>
            </a:pPr>
            <a:endParaRPr lang="en-GB" sz="1100" dirty="0" smtClean="0"/>
          </a:p>
          <a:p>
            <a:pPr>
              <a:buFontTx/>
              <a:buChar char="-"/>
              <a:defRPr/>
            </a:pPr>
            <a:r>
              <a:rPr lang="en-GB" sz="1400" b="1" dirty="0" smtClean="0"/>
              <a:t>DETAILS: See RAN2 116-e </a:t>
            </a:r>
            <a:r>
              <a:rPr lang="en-GB" sz="1400" b="1" dirty="0" err="1" smtClean="0"/>
              <a:t>tdoc</a:t>
            </a:r>
            <a:r>
              <a:rPr lang="en-GB" sz="1400" b="1" dirty="0" smtClean="0"/>
              <a:t> list. </a:t>
            </a:r>
          </a:p>
        </p:txBody>
      </p:sp>
    </p:spTree>
    <p:extLst>
      <p:ext uri="{BB962C8B-B14F-4D97-AF65-F5344CB8AC3E}">
        <p14:creationId xmlns:p14="http://schemas.microsoft.com/office/powerpoint/2010/main" val="1968983556"/>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RAN2 Load</a:t>
            </a:r>
            <a:endParaRPr lang="en-US" dirty="0"/>
          </a:p>
        </p:txBody>
      </p:sp>
      <p:sp>
        <p:nvSpPr>
          <p:cNvPr id="3" name="TextBox 2"/>
          <p:cNvSpPr txBox="1"/>
          <p:nvPr/>
        </p:nvSpPr>
        <p:spPr>
          <a:xfrm>
            <a:off x="838200" y="4929493"/>
            <a:ext cx="5211683" cy="923330"/>
          </a:xfrm>
          <a:prstGeom prst="rect">
            <a:avLst/>
          </a:prstGeom>
          <a:noFill/>
        </p:spPr>
        <p:txBody>
          <a:bodyPr wrap="none" rtlCol="0">
            <a:spAutoFit/>
          </a:bodyPr>
          <a:lstStyle/>
          <a:p>
            <a:r>
              <a:rPr lang="en-US" dirty="0" smtClean="0"/>
              <a:t>Still high load. Numbers indicate somewhat </a:t>
            </a:r>
          </a:p>
          <a:p>
            <a:r>
              <a:rPr lang="en-US" dirty="0" smtClean="0"/>
              <a:t>Increasing trend. </a:t>
            </a:r>
            <a:r>
              <a:rPr lang="en-US" dirty="0"/>
              <a:t>N</a:t>
            </a:r>
            <a:r>
              <a:rPr lang="en-US" dirty="0" smtClean="0"/>
              <a:t>ot good but also not </a:t>
            </a:r>
            <a:r>
              <a:rPr lang="en-US" dirty="0" err="1" smtClean="0"/>
              <a:t>suprising</a:t>
            </a:r>
            <a:r>
              <a:rPr lang="en-US" dirty="0" smtClean="0"/>
              <a:t> </a:t>
            </a:r>
          </a:p>
          <a:p>
            <a:r>
              <a:rPr lang="en-US" dirty="0" smtClean="0"/>
              <a:t>towards the end of a release. </a:t>
            </a:r>
            <a:endParaRPr lang="en-US" dirty="0"/>
          </a:p>
        </p:txBody>
      </p:sp>
      <p:graphicFrame>
        <p:nvGraphicFramePr>
          <p:cNvPr id="9" name="Chart 8"/>
          <p:cNvGraphicFramePr>
            <a:graphicFrameLocks/>
          </p:cNvGraphicFramePr>
          <p:nvPr>
            <p:extLst>
              <p:ext uri="{D42A27DB-BD31-4B8C-83A1-F6EECF244321}">
                <p14:modId xmlns:p14="http://schemas.microsoft.com/office/powerpoint/2010/main" val="1659900102"/>
              </p:ext>
            </p:extLst>
          </p:nvPr>
        </p:nvGraphicFramePr>
        <p:xfrm>
          <a:off x="77550" y="2156529"/>
          <a:ext cx="3525459" cy="24005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ext uri="{D42A27DB-BD31-4B8C-83A1-F6EECF244321}">
                <p14:modId xmlns:p14="http://schemas.microsoft.com/office/powerpoint/2010/main" val="470807595"/>
              </p:ext>
            </p:extLst>
          </p:nvPr>
        </p:nvGraphicFramePr>
        <p:xfrm>
          <a:off x="3787254" y="2097215"/>
          <a:ext cx="3549378" cy="236643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p:cNvGraphicFramePr>
            <a:graphicFrameLocks/>
          </p:cNvGraphicFramePr>
          <p:nvPr>
            <p:extLst>
              <p:ext uri="{D42A27DB-BD31-4B8C-83A1-F6EECF244321}">
                <p14:modId xmlns:p14="http://schemas.microsoft.com/office/powerpoint/2010/main" val="836075993"/>
              </p:ext>
            </p:extLst>
          </p:nvPr>
        </p:nvGraphicFramePr>
        <p:xfrm>
          <a:off x="7550699" y="2097216"/>
          <a:ext cx="3968011" cy="22751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Chart 14"/>
          <p:cNvGraphicFramePr>
            <a:graphicFrameLocks/>
          </p:cNvGraphicFramePr>
          <p:nvPr>
            <p:extLst>
              <p:ext uri="{D42A27DB-BD31-4B8C-83A1-F6EECF244321}">
                <p14:modId xmlns:p14="http://schemas.microsoft.com/office/powerpoint/2010/main" val="668499457"/>
              </p:ext>
            </p:extLst>
          </p:nvPr>
        </p:nvGraphicFramePr>
        <p:xfrm>
          <a:off x="7336632" y="4463652"/>
          <a:ext cx="4305422" cy="221694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GTW</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24735100"/>
              </p:ext>
            </p:extLst>
          </p:nvPr>
        </p:nvGraphicFramePr>
        <p:xfrm>
          <a:off x="971552" y="2193131"/>
          <a:ext cx="5021539" cy="3200400"/>
        </p:xfrm>
        <a:graphic>
          <a:graphicData uri="http://schemas.openxmlformats.org/drawingml/2006/table">
            <a:tbl>
              <a:tblPr firstRow="1" firstCol="1" bandRow="1">
                <a:tableStyleId>{5C22544A-7EE6-4342-B048-85BDC9FD1C3A}</a:tableStyleId>
              </a:tblPr>
              <a:tblGrid>
                <a:gridCol w="694446"/>
                <a:gridCol w="694446"/>
                <a:gridCol w="694446"/>
                <a:gridCol w="694446"/>
                <a:gridCol w="694446"/>
                <a:gridCol w="694446"/>
                <a:gridCol w="692303"/>
                <a:gridCol w="162560"/>
              </a:tblGrid>
              <a:tr h="341645">
                <a:tc gridSpan="8">
                  <a:txBody>
                    <a:bodyPr/>
                    <a:lstStyle/>
                    <a:p>
                      <a:r>
                        <a:rPr lang="en-US" sz="2400" b="1" dirty="0" smtClean="0">
                          <a:effectLst/>
                          <a:latin typeface="+mn-lt"/>
                        </a:rPr>
                        <a:t>Overtime</a:t>
                      </a:r>
                      <a:r>
                        <a:rPr lang="en-US" sz="2400" b="1" baseline="0" dirty="0" smtClean="0">
                          <a:effectLst/>
                          <a:latin typeface="+mn-lt"/>
                        </a:rPr>
                        <a:t> R2 116e</a:t>
                      </a:r>
                      <a:endParaRPr lang="en-US" sz="2400" b="1" dirty="0">
                        <a:effectLst/>
                        <a:latin typeface="+mn-lt"/>
                      </a:endParaRPr>
                    </a:p>
                  </a:txBody>
                  <a:tcPr marL="68580" marR="68580" marT="0" marB="0" anchor="b">
                    <a:solidFill>
                      <a:srgbClr val="0070C0"/>
                    </a:solidFill>
                  </a:tcPr>
                </a:tc>
                <a:tc hMerge="1">
                  <a:txBody>
                    <a:bodyPr/>
                    <a:lstStyle/>
                    <a:p>
                      <a:pPr marL="0" marR="0" algn="just">
                        <a:spcBef>
                          <a:spcPts val="0"/>
                        </a:spcBef>
                        <a:spcAft>
                          <a:spcPts val="0"/>
                        </a:spcAft>
                      </a:pPr>
                      <a:endParaRPr lang="en-US" sz="1050" dirty="0">
                        <a:effectLst/>
                        <a:latin typeface="Calibri" panose="020F0502020204030204" pitchFamily="34" charset="0"/>
                        <a:ea typeface="新細明體" panose="02020500000000000000" pitchFamily="18" charset="-12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2400" b="1" dirty="0">
                        <a:effectLst/>
                        <a:latin typeface="+mn-lt"/>
                      </a:endParaRPr>
                    </a:p>
                  </a:txBody>
                  <a:tcPr marL="68580" marR="68580" marT="0" marB="0" anchor="b">
                    <a:solidFill>
                      <a:srgbClr val="0070C0"/>
                    </a:solidFill>
                  </a:tcPr>
                </a:tc>
                <a:tc hMerge="1">
                  <a:txBody>
                    <a:bodyPr/>
                    <a:lstStyle/>
                    <a:p>
                      <a:endParaRPr lang="en-US"/>
                    </a:p>
                  </a:txBody>
                  <a:tcPr/>
                </a:tc>
              </a:tr>
              <a:tr h="256234">
                <a:tc>
                  <a:txBody>
                    <a:bodyPr/>
                    <a:lstStyle/>
                    <a:p>
                      <a:endParaRPr lang="en-US" sz="1400">
                        <a:effectLst/>
                        <a:latin typeface="Times New Roman" panose="02020603050405020304" pitchFamily="18" charset="0"/>
                      </a:endParaRPr>
                    </a:p>
                  </a:txBody>
                  <a:tcPr marL="68580" marR="68580" marT="0" marB="0" anchor="b"/>
                </a:tc>
                <a:tc>
                  <a:txBody>
                    <a:bodyPr/>
                    <a:lstStyle/>
                    <a:p>
                      <a:pPr marL="0" marR="0" algn="just">
                        <a:spcBef>
                          <a:spcPts val="0"/>
                        </a:spcBef>
                        <a:spcAft>
                          <a:spcPts val="0"/>
                        </a:spcAft>
                      </a:pPr>
                      <a:r>
                        <a:rPr lang="en-US" sz="1800" b="0" dirty="0">
                          <a:solidFill>
                            <a:schemeClr val="tx1"/>
                          </a:solidFill>
                          <a:effectLst/>
                        </a:rPr>
                        <a:t>MON</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b="0" dirty="0">
                          <a:solidFill>
                            <a:schemeClr val="tx1"/>
                          </a:solidFill>
                          <a:effectLst/>
                        </a:rPr>
                        <a:t>TUE</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b="0" dirty="0">
                          <a:solidFill>
                            <a:schemeClr val="tx1"/>
                          </a:solidFill>
                          <a:effectLst/>
                        </a:rPr>
                        <a:t>WED</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b="0" dirty="0">
                          <a:solidFill>
                            <a:schemeClr val="tx1"/>
                          </a:solidFill>
                          <a:effectLst/>
                        </a:rPr>
                        <a:t>THU</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b="0" dirty="0">
                          <a:solidFill>
                            <a:schemeClr val="tx1"/>
                          </a:solidFill>
                          <a:effectLst/>
                        </a:rPr>
                        <a:t>FRI</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56234">
                <a:tc>
                  <a:txBody>
                    <a:bodyPr/>
                    <a:lstStyle/>
                    <a:p>
                      <a:pPr marL="0" marR="0" algn="just">
                        <a:spcBef>
                          <a:spcPts val="0"/>
                        </a:spcBef>
                        <a:spcAft>
                          <a:spcPts val="0"/>
                        </a:spcAft>
                      </a:pPr>
                      <a:r>
                        <a:rPr lang="en-US" sz="1800">
                          <a:effectLst/>
                        </a:rPr>
                        <a:t>MAIN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chemeClr val="tx1"/>
                          </a:solidFill>
                          <a:effectLst/>
                          <a:latin typeface="Calibri" panose="020F0502020204030204" pitchFamily="34" charset="0"/>
                          <a:ea typeface="新細明體" panose="02020500000000000000" pitchFamily="18" charset="-120"/>
                        </a:rPr>
                        <a:t>+20</a:t>
                      </a:r>
                      <a:endParaRPr lang="en-US" sz="1800" b="1"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56234">
                <a:tc>
                  <a:txBody>
                    <a:bodyPr/>
                    <a:lstStyle/>
                    <a:p>
                      <a:pPr marL="0" marR="0" algn="just">
                        <a:spcBef>
                          <a:spcPts val="0"/>
                        </a:spcBef>
                        <a:spcAft>
                          <a:spcPts val="0"/>
                        </a:spcAft>
                      </a:pPr>
                      <a:r>
                        <a:rPr lang="en-US" sz="1800">
                          <a:effectLst/>
                        </a:rPr>
                        <a:t>BO1</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smtClean="0">
                          <a:solidFill>
                            <a:schemeClr val="tx1"/>
                          </a:solidFill>
                          <a:effectLst/>
                          <a:latin typeface="Calibri" panose="020F0502020204030204" pitchFamily="34" charset="0"/>
                          <a:ea typeface="新細明體" panose="02020500000000000000" pitchFamily="18" charset="-120"/>
                        </a:rPr>
                        <a:t>0</a:t>
                      </a: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56234">
                <a:tc>
                  <a:txBody>
                    <a:bodyPr/>
                    <a:lstStyle/>
                    <a:p>
                      <a:pPr marL="0" marR="0" algn="just">
                        <a:spcBef>
                          <a:spcPts val="0"/>
                        </a:spcBef>
                        <a:spcAft>
                          <a:spcPts val="0"/>
                        </a:spcAft>
                      </a:pPr>
                      <a:r>
                        <a:rPr lang="en-US" sz="1800">
                          <a:effectLst/>
                        </a:rPr>
                        <a:t>BO2</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+25</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+25</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02163">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dirty="0"/>
                    </a:p>
                  </a:txBody>
                  <a:tcPr marL="68580" marR="68580" marT="0" marB="0" anchor="b">
                    <a:solidFill>
                      <a:schemeClr val="bg1"/>
                    </a:solidFill>
                  </a:tcPr>
                </a:tc>
              </a:tr>
              <a:tr h="341645">
                <a:tc gridSpan="8">
                  <a:txBody>
                    <a:bodyPr/>
                    <a:lstStyle/>
                    <a:p>
                      <a:endParaRPr lang="en-US" sz="2400" dirty="0">
                        <a:effectLst/>
                        <a:latin typeface="+mn-lt"/>
                      </a:endParaRPr>
                    </a:p>
                  </a:txBody>
                  <a:tcPr marL="68580" marR="68580" marT="0" marB="0" anchor="b">
                    <a:solidFill>
                      <a:srgbClr val="0070C0"/>
                    </a:solidFill>
                  </a:tcPr>
                </a:tc>
                <a:tc hMerge="1">
                  <a:txBody>
                    <a:bodyPr/>
                    <a:lstStyle/>
                    <a:p>
                      <a:pPr marL="0" marR="0" algn="just">
                        <a:spcBef>
                          <a:spcPts val="0"/>
                        </a:spcBef>
                        <a:spcAft>
                          <a:spcPts val="0"/>
                        </a:spcAft>
                      </a:pPr>
                      <a:endParaRPr lang="en-US" sz="1050" dirty="0">
                        <a:effectLst/>
                        <a:latin typeface="Calibri" panose="020F0502020204030204" pitchFamily="34" charset="0"/>
                        <a:ea typeface="新細明體" panose="02020500000000000000" pitchFamily="18" charset="-12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2400" dirty="0">
                        <a:effectLst/>
                        <a:latin typeface="+mn-lt"/>
                      </a:endParaRPr>
                    </a:p>
                  </a:txBody>
                  <a:tcPr marL="68580" marR="68580" marT="0" marB="0" anchor="b">
                    <a:solidFill>
                      <a:srgbClr val="0070C0"/>
                    </a:solidFill>
                  </a:tcPr>
                </a:tc>
                <a:tc hMerge="1">
                  <a:txBody>
                    <a:bodyPr/>
                    <a:lstStyle/>
                    <a:p>
                      <a:endParaRPr lang="en-US"/>
                    </a:p>
                  </a:txBody>
                  <a:tcPr/>
                </a:tc>
              </a:tr>
              <a:tr h="256234">
                <a:tc>
                  <a:txBody>
                    <a:bodyPr/>
                    <a:lstStyle/>
                    <a:p>
                      <a:endParaRPr lang="en-US" sz="1400">
                        <a:effectLst/>
                        <a:latin typeface="Times New Roman" panose="02020603050405020304" pitchFamily="18" charset="0"/>
                      </a:endParaRPr>
                    </a:p>
                  </a:txBody>
                  <a:tcPr marL="68580" marR="68580" marT="0" marB="0" anchor="b"/>
                </a:tc>
                <a:tc>
                  <a:txBody>
                    <a:bodyPr/>
                    <a:lstStyle/>
                    <a:p>
                      <a:pPr marL="0" marR="0" algn="just">
                        <a:spcBef>
                          <a:spcPts val="0"/>
                        </a:spcBef>
                        <a:spcAft>
                          <a:spcPts val="0"/>
                        </a:spcAft>
                      </a:pPr>
                      <a:r>
                        <a:rPr lang="en-US" sz="1800" dirty="0">
                          <a:effectLst/>
                        </a:rPr>
                        <a:t>MON</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TUE</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WED</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THU</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FRI</a:t>
                      </a: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56234">
                <a:tc>
                  <a:txBody>
                    <a:bodyPr/>
                    <a:lstStyle/>
                    <a:p>
                      <a:pPr marL="0" marR="0" algn="just">
                        <a:spcBef>
                          <a:spcPts val="0"/>
                        </a:spcBef>
                        <a:spcAft>
                          <a:spcPts val="0"/>
                        </a:spcAft>
                      </a:pPr>
                      <a:r>
                        <a:rPr lang="en-US" sz="1800">
                          <a:effectLst/>
                        </a:rPr>
                        <a:t>MAIN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+45</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+75*</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56234">
                <a:tc>
                  <a:txBody>
                    <a:bodyPr/>
                    <a:lstStyle/>
                    <a:p>
                      <a:pPr marL="0" marR="0" algn="just">
                        <a:spcBef>
                          <a:spcPts val="0"/>
                        </a:spcBef>
                        <a:spcAft>
                          <a:spcPts val="0"/>
                        </a:spcAft>
                      </a:pPr>
                      <a:r>
                        <a:rPr lang="en-US" sz="1800">
                          <a:effectLst/>
                        </a:rPr>
                        <a:t>BO1</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chemeClr val="tx1"/>
                          </a:solidFill>
                          <a:effectLst/>
                          <a:latin typeface="Calibri" panose="020F0502020204030204" pitchFamily="34" charset="0"/>
                          <a:ea typeface="新細明體" panose="02020500000000000000" pitchFamily="18" charset="-120"/>
                        </a:rPr>
                        <a:t>+20</a:t>
                      </a:r>
                    </a:p>
                  </a:txBody>
                  <a:tcPr marL="68580" marR="68580" marT="0" marB="0" anchor="b"/>
                </a:tc>
                <a:tc>
                  <a:txBody>
                    <a:bodyPr/>
                    <a:lstStyle/>
                    <a:p>
                      <a:pPr algn="r"/>
                      <a:r>
                        <a:rPr lang="en-US" sz="1800" b="0" dirty="0" smtClean="0">
                          <a:solidFill>
                            <a:schemeClr val="tx1"/>
                          </a:solidFill>
                        </a:rPr>
                        <a:t>+5</a:t>
                      </a:r>
                      <a:endParaRPr lang="en-US" sz="1800" b="0" dirty="0">
                        <a:solidFill>
                          <a:schemeClr val="tx1"/>
                        </a:solidFill>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chemeClr val="tx1"/>
                          </a:solidFill>
                          <a:effectLst/>
                          <a:latin typeface="Calibri" panose="020F0502020204030204" pitchFamily="34" charset="0"/>
                          <a:ea typeface="新細明體" panose="02020500000000000000" pitchFamily="18" charset="-120"/>
                        </a:rPr>
                        <a:t>+20</a:t>
                      </a:r>
                      <a:endParaRPr lang="en-US" sz="1800" b="1"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a:p>
                  </a:txBody>
                  <a:tcPr marL="68580" marR="68580" marT="0" marB="0" anchor="b"/>
                </a:tc>
              </a:tr>
              <a:tr h="256234">
                <a:tc>
                  <a:txBody>
                    <a:bodyPr/>
                    <a:lstStyle/>
                    <a:p>
                      <a:pPr marL="0" marR="0" algn="just">
                        <a:spcBef>
                          <a:spcPts val="0"/>
                        </a:spcBef>
                        <a:spcAft>
                          <a:spcPts val="0"/>
                        </a:spcAft>
                      </a:pPr>
                      <a:r>
                        <a:rPr lang="en-US" sz="1800">
                          <a:effectLst/>
                        </a:rPr>
                        <a:t>BO2</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chemeClr val="tx1"/>
                          </a:solidFill>
                          <a:effectLst/>
                          <a:latin typeface="Calibri" panose="020F0502020204030204" pitchFamily="34" charset="0"/>
                          <a:ea typeface="新細明體" panose="02020500000000000000" pitchFamily="18" charset="-120"/>
                        </a:rPr>
                        <a:t>+20</a:t>
                      </a:r>
                      <a:endParaRPr lang="en-US" sz="1800" b="1"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+25*</a:t>
                      </a:r>
                    </a:p>
                  </a:txBody>
                  <a:tcPr marL="68580" marR="68580" marT="0" marB="0" anchor="b"/>
                </a:tc>
                <a:tc>
                  <a:txBody>
                    <a:bodyPr/>
                    <a:lstStyle/>
                    <a:p>
                      <a:pPr marL="0" marR="0" algn="r">
                        <a:spcBef>
                          <a:spcPts val="0"/>
                        </a:spcBef>
                        <a:spcAft>
                          <a:spcPts val="0"/>
                        </a:spcAft>
                      </a:pP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endParaRPr lang="en-US" dirty="0"/>
                    </a:p>
                  </a:txBody>
                  <a:tcPr marL="68580" marR="68580" marT="0" marB="0" anchor="b"/>
                </a:tc>
              </a:tr>
            </a:tbl>
          </a:graphicData>
        </a:graphic>
      </p:graphicFrame>
      <p:sp>
        <p:nvSpPr>
          <p:cNvPr id="6" name="TextBox 5"/>
          <p:cNvSpPr txBox="1"/>
          <p:nvPr/>
        </p:nvSpPr>
        <p:spPr>
          <a:xfrm>
            <a:off x="7829549" y="2592705"/>
            <a:ext cx="3143809" cy="1569660"/>
          </a:xfrm>
          <a:prstGeom prst="rect">
            <a:avLst/>
          </a:prstGeom>
          <a:noFill/>
        </p:spPr>
        <p:txBody>
          <a:bodyPr wrap="none" rtlCol="0">
            <a:spAutoFit/>
          </a:bodyPr>
          <a:lstStyle/>
          <a:p>
            <a:r>
              <a:rPr lang="en-US" sz="1600" dirty="0" smtClean="0"/>
              <a:t>GTW overtime</a:t>
            </a:r>
          </a:p>
          <a:p>
            <a:pPr marL="285750" indent="-285750">
              <a:buFontTx/>
              <a:buChar char="-"/>
            </a:pPr>
            <a:r>
              <a:rPr lang="en-US" sz="1600" dirty="0" smtClean="0"/>
              <a:t>Still some cases of too much </a:t>
            </a:r>
          </a:p>
          <a:p>
            <a:r>
              <a:rPr lang="en-US" sz="1600" dirty="0"/>
              <a:t>  </a:t>
            </a:r>
            <a:r>
              <a:rPr lang="en-US" sz="1600" dirty="0" smtClean="0"/>
              <a:t>   overtime.</a:t>
            </a:r>
          </a:p>
          <a:p>
            <a:endParaRPr lang="en-US" sz="1600" dirty="0"/>
          </a:p>
          <a:p>
            <a:endParaRPr lang="en-US" sz="1600" dirty="0" smtClean="0"/>
          </a:p>
          <a:p>
            <a:endParaRPr lang="en-US" sz="1600" dirty="0"/>
          </a:p>
        </p:txBody>
      </p:sp>
      <p:sp>
        <p:nvSpPr>
          <p:cNvPr id="3" name="Rectangle 2"/>
          <p:cNvSpPr/>
          <p:nvPr/>
        </p:nvSpPr>
        <p:spPr>
          <a:xfrm>
            <a:off x="2084585" y="5711308"/>
            <a:ext cx="3035767" cy="307777"/>
          </a:xfrm>
          <a:prstGeom prst="rect">
            <a:avLst/>
          </a:prstGeom>
        </p:spPr>
        <p:txBody>
          <a:bodyPr wrap="none">
            <a:spAutoFit/>
          </a:bodyPr>
          <a:lstStyle/>
          <a:p>
            <a:r>
              <a:rPr lang="en-US" sz="1400" dirty="0" smtClean="0">
                <a:solidFill>
                  <a:srgbClr val="FF0000"/>
                </a:solidFill>
                <a:latin typeface="Calibri" panose="020F0502020204030204" pitchFamily="34" charset="0"/>
                <a:ea typeface="新細明體" panose="02020500000000000000" pitchFamily="18" charset="-120"/>
              </a:rPr>
              <a:t>*</a:t>
            </a:r>
            <a:r>
              <a:rPr lang="en-US" sz="1400" dirty="0" smtClean="0">
                <a:latin typeface="Calibri" panose="020F0502020204030204" pitchFamily="34" charset="0"/>
                <a:ea typeface="新細明體" panose="02020500000000000000" pitchFamily="18" charset="-120"/>
              </a:rPr>
              <a:t>the need for overtime pre-announced</a:t>
            </a:r>
            <a:endParaRPr lang="en-US" sz="1400" dirty="0"/>
          </a:p>
        </p:txBody>
      </p:sp>
    </p:spTree>
    <p:extLst>
      <p:ext uri="{BB962C8B-B14F-4D97-AF65-F5344CB8AC3E}">
        <p14:creationId xmlns:p14="http://schemas.microsoft.com/office/powerpoint/2010/main" val="216662852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RAN2 discussion on Delegate overload</a:t>
            </a:r>
            <a:endParaRPr lang="en-US" sz="3200" dirty="0"/>
          </a:p>
        </p:txBody>
      </p:sp>
      <p:sp>
        <p:nvSpPr>
          <p:cNvPr id="3" name="Content Placeholder 2"/>
          <p:cNvSpPr>
            <a:spLocks noGrp="1"/>
          </p:cNvSpPr>
          <p:nvPr>
            <p:ph idx="1"/>
          </p:nvPr>
        </p:nvSpPr>
        <p:spPr/>
        <p:txBody>
          <a:bodyPr/>
          <a:lstStyle/>
          <a:p>
            <a:pPr marL="0" indent="0">
              <a:buNone/>
            </a:pPr>
            <a:r>
              <a:rPr lang="en-GB" sz="1800" dirty="0" smtClean="0"/>
              <a:t>For information: </a:t>
            </a:r>
          </a:p>
          <a:p>
            <a:r>
              <a:rPr lang="en-GB" sz="1800" dirty="0" smtClean="0"/>
              <a:t>Many </a:t>
            </a:r>
            <a:r>
              <a:rPr lang="en-GB" sz="1800" dirty="0"/>
              <a:t>companies agree that delegate’s load is an issue. However it is not easy to identify WG level operational enhancements that would have </a:t>
            </a:r>
            <a:r>
              <a:rPr lang="en-GB" sz="1800" i="1" dirty="0"/>
              <a:t>significant</a:t>
            </a:r>
            <a:r>
              <a:rPr lang="en-GB" sz="1800" dirty="0"/>
              <a:t> impact on delegates load. There was recognition that preparation efforts, summaries, offline discussions </a:t>
            </a:r>
            <a:r>
              <a:rPr lang="en-GB" sz="1800" dirty="0" err="1"/>
              <a:t>etc</a:t>
            </a:r>
            <a:r>
              <a:rPr lang="en-GB" sz="1800" dirty="0"/>
              <a:t> is important for good utilization of GTW time</a:t>
            </a:r>
            <a:r>
              <a:rPr lang="en-GB" sz="1800" dirty="0" smtClean="0"/>
              <a:t>.</a:t>
            </a:r>
          </a:p>
          <a:p>
            <a:r>
              <a:rPr lang="en-GB" sz="1800" dirty="0" smtClean="0"/>
              <a:t>There </a:t>
            </a:r>
            <a:r>
              <a:rPr lang="en-GB" sz="1800" dirty="0"/>
              <a:t>were </a:t>
            </a:r>
            <a:r>
              <a:rPr lang="en-GB" sz="1800" dirty="0" smtClean="0"/>
              <a:t>a number of smaller </a:t>
            </a:r>
            <a:r>
              <a:rPr lang="en-GB" sz="1800" dirty="0"/>
              <a:t>suggestions applicable to the WG that </a:t>
            </a:r>
            <a:r>
              <a:rPr lang="en-GB" sz="1800" dirty="0" smtClean="0"/>
              <a:t>are/will be </a:t>
            </a:r>
            <a:r>
              <a:rPr lang="en-GB" sz="1800" dirty="0"/>
              <a:t>considered by R2 leadership, </a:t>
            </a:r>
            <a:endParaRPr lang="en-GB" sz="1800" dirty="0" smtClean="0"/>
          </a:p>
          <a:p>
            <a:pPr lvl="1"/>
            <a:r>
              <a:rPr lang="en-GB" sz="1400" dirty="0" smtClean="0"/>
              <a:t>e.g</a:t>
            </a:r>
            <a:r>
              <a:rPr lang="en-GB" sz="1400" dirty="0"/>
              <a:t>. </a:t>
            </a:r>
            <a:r>
              <a:rPr lang="en-GB" sz="1400" dirty="0" smtClean="0"/>
              <a:t>Ensure </a:t>
            </a:r>
            <a:r>
              <a:rPr lang="en-GB" sz="1400" dirty="0"/>
              <a:t>that there is no overlap between long email discussions and summaries, no overlap between long email discussions and submitted </a:t>
            </a:r>
            <a:r>
              <a:rPr lang="en-GB" sz="1400" dirty="0" err="1"/>
              <a:t>tdocs</a:t>
            </a:r>
            <a:r>
              <a:rPr lang="en-GB" sz="1400" dirty="0"/>
              <a:t> </a:t>
            </a:r>
            <a:r>
              <a:rPr lang="en-GB" sz="1400" dirty="0" err="1"/>
              <a:t>etc</a:t>
            </a:r>
            <a:r>
              <a:rPr lang="en-GB" sz="1400" dirty="0"/>
              <a:t> (may impact </a:t>
            </a:r>
            <a:r>
              <a:rPr lang="en-GB" sz="1400" dirty="0" err="1"/>
              <a:t>tdoc</a:t>
            </a:r>
            <a:r>
              <a:rPr lang="en-GB" sz="1400" dirty="0"/>
              <a:t> limitations), be careful in allocating new long email discussions, Ensure that offline discussions (at-meeting and between meetings) focus on what can be taken into account, e.g. by limiting the number of proposals to be discussed, or having other limit etc.</a:t>
            </a:r>
            <a:endParaRPr lang="en-US" sz="1400" dirty="0"/>
          </a:p>
          <a:p>
            <a:r>
              <a:rPr lang="en-GB" sz="1800" dirty="0" smtClean="0"/>
              <a:t>There </a:t>
            </a:r>
            <a:r>
              <a:rPr lang="en-GB" sz="1800" dirty="0"/>
              <a:t>were also a number of proposals on the table that are plenary scope rather than WG scope, e.g. one meeting per Q, removal of functionality from </a:t>
            </a:r>
            <a:r>
              <a:rPr lang="en-GB" sz="1800" dirty="0" err="1"/>
              <a:t>WIs.</a:t>
            </a:r>
            <a:r>
              <a:rPr lang="en-GB" sz="1800" dirty="0"/>
              <a:t> </a:t>
            </a:r>
            <a:r>
              <a:rPr lang="en-GB" sz="1800" dirty="0" smtClean="0"/>
              <a:t>There will be no organized action in RAN2 on these. </a:t>
            </a:r>
            <a:endParaRPr lang="en-US" sz="1800" dirty="0"/>
          </a:p>
          <a:p>
            <a:r>
              <a:rPr lang="en-GB" sz="1800" dirty="0"/>
              <a:t>A</a:t>
            </a:r>
            <a:r>
              <a:rPr lang="en-GB" sz="1800" dirty="0" smtClean="0"/>
              <a:t> </a:t>
            </a:r>
            <a:r>
              <a:rPr lang="en-GB" sz="1800" dirty="0"/>
              <a:t>number of companies commented that the coincidence of TSG RAN R18 preparation discussion and RAN2 meeting preparation was not good and should be avoided </a:t>
            </a:r>
            <a:r>
              <a:rPr lang="en-GB" sz="1800" dirty="0" smtClean="0"/>
              <a:t>future-wise</a:t>
            </a:r>
            <a:r>
              <a:rPr lang="en-GB" sz="1800" dirty="0"/>
              <a:t> </a:t>
            </a:r>
            <a:r>
              <a:rPr lang="en-GB" sz="1800" dirty="0" smtClean="0"/>
              <a:t>(both activities were very time consuming). </a:t>
            </a:r>
          </a:p>
          <a:p>
            <a:r>
              <a:rPr lang="en-GB" sz="1800" dirty="0" smtClean="0"/>
              <a:t>See also R2-2111630</a:t>
            </a:r>
            <a:endParaRPr lang="en-US" sz="1800" dirty="0"/>
          </a:p>
          <a:p>
            <a:endParaRPr lang="en-US" sz="1800" dirty="0" smtClean="0"/>
          </a:p>
          <a:p>
            <a:endParaRPr lang="en-US" sz="1800" dirty="0"/>
          </a:p>
        </p:txBody>
      </p:sp>
    </p:spTree>
    <p:extLst>
      <p:ext uri="{BB962C8B-B14F-4D97-AF65-F5344CB8AC3E}">
        <p14:creationId xmlns:p14="http://schemas.microsoft.com/office/powerpoint/2010/main" val="2046975420"/>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RAN2 discussion on Delegate </a:t>
            </a:r>
            <a:r>
              <a:rPr lang="en-US" sz="3200" dirty="0" smtClean="0"/>
              <a:t>overload</a:t>
            </a:r>
            <a:br>
              <a:rPr lang="en-US" sz="3200" dirty="0" smtClean="0"/>
            </a:br>
            <a:r>
              <a:rPr lang="en-US" sz="3200" dirty="0" smtClean="0"/>
              <a:t>RAN2 GTW Schedule</a:t>
            </a:r>
            <a:endParaRPr lang="en-US" sz="3200" dirty="0"/>
          </a:p>
        </p:txBody>
      </p:sp>
      <p:sp>
        <p:nvSpPr>
          <p:cNvPr id="3" name="Content Placeholder 2"/>
          <p:cNvSpPr>
            <a:spLocks noGrp="1"/>
          </p:cNvSpPr>
          <p:nvPr>
            <p:ph idx="1"/>
          </p:nvPr>
        </p:nvSpPr>
        <p:spPr>
          <a:xfrm>
            <a:off x="838200" y="2031999"/>
            <a:ext cx="10515600" cy="4144963"/>
          </a:xfrm>
        </p:spPr>
        <p:txBody>
          <a:bodyPr/>
          <a:lstStyle/>
          <a:p>
            <a:r>
              <a:rPr lang="en-US" sz="1800" dirty="0" smtClean="0"/>
              <a:t>Opinions and comments were collected regarding the RAN2 GTW schedule and potential improvements. A number of variants were discussed (not all are mentioned here) </a:t>
            </a:r>
          </a:p>
          <a:p>
            <a:r>
              <a:rPr lang="en-US" sz="1800" dirty="0" smtClean="0"/>
              <a:t>Current schedule was found to be among the most acceptable. </a:t>
            </a:r>
          </a:p>
          <a:p>
            <a:pPr lvl="1"/>
            <a:r>
              <a:rPr lang="en-US" sz="1400" dirty="0" smtClean="0"/>
              <a:t>It uses both Pacific night time slot (3.5h) and Atlantic night time slot (1h), for a two week meeting: 3.5+3.5+3.5+1+1 and 3.5+3.5+1+1+1. </a:t>
            </a:r>
          </a:p>
          <a:p>
            <a:pPr lvl="1"/>
            <a:r>
              <a:rPr lang="en-US" sz="1400" dirty="0" smtClean="0"/>
              <a:t>The main argument against the current schedule is the switch of time slot, which for some </a:t>
            </a:r>
            <a:r>
              <a:rPr lang="en-US" sz="1400" dirty="0" err="1" smtClean="0"/>
              <a:t>timezone</a:t>
            </a:r>
            <a:r>
              <a:rPr lang="en-US" sz="1400" dirty="0" smtClean="0"/>
              <a:t> means that there will be a GTW meeting both early morning and late might same day. </a:t>
            </a:r>
            <a:endParaRPr lang="en-US" sz="1400" dirty="0"/>
          </a:p>
          <a:p>
            <a:r>
              <a:rPr lang="en-US" sz="1800" dirty="0" smtClean="0"/>
              <a:t>A potentially enhanced schedule could be : </a:t>
            </a:r>
          </a:p>
          <a:p>
            <a:pPr lvl="1"/>
            <a:r>
              <a:rPr lang="en-US" sz="1400" dirty="0" smtClean="0"/>
              <a:t>Atlantic night time slot is used for 2h session, making this slot significantly worse for the worst time zones, but use it only 3 days instead of 5 days, e.g. a two week meeting could then be: 3.5+3.5+3.5+0+2 and 3.5+3.5+0+2+2. </a:t>
            </a:r>
          </a:p>
          <a:p>
            <a:r>
              <a:rPr lang="en-US" sz="1800" dirty="0" smtClean="0"/>
              <a:t>R2 Chair: May attempt to use the potentially enhanced schedule for the upcoming meetings to understand whether it is better. </a:t>
            </a:r>
          </a:p>
        </p:txBody>
      </p:sp>
    </p:spTree>
    <p:extLst>
      <p:ext uri="{BB962C8B-B14F-4D97-AF65-F5344CB8AC3E}">
        <p14:creationId xmlns:p14="http://schemas.microsoft.com/office/powerpoint/2010/main" val="3222487931"/>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981486" cy="4351338"/>
          </a:xfrm>
        </p:spPr>
        <p:txBody>
          <a:bodyPr/>
          <a:lstStyle/>
          <a:p>
            <a:pPr marL="0" indent="0">
              <a:buNone/>
            </a:pPr>
            <a:r>
              <a:rPr lang="en-GB" altLang="en-US" sz="2000" b="1" dirty="0" smtClean="0"/>
              <a:t>Special Thanks</a:t>
            </a:r>
            <a:r>
              <a:rPr lang="en-GB" altLang="en-US" sz="2000" dirty="0" smtClean="0"/>
              <a:t> to the R2 leadership</a:t>
            </a:r>
          </a:p>
          <a:p>
            <a:r>
              <a:rPr lang="en-GB" altLang="en-US" sz="2000" dirty="0" smtClean="0"/>
              <a:t>Juha Korhonen (MCC)</a:t>
            </a:r>
          </a:p>
          <a:p>
            <a:r>
              <a:rPr lang="en-GB" altLang="en-US" sz="2000" dirty="0" smtClean="0"/>
              <a:t>Tero Henttonen (RAN2 Vice Chair)</a:t>
            </a:r>
          </a:p>
          <a:p>
            <a:r>
              <a:rPr lang="en-GB" altLang="en-US" sz="2000" dirty="0" smtClean="0"/>
              <a:t>Sergio Parolari (RAN2 Vice Chair)</a:t>
            </a:r>
          </a:p>
          <a:p>
            <a:r>
              <a:rPr lang="en-GB" altLang="en-US" sz="2000" dirty="0" smtClean="0"/>
              <a:t>Kyeongin Jeong (session chair)</a:t>
            </a:r>
          </a:p>
          <a:p>
            <a:r>
              <a:rPr lang="en-GB" altLang="en-US" sz="2000" dirty="0" smtClean="0"/>
              <a:t>Brian Martin (session chair)</a:t>
            </a:r>
          </a:p>
          <a:p>
            <a:r>
              <a:rPr lang="en-GB" altLang="en-US" sz="2000" dirty="0" smtClean="0"/>
              <a:t>Emre Yavuz (session chair)</a:t>
            </a:r>
          </a:p>
          <a:p>
            <a:r>
              <a:rPr lang="en-GB" altLang="en-US" sz="2000" dirty="0" smtClean="0"/>
              <a:t>Nathan Tenny (session chair)</a:t>
            </a:r>
          </a:p>
          <a:p>
            <a:r>
              <a:rPr lang="en-GB" altLang="en-US" sz="2000" dirty="0" smtClean="0"/>
              <a:t>Diana Pani (session chair)</a:t>
            </a:r>
          </a:p>
          <a:p>
            <a:r>
              <a:rPr lang="en-GB" altLang="en-US" sz="2000" dirty="0" smtClean="0"/>
              <a:t>Hu Nan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smtClean="0"/>
              <a:t>Thank you </a:t>
            </a:r>
            <a:r>
              <a:rPr lang="en-GB" altLang="en-US" dirty="0" smtClean="0"/>
              <a:t>for your support last quarter</a:t>
            </a:r>
          </a:p>
        </p:txBody>
      </p:sp>
      <p:sp>
        <p:nvSpPr>
          <p:cNvPr id="4" name="Content Placeholder 2"/>
          <p:cNvSpPr txBox="1">
            <a:spLocks/>
          </p:cNvSpPr>
          <p:nvPr/>
        </p:nvSpPr>
        <p:spPr bwMode="auto">
          <a:xfrm>
            <a:off x="6285947" y="1952389"/>
            <a:ext cx="4981486" cy="248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2000" b="1" dirty="0" smtClean="0"/>
              <a:t>Special Thanks</a:t>
            </a:r>
            <a:r>
              <a:rPr lang="en-GB" altLang="en-US" sz="2000" dirty="0" smtClean="0"/>
              <a:t> to the R2 Rapporteurs and volunteer organizers of </a:t>
            </a:r>
            <a:r>
              <a:rPr lang="en-GB" altLang="en-US" sz="2000" dirty="0" err="1" smtClean="0"/>
              <a:t>offlines</a:t>
            </a:r>
            <a:r>
              <a:rPr lang="en-GB" altLang="en-US" sz="2000" dirty="0" smtClean="0"/>
              <a:t>. </a:t>
            </a:r>
          </a:p>
          <a:p>
            <a:pPr marL="0" indent="0">
              <a:buFontTx/>
              <a:buNone/>
            </a:pPr>
            <a:endParaRPr lang="en-GB" altLang="en-US" sz="2000" dirty="0"/>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APPENDIX: Agreed CRs NBC / essential for protocol operation</a:t>
            </a:r>
            <a:endParaRPr lang="en-US" sz="2800" dirty="0"/>
          </a:p>
        </p:txBody>
      </p:sp>
      <p:sp>
        <p:nvSpPr>
          <p:cNvPr id="3" name="Content Placeholder 2"/>
          <p:cNvSpPr>
            <a:spLocks noGrp="1"/>
          </p:cNvSpPr>
          <p:nvPr>
            <p:ph idx="1"/>
          </p:nvPr>
        </p:nvSpPr>
        <p:spPr>
          <a:xfrm>
            <a:off x="838200" y="1825625"/>
            <a:ext cx="10463213" cy="4351338"/>
          </a:xfrm>
        </p:spPr>
        <p:txBody>
          <a:bodyPr/>
          <a:lstStyle/>
          <a:p>
            <a:pPr marL="0" indent="0">
              <a:buNone/>
            </a:pPr>
            <a:r>
              <a:rPr lang="en-US" sz="1600" dirty="0" smtClean="0"/>
              <a:t>Mandatory CR, With compatibility aspects</a:t>
            </a:r>
          </a:p>
          <a:p>
            <a:r>
              <a:rPr lang="en-GB" sz="1600" dirty="0" smtClean="0"/>
              <a:t>R2-2111626	Correction </a:t>
            </a:r>
            <a:r>
              <a:rPr lang="en-GB" sz="1600" dirty="0"/>
              <a:t>on pucch-SpatialRelationInfoId-v1610	Huawei, </a:t>
            </a:r>
            <a:r>
              <a:rPr lang="en-GB" sz="1600" dirty="0" err="1"/>
              <a:t>HiSilicon</a:t>
            </a:r>
            <a:r>
              <a:rPr lang="en-GB" sz="1600" dirty="0"/>
              <a:t>	CR	Rel-16	38.331	16.6.0	2858	</a:t>
            </a:r>
            <a:r>
              <a:rPr lang="en-GB" sz="1600" dirty="0" smtClean="0"/>
              <a:t>2</a:t>
            </a:r>
            <a:r>
              <a:rPr lang="en-GB" sz="1600" dirty="0"/>
              <a:t>	F	</a:t>
            </a:r>
            <a:r>
              <a:rPr lang="en-GB" sz="1600" dirty="0" err="1" smtClean="0"/>
              <a:t>NR_eMIMO</a:t>
            </a:r>
            <a:r>
              <a:rPr lang="en-GB" sz="1600" dirty="0" smtClean="0"/>
              <a:t>-Core</a:t>
            </a:r>
          </a:p>
          <a:p>
            <a:pPr lvl="1"/>
            <a:r>
              <a:rPr lang="en-US" sz="1200" dirty="0"/>
              <a:t>The CR is considered mandatory to support more than 4 PUCCH </a:t>
            </a:r>
            <a:r>
              <a:rPr lang="en-US" sz="1200" dirty="0" err="1"/>
              <a:t>pathloss</a:t>
            </a:r>
            <a:r>
              <a:rPr lang="en-US" sz="1200" dirty="0"/>
              <a:t> RSs and/or more than 9 spatial relation info configured in an UL BWP (when maxNumberPathlossRS-Update-r16 is greater than 4).</a:t>
            </a:r>
            <a:endParaRPr lang="en-GB" sz="1200" dirty="0" smtClean="0"/>
          </a:p>
          <a:p>
            <a:r>
              <a:rPr lang="en-GB" sz="1600" dirty="0" smtClean="0"/>
              <a:t>R2-2111627</a:t>
            </a:r>
            <a:r>
              <a:rPr lang="en-GB" sz="1600" dirty="0"/>
              <a:t>	Correction on supportNewDMRS-Port-r16 capability	Huawei, </a:t>
            </a:r>
            <a:r>
              <a:rPr lang="en-GB" sz="1600" dirty="0" err="1"/>
              <a:t>HiSilicon</a:t>
            </a:r>
            <a:r>
              <a:rPr lang="en-GB" sz="1600" dirty="0"/>
              <a:t>	CR	Rel-16	38.331	16.6.0	2857	</a:t>
            </a:r>
            <a:r>
              <a:rPr lang="en-GB" sz="1600" dirty="0" smtClean="0"/>
              <a:t>1</a:t>
            </a:r>
            <a:r>
              <a:rPr lang="en-GB" sz="1600" dirty="0"/>
              <a:t>	F	</a:t>
            </a:r>
            <a:r>
              <a:rPr lang="en-GB" sz="1600" dirty="0" err="1"/>
              <a:t>NR_eMIMO</a:t>
            </a:r>
            <a:r>
              <a:rPr lang="en-GB" sz="1600" dirty="0"/>
              <a:t>-Core</a:t>
            </a:r>
            <a:endParaRPr lang="en-US" sz="1600" dirty="0"/>
          </a:p>
          <a:p>
            <a:pPr lvl="1"/>
            <a:r>
              <a:rPr lang="en-US" sz="1200" dirty="0"/>
              <a:t>The CR is considered mandatory to support </a:t>
            </a:r>
            <a:r>
              <a:rPr lang="en-US" sz="1200" dirty="0" smtClean="0"/>
              <a:t>the </a:t>
            </a:r>
            <a:r>
              <a:rPr lang="en-GB" sz="1200" dirty="0" smtClean="0"/>
              <a:t>supportNewDMRS-Port-r16 capability.</a:t>
            </a:r>
          </a:p>
          <a:p>
            <a:pPr lvl="1"/>
            <a:endParaRPr lang="en-GB" sz="1200" dirty="0"/>
          </a:p>
          <a:p>
            <a:endParaRPr lang="en-US" sz="1600" dirty="0" smtClean="0"/>
          </a:p>
        </p:txBody>
      </p:sp>
    </p:spTree>
    <p:extLst>
      <p:ext uri="{BB962C8B-B14F-4D97-AF65-F5344CB8AC3E}">
        <p14:creationId xmlns:p14="http://schemas.microsoft.com/office/powerpoint/2010/main" val="18771705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a:t>
            </a:r>
            <a:endParaRPr lang="en-US" dirty="0"/>
          </a:p>
        </p:txBody>
      </p:sp>
      <p:sp>
        <p:nvSpPr>
          <p:cNvPr id="3" name="Content Placeholder 2"/>
          <p:cNvSpPr>
            <a:spLocks noGrp="1"/>
          </p:cNvSpPr>
          <p:nvPr>
            <p:ph idx="1"/>
          </p:nvPr>
        </p:nvSpPr>
        <p:spPr>
          <a:xfrm>
            <a:off x="838200" y="2000737"/>
            <a:ext cx="10515600" cy="4176225"/>
          </a:xfrm>
        </p:spPr>
        <p:txBody>
          <a:bodyPr/>
          <a:lstStyle/>
          <a:p>
            <a:r>
              <a:rPr lang="en-US" sz="2000" dirty="0" smtClean="0"/>
              <a:t>In this quarter 2021Q4, RAN2 had one meeting, R2 116-e. </a:t>
            </a:r>
          </a:p>
          <a:p>
            <a:r>
              <a:rPr lang="en-US" sz="2000" dirty="0" smtClean="0"/>
              <a:t>The meeting was two weeks with full agenda. </a:t>
            </a:r>
          </a:p>
          <a:p>
            <a:r>
              <a:rPr lang="en-US" sz="2000" dirty="0" smtClean="0"/>
              <a:t>Maintenance load was again decreased, is now reasonably low and manageable.</a:t>
            </a:r>
          </a:p>
          <a:p>
            <a:r>
              <a:rPr lang="en-US" sz="2000" dirty="0" smtClean="0"/>
              <a:t>It is expected that the next quarter, 2022Q1, will be a very intense quarter focusing on Rel-17 completion. </a:t>
            </a:r>
          </a:p>
          <a:p>
            <a:r>
              <a:rPr lang="en-US" sz="2000" b="1" dirty="0"/>
              <a:t>Request to TSG RAN 94e: </a:t>
            </a:r>
            <a:r>
              <a:rPr lang="en-US" sz="2000" dirty="0" smtClean="0"/>
              <a:t>Confirm </a:t>
            </a:r>
            <a:r>
              <a:rPr lang="en-US" sz="2000" dirty="0"/>
              <a:t>ad-hoc and high level </a:t>
            </a:r>
            <a:r>
              <a:rPr lang="en-US" sz="2000" dirty="0" smtClean="0"/>
              <a:t>plan for A proposed additional Ad-hoc meeting for 2022Q2 for ASN.1 review and UE cap, see later slide</a:t>
            </a:r>
            <a:endParaRPr lang="en-US" sz="2000" dirty="0"/>
          </a:p>
          <a:p>
            <a:r>
              <a:rPr lang="en-US" sz="2000" b="1" dirty="0"/>
              <a:t>Request to TSG RAN </a:t>
            </a:r>
            <a:r>
              <a:rPr lang="en-US" sz="2000" b="1" dirty="0" smtClean="0"/>
              <a:t>94e, </a:t>
            </a:r>
            <a:r>
              <a:rPr lang="en-US" sz="2000" dirty="0"/>
              <a:t>for WI: </a:t>
            </a:r>
            <a:r>
              <a:rPr lang="en-GB" sz="2000" dirty="0" err="1"/>
              <a:t>NR_QoE</a:t>
            </a:r>
            <a:r>
              <a:rPr lang="en-GB" sz="2000" dirty="0"/>
              <a:t>-Core </a:t>
            </a:r>
            <a:r>
              <a:rPr lang="en-US" sz="2000" dirty="0"/>
              <a:t>It would be appreciated that RP could bring clarity whether to continue the work on the Pause Resume function for this </a:t>
            </a:r>
            <a:r>
              <a:rPr lang="en-US" sz="2000" dirty="0" smtClean="0"/>
              <a:t>WI, see later slide. </a:t>
            </a:r>
          </a:p>
          <a:p>
            <a:r>
              <a:rPr lang="en-US" sz="2000" b="1" dirty="0">
                <a:solidFill>
                  <a:srgbClr val="FF0000"/>
                </a:solidFill>
              </a:rPr>
              <a:t>Request to TSG RAN </a:t>
            </a:r>
            <a:r>
              <a:rPr lang="en-US" sz="2000" b="1" dirty="0" smtClean="0">
                <a:solidFill>
                  <a:srgbClr val="FF0000"/>
                </a:solidFill>
              </a:rPr>
              <a:t>94e, </a:t>
            </a:r>
            <a:r>
              <a:rPr lang="en-US" sz="2000" dirty="0" smtClean="0">
                <a:solidFill>
                  <a:srgbClr val="FF0000"/>
                </a:solidFill>
              </a:rPr>
              <a:t>for LS received by RAN2 from ETSI in R2-2110295, either reply to the LS from TSG RAN (based on company input), or task RAN2 to reply to the LS from next WG meeting. </a:t>
            </a:r>
          </a:p>
          <a:p>
            <a:endParaRPr lang="en-US" sz="2000" dirty="0" smtClean="0"/>
          </a:p>
          <a:p>
            <a:endParaRPr lang="en-US" sz="2000" dirty="0"/>
          </a:p>
          <a:p>
            <a:endParaRPr lang="en-US" sz="2000" dirty="0" smtClean="0"/>
          </a:p>
          <a:p>
            <a:pPr marL="0" indent="0">
              <a:buNone/>
            </a:pPr>
            <a:endParaRPr lang="en-US" sz="2000" dirty="0"/>
          </a:p>
          <a:p>
            <a:endParaRPr lang="en-US" sz="2000" dirty="0"/>
          </a:p>
        </p:txBody>
      </p:sp>
    </p:spTree>
    <p:extLst>
      <p:ext uri="{BB962C8B-B14F-4D97-AF65-F5344CB8AC3E}">
        <p14:creationId xmlns:p14="http://schemas.microsoft.com/office/powerpoint/2010/main" val="201267857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LS on Location </a:t>
            </a:r>
            <a:r>
              <a:rPr lang="en-GB" dirty="0"/>
              <a:t>Services: Drones</a:t>
            </a:r>
            <a:endParaRPr lang="en-US" dirty="0"/>
          </a:p>
        </p:txBody>
      </p:sp>
      <p:sp>
        <p:nvSpPr>
          <p:cNvPr id="3" name="Content Placeholder 2"/>
          <p:cNvSpPr>
            <a:spLocks noGrp="1"/>
          </p:cNvSpPr>
          <p:nvPr>
            <p:ph idx="1"/>
          </p:nvPr>
        </p:nvSpPr>
        <p:spPr/>
        <p:txBody>
          <a:bodyPr/>
          <a:lstStyle/>
          <a:p>
            <a:r>
              <a:rPr lang="en-US" sz="2000" dirty="0" smtClean="0"/>
              <a:t>RAN2 received the following LS from ETSI TC LI, </a:t>
            </a:r>
          </a:p>
          <a:p>
            <a:pPr marL="0" indent="0">
              <a:buNone/>
            </a:pPr>
            <a:r>
              <a:rPr lang="en-GB" sz="2000" i="1" dirty="0" smtClean="0"/>
              <a:t>R2-2110295</a:t>
            </a:r>
            <a:r>
              <a:rPr lang="en-GB" sz="2000" i="1" dirty="0"/>
              <a:t>	Location Services: Drones (LI(21)P58020r1; contact: ETSI)	ETSI TC LI	LS in	To:RAN2	</a:t>
            </a:r>
            <a:r>
              <a:rPr lang="en-GB" sz="2000" i="1" dirty="0" smtClean="0"/>
              <a:t>Cc:SA3-LI</a:t>
            </a:r>
            <a:endParaRPr lang="en-US" sz="2000" i="1" dirty="0"/>
          </a:p>
          <a:p>
            <a:r>
              <a:rPr lang="en-GB" sz="2000" dirty="0"/>
              <a:t>The LS </a:t>
            </a:r>
            <a:r>
              <a:rPr lang="en-US" sz="2000" dirty="0" smtClean="0"/>
              <a:t>asks </a:t>
            </a:r>
            <a:r>
              <a:rPr lang="en-US" sz="2000" dirty="0"/>
              <a:t>about Limitations to 3GPP Location accuracy for Drones, noting that such information is not present in the </a:t>
            </a:r>
            <a:r>
              <a:rPr lang="en-GB" sz="2000" dirty="0"/>
              <a:t>TR 36.777 </a:t>
            </a:r>
            <a:r>
              <a:rPr lang="en-GB" sz="2000" i="1" dirty="0"/>
              <a:t>Study on Enhanced LTE Support for Aerial Vehicles</a:t>
            </a:r>
            <a:r>
              <a:rPr lang="en-GB" sz="2000" dirty="0" smtClean="0"/>
              <a:t>. </a:t>
            </a:r>
            <a:r>
              <a:rPr lang="en-GB" sz="2000" dirty="0">
                <a:solidFill>
                  <a:srgbClr val="FF0000"/>
                </a:solidFill>
              </a:rPr>
              <a:t>The LS suggests that </a:t>
            </a:r>
            <a:r>
              <a:rPr lang="en-GB" sz="2000" dirty="0" smtClean="0">
                <a:solidFill>
                  <a:srgbClr val="FF0000"/>
                </a:solidFill>
              </a:rPr>
              <a:t>3GPP positioning </a:t>
            </a:r>
            <a:r>
              <a:rPr lang="en-GB" sz="2000" dirty="0">
                <a:solidFill>
                  <a:srgbClr val="FF0000"/>
                </a:solidFill>
              </a:rPr>
              <a:t>does not work for </a:t>
            </a:r>
            <a:r>
              <a:rPr lang="en-GB" sz="2000" dirty="0" smtClean="0">
                <a:solidFill>
                  <a:srgbClr val="FF0000"/>
                </a:solidFill>
              </a:rPr>
              <a:t>drones.</a:t>
            </a:r>
            <a:endParaRPr lang="en-US" sz="2000" dirty="0">
              <a:solidFill>
                <a:srgbClr val="FF0000"/>
              </a:solidFill>
            </a:endParaRPr>
          </a:p>
          <a:p>
            <a:r>
              <a:rPr lang="en-US" sz="2000" dirty="0" smtClean="0"/>
              <a:t>In RAN2 there was quite wide support to reply to this LS with a </a:t>
            </a:r>
            <a:r>
              <a:rPr lang="en-US" sz="2000" dirty="0" err="1" smtClean="0"/>
              <a:t>favourable</a:t>
            </a:r>
            <a:r>
              <a:rPr lang="en-US" sz="2000" dirty="0" smtClean="0"/>
              <a:t> reply, </a:t>
            </a:r>
            <a:r>
              <a:rPr lang="en-US" sz="2000" dirty="0" smtClean="0">
                <a:solidFill>
                  <a:srgbClr val="FF0000"/>
                </a:solidFill>
              </a:rPr>
              <a:t>indicating that 3GPP positioning works for drones</a:t>
            </a:r>
            <a:r>
              <a:rPr lang="en-US" sz="2000" dirty="0" smtClean="0"/>
              <a:t>. However no action was taken, </a:t>
            </a:r>
            <a:r>
              <a:rPr lang="en-US" sz="2000" dirty="0" smtClean="0">
                <a:solidFill>
                  <a:srgbClr val="FF0000"/>
                </a:solidFill>
              </a:rPr>
              <a:t>it was recommended at RAN2 meeting by Chair to take action at Plenary.</a:t>
            </a:r>
          </a:p>
          <a:p>
            <a:r>
              <a:rPr lang="en-US" sz="2000" dirty="0" smtClean="0"/>
              <a:t>RAN2 Chair suggestion for TSG RAN</a:t>
            </a:r>
            <a:r>
              <a:rPr lang="en-US" sz="2000" dirty="0" smtClean="0">
                <a:solidFill>
                  <a:srgbClr val="FF0000"/>
                </a:solidFill>
              </a:rPr>
              <a:t>: either</a:t>
            </a:r>
            <a:r>
              <a:rPr lang="en-US" sz="2000" dirty="0" smtClean="0"/>
              <a:t>:</a:t>
            </a:r>
          </a:p>
          <a:p>
            <a:pPr lvl="1"/>
            <a:r>
              <a:rPr lang="en-US" sz="1800" dirty="0" smtClean="0">
                <a:solidFill>
                  <a:srgbClr val="FF0000"/>
                </a:solidFill>
              </a:rPr>
              <a:t>TSG RAN attempts to reply to this LS, or:</a:t>
            </a:r>
          </a:p>
          <a:p>
            <a:pPr lvl="1"/>
            <a:r>
              <a:rPr lang="en-US" sz="1800" dirty="0" smtClean="0"/>
              <a:t>RAN2 attempts to reply to this LS from next WG meeting </a:t>
            </a:r>
            <a:r>
              <a:rPr lang="en-US" sz="1800" dirty="0" smtClean="0">
                <a:solidFill>
                  <a:srgbClr val="FF0000"/>
                </a:solidFill>
              </a:rPr>
              <a:t>(with the understanding that the reply might then be “RAN2 centric”)</a:t>
            </a:r>
            <a:r>
              <a:rPr lang="en-US" sz="1800" dirty="0" smtClean="0"/>
              <a:t>. </a:t>
            </a:r>
            <a:endParaRPr lang="en-US" sz="1800" dirty="0"/>
          </a:p>
        </p:txBody>
      </p:sp>
    </p:spTree>
    <p:extLst>
      <p:ext uri="{BB962C8B-B14F-4D97-AF65-F5344CB8AC3E}">
        <p14:creationId xmlns:p14="http://schemas.microsoft.com/office/powerpoint/2010/main" val="266678340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NR and NR/EUTRA WIs</a:t>
            </a:r>
            <a:endParaRPr lang="en-US" dirty="0"/>
          </a:p>
        </p:txBody>
      </p:sp>
      <p:sp>
        <p:nvSpPr>
          <p:cNvPr id="6" name="TextBox 5"/>
          <p:cNvSpPr txBox="1"/>
          <p:nvPr/>
        </p:nvSpPr>
        <p:spPr>
          <a:xfrm>
            <a:off x="8694736" y="2000249"/>
            <a:ext cx="3046027" cy="900246"/>
          </a:xfrm>
          <a:prstGeom prst="rect">
            <a:avLst/>
          </a:prstGeom>
          <a:noFill/>
        </p:spPr>
        <p:txBody>
          <a:bodyPr wrap="none" rtlCol="0">
            <a:spAutoFit/>
          </a:bodyPr>
          <a:lstStyle/>
          <a:p>
            <a:r>
              <a:rPr lang="en-US" sz="1050" dirty="0" smtClean="0"/>
              <a:t>- Agreed CRs Does not include Cat A CRs</a:t>
            </a:r>
          </a:p>
          <a:p>
            <a:r>
              <a:rPr lang="en-US" sz="1050" dirty="0" smtClean="0"/>
              <a:t>- Drafts include offline AT-meeting drafts on the </a:t>
            </a:r>
          </a:p>
          <a:p>
            <a:r>
              <a:rPr lang="en-US" sz="1050" dirty="0" smtClean="0"/>
              <a:t>   meeting server </a:t>
            </a:r>
          </a:p>
          <a:p>
            <a:r>
              <a:rPr lang="en-US" sz="1050" dirty="0" smtClean="0"/>
              <a:t>- </a:t>
            </a:r>
            <a:r>
              <a:rPr lang="en-US" sz="1050" dirty="0" err="1" smtClean="0"/>
              <a:t>Tdocs</a:t>
            </a:r>
            <a:r>
              <a:rPr lang="en-US" sz="1050" dirty="0" smtClean="0"/>
              <a:t> include both input </a:t>
            </a:r>
            <a:r>
              <a:rPr lang="en-US" sz="1050" dirty="0" err="1" smtClean="0"/>
              <a:t>tdocs</a:t>
            </a:r>
            <a:r>
              <a:rPr lang="en-US" sz="1050" dirty="0" smtClean="0"/>
              <a:t> and revisions. </a:t>
            </a:r>
          </a:p>
          <a:p>
            <a:r>
              <a:rPr lang="en-US" sz="1050" dirty="0" smtClean="0"/>
              <a:t>- NR16 General Includes all other R16 </a:t>
            </a:r>
            <a:r>
              <a:rPr lang="en-US" sz="1050" dirty="0" err="1" smtClean="0"/>
              <a:t>WIs.</a:t>
            </a:r>
            <a:r>
              <a:rPr lang="en-US" sz="1050" dirty="0" smtClean="0"/>
              <a:t> </a:t>
            </a:r>
          </a:p>
        </p:txBody>
      </p:sp>
      <p:graphicFrame>
        <p:nvGraphicFramePr>
          <p:cNvPr id="8" name="Chart 7"/>
          <p:cNvGraphicFramePr>
            <a:graphicFrameLocks/>
          </p:cNvGraphicFramePr>
          <p:nvPr>
            <p:extLst>
              <p:ext uri="{D42A27DB-BD31-4B8C-83A1-F6EECF244321}">
                <p14:modId xmlns:p14="http://schemas.microsoft.com/office/powerpoint/2010/main" val="3955543828"/>
              </p:ext>
            </p:extLst>
          </p:nvPr>
        </p:nvGraphicFramePr>
        <p:xfrm>
          <a:off x="495300" y="2085976"/>
          <a:ext cx="8199436" cy="4191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771423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EUTRA</a:t>
            </a:r>
            <a:endParaRPr lang="en-US" dirty="0"/>
          </a:p>
        </p:txBody>
      </p:sp>
      <p:sp>
        <p:nvSpPr>
          <p:cNvPr id="7" name="TextBox 6"/>
          <p:cNvSpPr txBox="1"/>
          <p:nvPr/>
        </p:nvSpPr>
        <p:spPr>
          <a:xfrm>
            <a:off x="8694736" y="2000249"/>
            <a:ext cx="3046027" cy="738664"/>
          </a:xfrm>
          <a:prstGeom prst="rect">
            <a:avLst/>
          </a:prstGeom>
          <a:noFill/>
        </p:spPr>
        <p:txBody>
          <a:bodyPr wrap="none" rtlCol="0">
            <a:spAutoFit/>
          </a:bodyPr>
          <a:lstStyle/>
          <a:p>
            <a:r>
              <a:rPr lang="en-US" sz="1050" dirty="0" smtClean="0"/>
              <a:t>- Agreed CRs Does not include Cat A CRs</a:t>
            </a:r>
          </a:p>
          <a:p>
            <a:r>
              <a:rPr lang="en-US" sz="1050" dirty="0" smtClean="0"/>
              <a:t>- Drafts include offline AT-meeting drafts on the </a:t>
            </a:r>
          </a:p>
          <a:p>
            <a:r>
              <a:rPr lang="en-US" sz="1050" dirty="0" smtClean="0"/>
              <a:t>   meeting server </a:t>
            </a:r>
          </a:p>
          <a:p>
            <a:r>
              <a:rPr lang="en-US" sz="1050" dirty="0" smtClean="0"/>
              <a:t>- </a:t>
            </a:r>
            <a:r>
              <a:rPr lang="en-US" sz="1050" dirty="0" err="1" smtClean="0"/>
              <a:t>Tdocs</a:t>
            </a:r>
            <a:r>
              <a:rPr lang="en-US" sz="1050" dirty="0" smtClean="0"/>
              <a:t> include both input </a:t>
            </a:r>
            <a:r>
              <a:rPr lang="en-US" sz="1050" dirty="0" err="1" smtClean="0"/>
              <a:t>tdocs</a:t>
            </a:r>
            <a:r>
              <a:rPr lang="en-US" sz="1050" dirty="0" smtClean="0"/>
              <a:t> and revisions. </a:t>
            </a:r>
          </a:p>
        </p:txBody>
      </p:sp>
      <p:graphicFrame>
        <p:nvGraphicFramePr>
          <p:cNvPr id="8" name="Chart 7"/>
          <p:cNvGraphicFramePr>
            <a:graphicFrameLocks/>
          </p:cNvGraphicFramePr>
          <p:nvPr>
            <p:extLst>
              <p:ext uri="{D42A27DB-BD31-4B8C-83A1-F6EECF244321}">
                <p14:modId xmlns:p14="http://schemas.microsoft.com/office/powerpoint/2010/main" val="3541248751"/>
              </p:ext>
            </p:extLst>
          </p:nvPr>
        </p:nvGraphicFramePr>
        <p:xfrm>
          <a:off x="838200" y="2057400"/>
          <a:ext cx="7543800" cy="4191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51556246"/>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602346"/>
            <a:ext cx="10515600" cy="903288"/>
          </a:xfrm>
        </p:spPr>
        <p:txBody>
          <a:bodyPr/>
          <a:lstStyle/>
          <a:p>
            <a:r>
              <a:rPr lang="en-GB" altLang="en-US" dirty="0" err="1" smtClean="0"/>
              <a:t>Rel</a:t>
            </a:r>
            <a:r>
              <a:rPr lang="en-GB" altLang="en-US" dirty="0" smtClean="0"/>
              <a:t> 15 and earlier</a:t>
            </a:r>
          </a:p>
        </p:txBody>
      </p:sp>
      <p:sp>
        <p:nvSpPr>
          <p:cNvPr id="3" name="Content Placeholder 2"/>
          <p:cNvSpPr>
            <a:spLocks noGrp="1"/>
          </p:cNvSpPr>
          <p:nvPr>
            <p:ph idx="1"/>
          </p:nvPr>
        </p:nvSpPr>
        <p:spPr>
          <a:xfrm>
            <a:off x="838200" y="1926771"/>
            <a:ext cx="10515600" cy="4250192"/>
          </a:xfrm>
        </p:spPr>
        <p:txBody>
          <a:bodyPr/>
          <a:lstStyle/>
          <a:p>
            <a:pPr>
              <a:buFontTx/>
              <a:buChar char="-"/>
              <a:defRPr/>
            </a:pPr>
            <a:r>
              <a:rPr lang="en-GB" sz="2400" dirty="0" smtClean="0"/>
              <a:t>NR R15 WI: NR SA, MR-DC All arch</a:t>
            </a:r>
          </a:p>
          <a:p>
            <a:pPr lvl="1">
              <a:defRPr/>
            </a:pPr>
            <a:r>
              <a:rPr lang="en-GB" sz="2000" b="1" dirty="0"/>
              <a:t>5</a:t>
            </a:r>
            <a:r>
              <a:rPr lang="en-GB" sz="2000" b="1" dirty="0" smtClean="0"/>
              <a:t> </a:t>
            </a:r>
            <a:r>
              <a:rPr lang="en-GB" sz="2000" dirty="0" smtClean="0"/>
              <a:t>CRs agreed (not </a:t>
            </a:r>
            <a:r>
              <a:rPr lang="en-GB" sz="2000" dirty="0" err="1" smtClean="0"/>
              <a:t>incl</a:t>
            </a:r>
            <a:r>
              <a:rPr lang="en-GB" sz="2000" dirty="0" smtClean="0"/>
              <a:t> Cat A CRs)</a:t>
            </a:r>
          </a:p>
          <a:p>
            <a:pPr lvl="1">
              <a:defRPr/>
            </a:pPr>
            <a:r>
              <a:rPr lang="en-GB" sz="2000" dirty="0" smtClean="0"/>
              <a:t>Trend: 5 (21Q4), 21 (21Q3), 40 (21Q2 - two meetings), 30 (21Q1), 29 (20Q4), 23 (20Q3), 69 (20Q2)</a:t>
            </a:r>
          </a:p>
          <a:p>
            <a:pPr lvl="2">
              <a:defRPr/>
            </a:pPr>
            <a:r>
              <a:rPr lang="en-GB" sz="1600" dirty="0"/>
              <a:t>Low numbers now</a:t>
            </a:r>
            <a:r>
              <a:rPr lang="en-GB" sz="1600" dirty="0" smtClean="0"/>
              <a:t>!</a:t>
            </a:r>
          </a:p>
          <a:p>
            <a:pPr lvl="1">
              <a:defRPr/>
            </a:pPr>
            <a:r>
              <a:rPr lang="en-GB" sz="2000" dirty="0" smtClean="0"/>
              <a:t>No </a:t>
            </a:r>
            <a:r>
              <a:rPr lang="en-US" sz="2000" dirty="0"/>
              <a:t>Non Backwards Compatible (NBC) changes.</a:t>
            </a:r>
            <a:endParaRPr lang="en-GB" sz="2000" dirty="0" smtClean="0"/>
          </a:p>
          <a:p>
            <a:pPr>
              <a:buFontTx/>
              <a:buChar char="-"/>
              <a:defRPr/>
            </a:pPr>
            <a:r>
              <a:rPr lang="en-GB" sz="2400" dirty="0" smtClean="0"/>
              <a:t>EUTRA </a:t>
            </a:r>
            <a:r>
              <a:rPr lang="en-GB" sz="2400" dirty="0"/>
              <a:t>R15 and </a:t>
            </a:r>
            <a:r>
              <a:rPr lang="en-GB" sz="2400" dirty="0" smtClean="0"/>
              <a:t>earlier WIs: NB-</a:t>
            </a:r>
            <a:r>
              <a:rPr lang="en-GB" sz="2400" dirty="0" err="1" smtClean="0"/>
              <a:t>IoT</a:t>
            </a:r>
            <a:r>
              <a:rPr lang="en-GB" sz="2400" dirty="0" smtClean="0"/>
              <a:t>, </a:t>
            </a:r>
            <a:r>
              <a:rPr lang="en-GB" sz="2400" dirty="0" err="1" smtClean="0"/>
              <a:t>eMTC</a:t>
            </a:r>
            <a:r>
              <a:rPr lang="en-GB" sz="2400" dirty="0" smtClean="0"/>
              <a:t>, LTE</a:t>
            </a:r>
            <a:endParaRPr lang="en-GB" sz="2400" dirty="0"/>
          </a:p>
          <a:p>
            <a:pPr lvl="1">
              <a:defRPr/>
            </a:pPr>
            <a:r>
              <a:rPr lang="en-GB" sz="2000" b="1" dirty="0"/>
              <a:t>3</a:t>
            </a:r>
            <a:r>
              <a:rPr lang="en-GB" sz="2000" dirty="0" smtClean="0"/>
              <a:t> </a:t>
            </a:r>
            <a:r>
              <a:rPr lang="en-GB" sz="2000" dirty="0"/>
              <a:t>CRs </a:t>
            </a:r>
            <a:r>
              <a:rPr lang="en-GB" sz="2000" dirty="0" smtClean="0"/>
              <a:t>agreed (not </a:t>
            </a:r>
            <a:r>
              <a:rPr lang="en-GB" sz="2000" dirty="0" err="1"/>
              <a:t>incl</a:t>
            </a:r>
            <a:r>
              <a:rPr lang="en-GB" sz="2000" dirty="0"/>
              <a:t> Cat A CRs</a:t>
            </a:r>
            <a:r>
              <a:rPr lang="en-GB" sz="2000" dirty="0" smtClean="0"/>
              <a:t>)</a:t>
            </a:r>
            <a:endParaRPr lang="en-GB" sz="2000" dirty="0"/>
          </a:p>
          <a:p>
            <a:pPr lvl="1">
              <a:defRPr/>
            </a:pPr>
            <a:r>
              <a:rPr lang="en-GB" sz="2000" dirty="0" smtClean="0"/>
              <a:t>Trend: 3 </a:t>
            </a:r>
            <a:r>
              <a:rPr lang="en-GB" sz="2000" dirty="0"/>
              <a:t>(</a:t>
            </a:r>
            <a:r>
              <a:rPr lang="en-GB" sz="2000" dirty="0" smtClean="0"/>
              <a:t>21Q4), </a:t>
            </a:r>
            <a:r>
              <a:rPr lang="en-GB" sz="2000" dirty="0"/>
              <a:t>2 </a:t>
            </a:r>
            <a:r>
              <a:rPr lang="en-GB" sz="2000" dirty="0" smtClean="0"/>
              <a:t>(21Q3), 5 (21Q2), 6 (21Q1), 11 (20Q4), 6 (20Q3), 10 (20Q2) </a:t>
            </a:r>
          </a:p>
          <a:p>
            <a:pPr lvl="2">
              <a:defRPr/>
            </a:pPr>
            <a:r>
              <a:rPr lang="en-GB" sz="1600" dirty="0" smtClean="0"/>
              <a:t>Low numbers now!</a:t>
            </a:r>
            <a:endParaRPr lang="en-GB" sz="1600" dirty="0"/>
          </a:p>
          <a:p>
            <a:pPr lvl="1">
              <a:defRPr/>
            </a:pPr>
            <a:r>
              <a:rPr lang="en-US" sz="2000" dirty="0" smtClean="0"/>
              <a:t>No </a:t>
            </a:r>
            <a:r>
              <a:rPr lang="en-US" sz="2000" dirty="0"/>
              <a:t>Non Backwards Compatible (NBC) </a:t>
            </a:r>
            <a:r>
              <a:rPr lang="en-US" sz="2000" dirty="0" smtClean="0"/>
              <a:t>changes. </a:t>
            </a:r>
            <a:endParaRPr lang="en-GB" dirty="0" smtClean="0"/>
          </a:p>
          <a:p>
            <a:pPr marL="0" indent="0">
              <a:buNone/>
              <a:defRPr/>
            </a:pPr>
            <a:endParaRPr lang="en-GB"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err="1" smtClean="0"/>
              <a:t>Rel</a:t>
            </a:r>
            <a:r>
              <a:rPr lang="en-GB" altLang="en-US" dirty="0"/>
              <a:t> </a:t>
            </a:r>
            <a:r>
              <a:rPr lang="en-GB" altLang="en-US" dirty="0" smtClean="0"/>
              <a:t>16 General</a:t>
            </a:r>
          </a:p>
        </p:txBody>
      </p:sp>
      <p:sp>
        <p:nvSpPr>
          <p:cNvPr id="3" name="Content Placeholder 2"/>
          <p:cNvSpPr>
            <a:spLocks noGrp="1"/>
          </p:cNvSpPr>
          <p:nvPr>
            <p:ph idx="1"/>
          </p:nvPr>
        </p:nvSpPr>
        <p:spPr>
          <a:xfrm>
            <a:off x="838200" y="1939927"/>
            <a:ext cx="10515600" cy="4047215"/>
          </a:xfrm>
        </p:spPr>
        <p:txBody>
          <a:bodyPr/>
          <a:lstStyle/>
          <a:p>
            <a:pPr>
              <a:buFontTx/>
              <a:buChar char="-"/>
              <a:defRPr/>
            </a:pPr>
            <a:r>
              <a:rPr lang="en-GB" sz="2400" dirty="0" smtClean="0"/>
              <a:t>NR and Joint AIs: </a:t>
            </a:r>
            <a:r>
              <a:rPr lang="en-GB" sz="2400" b="1" dirty="0"/>
              <a:t>3</a:t>
            </a:r>
            <a:r>
              <a:rPr lang="en-GB" sz="2400" b="1" dirty="0" smtClean="0"/>
              <a:t>9</a:t>
            </a:r>
            <a:r>
              <a:rPr lang="en-GB" sz="2400" dirty="0" smtClean="0"/>
              <a:t> CRs Agreed</a:t>
            </a:r>
          </a:p>
          <a:p>
            <a:pPr lvl="1">
              <a:buFontTx/>
              <a:buChar char="-"/>
              <a:defRPr/>
            </a:pPr>
            <a:r>
              <a:rPr lang="en-GB" sz="2000" dirty="0" smtClean="0"/>
              <a:t>Trend: 39 (21Q4), 59 (21Q3), 111 (21Q2 – two meetings), 117 (21Q1), 115 (20Q4), 180 (20Q3), Decreasing trend</a:t>
            </a:r>
          </a:p>
          <a:p>
            <a:pPr lvl="1">
              <a:buFontTx/>
              <a:buChar char="-"/>
              <a:defRPr/>
            </a:pPr>
            <a:r>
              <a:rPr lang="en-GB" sz="2000" dirty="0"/>
              <a:t>NBC: </a:t>
            </a:r>
            <a:r>
              <a:rPr lang="en-GB" sz="2000" dirty="0" smtClean="0"/>
              <a:t>R2-2111626 </a:t>
            </a:r>
            <a:r>
              <a:rPr lang="en-GB" sz="2000" dirty="0"/>
              <a:t>and </a:t>
            </a:r>
            <a:r>
              <a:rPr lang="en-GB" sz="2000" dirty="0" smtClean="0"/>
              <a:t>R2-2111627 </a:t>
            </a:r>
            <a:r>
              <a:rPr lang="en-GB" sz="2000" dirty="0"/>
              <a:t>has </a:t>
            </a:r>
            <a:r>
              <a:rPr lang="en-GB" sz="2000" dirty="0" smtClean="0"/>
              <a:t>compatibility </a:t>
            </a:r>
            <a:r>
              <a:rPr lang="en-GB" sz="2000" dirty="0"/>
              <a:t>aspects, see appendix.</a:t>
            </a:r>
            <a:endParaRPr lang="en-GB" sz="2000" dirty="0" smtClean="0"/>
          </a:p>
          <a:p>
            <a:pPr>
              <a:buFontTx/>
              <a:buChar char="-"/>
              <a:defRPr/>
            </a:pPr>
            <a:r>
              <a:rPr lang="en-GB" sz="2400" dirty="0" smtClean="0"/>
              <a:t>EUTRA Only: </a:t>
            </a:r>
            <a:r>
              <a:rPr lang="en-GB" sz="2400" b="1" dirty="0"/>
              <a:t>5</a:t>
            </a:r>
            <a:r>
              <a:rPr lang="en-GB" sz="2400" dirty="0" smtClean="0"/>
              <a:t> </a:t>
            </a:r>
            <a:r>
              <a:rPr lang="en-GB" sz="2400" dirty="0"/>
              <a:t>CRs </a:t>
            </a:r>
            <a:r>
              <a:rPr lang="en-GB" sz="2400" dirty="0" smtClean="0"/>
              <a:t>Agreed </a:t>
            </a:r>
          </a:p>
          <a:p>
            <a:pPr lvl="1">
              <a:buFontTx/>
              <a:buChar char="-"/>
              <a:defRPr/>
            </a:pPr>
            <a:endParaRPr lang="en-GB" sz="1600" dirty="0" smtClean="0"/>
          </a:p>
          <a:p>
            <a:pPr>
              <a:buFontTx/>
              <a:buChar char="-"/>
              <a:defRPr/>
            </a:pPr>
            <a:endParaRPr lang="en-GB" sz="1600" dirty="0" smtClean="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a:t>
            </a:r>
            <a:endParaRPr lang="en-US" dirty="0"/>
          </a:p>
        </p:txBody>
      </p:sp>
      <p:sp>
        <p:nvSpPr>
          <p:cNvPr id="7" name="TextBox 6"/>
          <p:cNvSpPr txBox="1"/>
          <p:nvPr/>
        </p:nvSpPr>
        <p:spPr>
          <a:xfrm>
            <a:off x="8694736" y="2000249"/>
            <a:ext cx="3046027" cy="577081"/>
          </a:xfrm>
          <a:prstGeom prst="rect">
            <a:avLst/>
          </a:prstGeom>
          <a:noFill/>
        </p:spPr>
        <p:txBody>
          <a:bodyPr wrap="none" rtlCol="0">
            <a:spAutoFit/>
          </a:bodyPr>
          <a:lstStyle/>
          <a:p>
            <a:r>
              <a:rPr lang="en-US" sz="1050" dirty="0" smtClean="0"/>
              <a:t>- Drafts include offline AT-meeting drafts on the </a:t>
            </a:r>
          </a:p>
          <a:p>
            <a:r>
              <a:rPr lang="en-US" sz="1050" dirty="0" smtClean="0"/>
              <a:t>   meeting server </a:t>
            </a:r>
          </a:p>
          <a:p>
            <a:r>
              <a:rPr lang="en-US" sz="1050" dirty="0" smtClean="0"/>
              <a:t>- </a:t>
            </a:r>
            <a:r>
              <a:rPr lang="en-US" sz="1050" dirty="0" err="1" smtClean="0"/>
              <a:t>Tdocs</a:t>
            </a:r>
            <a:r>
              <a:rPr lang="en-US" sz="1050" dirty="0" smtClean="0"/>
              <a:t> include both input </a:t>
            </a:r>
            <a:r>
              <a:rPr lang="en-US" sz="1050" dirty="0" err="1" smtClean="0"/>
              <a:t>tdocs</a:t>
            </a:r>
            <a:r>
              <a:rPr lang="en-US" sz="1050" dirty="0" smtClean="0"/>
              <a:t> and revisions. </a:t>
            </a:r>
          </a:p>
        </p:txBody>
      </p:sp>
      <p:graphicFrame>
        <p:nvGraphicFramePr>
          <p:cNvPr id="8" name="Chart 7"/>
          <p:cNvGraphicFramePr>
            <a:graphicFrameLocks/>
          </p:cNvGraphicFramePr>
          <p:nvPr>
            <p:extLst>
              <p:ext uri="{D42A27DB-BD31-4B8C-83A1-F6EECF244321}">
                <p14:modId xmlns:p14="http://schemas.microsoft.com/office/powerpoint/2010/main" val="1247369653"/>
              </p:ext>
            </p:extLst>
          </p:nvPr>
        </p:nvGraphicFramePr>
        <p:xfrm>
          <a:off x="457200" y="1800225"/>
          <a:ext cx="10553700" cy="46863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3730948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a:t>
            </a:r>
            <a:endParaRPr lang="en-US" dirty="0"/>
          </a:p>
        </p:txBody>
      </p:sp>
      <p:sp>
        <p:nvSpPr>
          <p:cNvPr id="4" name="Content Placeholder 2"/>
          <p:cNvSpPr txBox="1">
            <a:spLocks/>
          </p:cNvSpPr>
          <p:nvPr/>
        </p:nvSpPr>
        <p:spPr bwMode="auto">
          <a:xfrm>
            <a:off x="986143" y="1907376"/>
            <a:ext cx="10153650"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err="1" smtClean="0"/>
              <a:t>Downscoping</a:t>
            </a:r>
            <a:r>
              <a:rPr lang="en-US" sz="2400" dirty="0" smtClean="0"/>
              <a:t>. There was no particular activity on </a:t>
            </a:r>
            <a:r>
              <a:rPr lang="en-US" sz="2400" dirty="0" err="1" smtClean="0"/>
              <a:t>Downscoping</a:t>
            </a:r>
            <a:r>
              <a:rPr lang="en-US" sz="2400" dirty="0" smtClean="0"/>
              <a:t> in R2 but there were a number of scope related decisions. Most such decisions bring clarity to the meaning of WI objectives, and for most cases the WID doesn’t require update. </a:t>
            </a:r>
          </a:p>
          <a:p>
            <a:r>
              <a:rPr lang="en-US" sz="2400" dirty="0" smtClean="0"/>
              <a:t>R2 Chair general recommendation</a:t>
            </a:r>
            <a:r>
              <a:rPr lang="en-US" sz="2400" dirty="0"/>
              <a:t>:</a:t>
            </a:r>
            <a:r>
              <a:rPr lang="en-US" sz="2400" dirty="0" smtClean="0"/>
              <a:t> to avoid wasted work, RP should mainly consider WID updates and scope focusing that is consistent with WG decisions.</a:t>
            </a:r>
          </a:p>
        </p:txBody>
      </p:sp>
    </p:spTree>
    <p:extLst>
      <p:ext uri="{BB962C8B-B14F-4D97-AF65-F5344CB8AC3E}">
        <p14:creationId xmlns:p14="http://schemas.microsoft.com/office/powerpoint/2010/main" val="212005919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40847</TotalTime>
  <Words>1911</Words>
  <Application>Microsoft Office PowerPoint</Application>
  <PresentationFormat>Widescreen</PresentationFormat>
  <Paragraphs>217</Paragraphs>
  <Slides>19</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 </vt:lpstr>
      <vt:lpstr>新細明體</vt:lpstr>
      <vt:lpstr>Arial</vt:lpstr>
      <vt:lpstr>Calibri</vt:lpstr>
      <vt:lpstr>Calibri Light</vt:lpstr>
      <vt:lpstr>Times New Roman</vt:lpstr>
      <vt:lpstr>Office Theme</vt:lpstr>
      <vt:lpstr>Status Report  RAN WG2  to TSG-RAN #94e</vt:lpstr>
      <vt:lpstr>General</vt:lpstr>
      <vt:lpstr>LS on Location Services: Drones</vt:lpstr>
      <vt:lpstr>Maintenance NR and NR/EUTRA WIs</vt:lpstr>
      <vt:lpstr>Maintenance EUTRA</vt:lpstr>
      <vt:lpstr>Rel 15 and earlier</vt:lpstr>
      <vt:lpstr>Rel 16 General</vt:lpstr>
      <vt:lpstr>Rel-17</vt:lpstr>
      <vt:lpstr>Rel-17</vt:lpstr>
      <vt:lpstr>Rel-17 WI: NR_QoE-Core</vt:lpstr>
      <vt:lpstr>2022Q2 AD-Hoc Rel-17 ASN.1 review</vt:lpstr>
      <vt:lpstr>TEI Report</vt:lpstr>
      <vt:lpstr>TEI Report</vt:lpstr>
      <vt:lpstr>RAN2 Load</vt:lpstr>
      <vt:lpstr>GTW</vt:lpstr>
      <vt:lpstr>RAN2 discussion on Delegate overload</vt:lpstr>
      <vt:lpstr>RAN2 discussion on Delegate overload RAN2 GTW Schedule</vt:lpstr>
      <vt:lpstr>PowerPoint Presentation</vt:lpstr>
      <vt:lpstr>APPENDIX: Agreed CRs NBC / essential for protocol operation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947</cp:revision>
  <dcterms:created xsi:type="dcterms:W3CDTF">2010-02-05T13:52:04Z</dcterms:created>
  <dcterms:modified xsi:type="dcterms:W3CDTF">2021-12-05T14:05:28Z</dcterms:modified>
  <cp:contentStatus>Template 2017</cp:contentStatus>
</cp:coreProperties>
</file>