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20"/>
  </p:notesMasterIdLst>
  <p:sldIdLst>
    <p:sldId id="434" r:id="rId3"/>
    <p:sldId id="1085" r:id="rId4"/>
    <p:sldId id="1110" r:id="rId5"/>
    <p:sldId id="1095" r:id="rId6"/>
    <p:sldId id="1090" r:id="rId7"/>
    <p:sldId id="1094" r:id="rId8"/>
    <p:sldId id="1104" r:id="rId9"/>
    <p:sldId id="1111" r:id="rId10"/>
    <p:sldId id="1089" r:id="rId11"/>
    <p:sldId id="1096" r:id="rId12"/>
    <p:sldId id="1097" r:id="rId13"/>
    <p:sldId id="1113" r:id="rId14"/>
    <p:sldId id="1174" r:id="rId15"/>
    <p:sldId id="1173" r:id="rId16"/>
    <p:sldId id="1162" r:id="rId17"/>
    <p:sldId id="1117" r:id="rId18"/>
    <p:sldId id="1102" r:id="rId19"/>
  </p:sldIdLst>
  <p:sldSz cx="14995525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D050"/>
    <a:srgbClr val="0066FF"/>
    <a:srgbClr val="FA7100"/>
    <a:srgbClr val="C5C5C5"/>
    <a:srgbClr val="C800BE"/>
    <a:srgbClr val="FFA7A7"/>
    <a:srgbClr val="53FFA1"/>
    <a:srgbClr val="FF5B5B"/>
    <a:srgbClr val="663300"/>
    <a:srgbClr val="1E96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71" autoAdjust="0"/>
    <p:restoredTop sz="96357" autoAdjust="0"/>
  </p:normalViewPr>
  <p:slideViewPr>
    <p:cSldViewPr snapToGrid="0">
      <p:cViewPr varScale="1">
        <p:scale>
          <a:sx n="113" d="100"/>
          <a:sy n="113" d="100"/>
        </p:scale>
        <p:origin x="150" y="12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840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9/16/2021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5563" y="1143000"/>
            <a:ext cx="6746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17"/>
            <a:ext cx="13625855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6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01" indent="-306901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2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66" indent="-302667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52" indent="-228587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59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59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15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497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679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15787" y="6198577"/>
            <a:ext cx="1654940" cy="56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2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7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2269969" y="6319707"/>
            <a:ext cx="2517598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599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72" y="18"/>
            <a:ext cx="6328839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668" y="2130447"/>
            <a:ext cx="12746197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6260" y="3839308"/>
            <a:ext cx="10496869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66" indent="0" algn="ctr">
              <a:buNone/>
              <a:defRPr/>
            </a:lvl2pPr>
            <a:lvl3pPr marL="1219133" indent="0" algn="ctr">
              <a:buNone/>
              <a:defRPr/>
            </a:lvl3pPr>
            <a:lvl4pPr marL="1828697" indent="0" algn="ctr">
              <a:buNone/>
              <a:defRPr/>
            </a:lvl4pPr>
            <a:lvl5pPr marL="2438263" indent="0" algn="ctr">
              <a:buNone/>
              <a:defRPr/>
            </a:lvl5pPr>
            <a:lvl6pPr marL="3047830" indent="0" algn="ctr">
              <a:buNone/>
              <a:defRPr/>
            </a:lvl6pPr>
            <a:lvl7pPr marL="3657396" indent="0" algn="ctr">
              <a:buNone/>
              <a:defRPr/>
            </a:lvl7pPr>
            <a:lvl8pPr marL="4266963" indent="0" algn="ctr">
              <a:buNone/>
              <a:defRPr/>
            </a:lvl8pPr>
            <a:lvl9pPr marL="487652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1026" name="Picture 1">
            <a:extLst>
              <a:ext uri="{FF2B5EF4-FFF2-40B4-BE49-F238E27FC236}">
                <a16:creationId xmlns:a16="http://schemas.microsoft.com/office/drawing/2014/main" id="{4338F59A-BA49-4F59-9A25-4591FB314DB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02" y="0"/>
            <a:ext cx="2396398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76" indent="-457176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n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5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372178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059990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684362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10056747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5368935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19166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69849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120532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87302" y="6417413"/>
            <a:ext cx="413264" cy="1681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33" rtl="0" eaLnBrk="1" latinLnBrk="0" hangingPunct="1">
        <a:spcBef>
          <a:spcPct val="0"/>
        </a:spcBef>
        <a:buNone/>
        <a:defRPr sz="2666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6" indent="-457176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2" kern="1200">
          <a:solidFill>
            <a:schemeClr val="tx1"/>
          </a:solidFill>
          <a:latin typeface="+mn-lt"/>
          <a:ea typeface="+mn-ea"/>
          <a:cs typeface="+mn-cs"/>
        </a:defRPr>
      </a:lvl2pPr>
      <a:lvl3pPr marL="152391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3pPr>
      <a:lvl4pPr marL="213348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43047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»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52613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2179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174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131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53009" y="228600"/>
            <a:ext cx="984602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96641" y="1454152"/>
            <a:ext cx="13756312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701131" y="3304123"/>
            <a:ext cx="1277189" cy="30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0107ACB-6C9C-4721-BBBF-F429AA9FB76B}"/>
              </a:ext>
            </a:extLst>
          </p:cNvPr>
          <p:cNvSpPr txBox="1">
            <a:spLocks/>
          </p:cNvSpPr>
          <p:nvPr userDrawn="1"/>
        </p:nvSpPr>
        <p:spPr>
          <a:xfrm>
            <a:off x="687301" y="6421261"/>
            <a:ext cx="650431" cy="164340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068" dirty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Slide </a:t>
            </a: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66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3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697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26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76" indent="-457176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32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1">
          <a:solidFill>
            <a:schemeClr val="tx1"/>
          </a:solidFill>
          <a:latin typeface="+mn-lt"/>
        </a:defRPr>
      </a:lvl2pPr>
      <a:lvl3pPr marL="1523915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6">
          <a:solidFill>
            <a:schemeClr val="tx1"/>
          </a:solidFill>
          <a:latin typeface="+mn-lt"/>
        </a:defRPr>
      </a:lvl3pPr>
      <a:lvl4pPr marL="2133481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6">
          <a:solidFill>
            <a:schemeClr val="tx1"/>
          </a:solidFill>
          <a:latin typeface="+mn-lt"/>
        </a:defRPr>
      </a:lvl4pPr>
      <a:lvl5pPr marL="2743047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2">
          <a:solidFill>
            <a:schemeClr val="tx1"/>
          </a:solidFill>
          <a:latin typeface="+mn-lt"/>
        </a:defRPr>
      </a:lvl5pPr>
      <a:lvl6pPr marL="3352613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6pPr>
      <a:lvl7pPr marL="3962179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7pPr>
      <a:lvl8pPr marL="4571745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8pPr>
      <a:lvl9pPr marL="5181311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ran/TSG_RAN/TSGR_91e/Docs/RP-210770.zip" TargetMode="Externa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ran/TSG_RAN/TSGR_93e/Docs/RP-212503.zip" TargetMode="External"/><Relationship Id="rId13" Type="http://schemas.openxmlformats.org/officeDocument/2006/relationships/hyperlink" Target="http://www.3gpp.org/ftp/tsg_ran/TSG_RAN/TSGR_93e/Docs/RP-211661.zip" TargetMode="External"/><Relationship Id="rId18" Type="http://schemas.openxmlformats.org/officeDocument/2006/relationships/hyperlink" Target="http://www.3gpp.org/ftp/tsg_ran/TSG_RAN/TSGR_93e/Docs/RP-211666.zip" TargetMode="External"/><Relationship Id="rId3" Type="http://schemas.openxmlformats.org/officeDocument/2006/relationships/hyperlink" Target="http://www.3gpp.org/ftp/tsg_ran/TSG_RAN/TSGR_93e/Docs/RP-211651.zip" TargetMode="External"/><Relationship Id="rId7" Type="http://schemas.openxmlformats.org/officeDocument/2006/relationships/hyperlink" Target="http://www.3gpp.org/ftp/tsg_ran/TSG_RAN/TSGR_93e/Docs/RP-211655.zip" TargetMode="External"/><Relationship Id="rId12" Type="http://schemas.openxmlformats.org/officeDocument/2006/relationships/hyperlink" Target="http://www.3gpp.org/ftp/tsg_ran/TSG_RAN/TSGR_93e/Docs/RP-211660.zip" TargetMode="External"/><Relationship Id="rId17" Type="http://schemas.openxmlformats.org/officeDocument/2006/relationships/hyperlink" Target="http://www.3gpp.org/ftp/tsg_ran/TSG_RAN/TSGR_93e/Docs/RP-211665.zip" TargetMode="External"/><Relationship Id="rId2" Type="http://schemas.openxmlformats.org/officeDocument/2006/relationships/hyperlink" Target="http://www.3gpp.org/ftp/tsg_ran/TSG_RAN/TSGR_AHs/2021_06_RAN_Rel18_WS/Docs/RWS-210659.zip" TargetMode="External"/><Relationship Id="rId16" Type="http://schemas.openxmlformats.org/officeDocument/2006/relationships/hyperlink" Target="http://www.3gpp.org/ftp/tsg_ran/TSG_RAN/TSGR_93e/Docs/RP-211664.zip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3gpp.org/ftp/tsg_ran/TSG_RAN/TSGR_93e/Docs/RP-211654.zip" TargetMode="External"/><Relationship Id="rId11" Type="http://schemas.openxmlformats.org/officeDocument/2006/relationships/hyperlink" Target="http://www.3gpp.org/ftp/tsg_ran/TSG_RAN/TSGR_93e/Docs/RP-211659.zip" TargetMode="External"/><Relationship Id="rId5" Type="http://schemas.openxmlformats.org/officeDocument/2006/relationships/hyperlink" Target="http://www.3gpp.org/ftp/tsg_ran/TSG_RAN/TSGR_93e/Docs/RP-211653.zip" TargetMode="External"/><Relationship Id="rId15" Type="http://schemas.openxmlformats.org/officeDocument/2006/relationships/hyperlink" Target="http://www.3gpp.org/ftp/tsg_ran/TSG_RAN/TSGR_93e/Docs/RP-211663.zip" TargetMode="External"/><Relationship Id="rId10" Type="http://schemas.openxmlformats.org/officeDocument/2006/relationships/hyperlink" Target="http://www.3gpp.org/ftp/tsg_ran/TSG_RAN/TSGR_93e/Docs/RP-211658.zip" TargetMode="External"/><Relationship Id="rId19" Type="http://schemas.openxmlformats.org/officeDocument/2006/relationships/hyperlink" Target="http://www.3gpp.org/ftp/tsg_ran/TSG_RAN/TSGR_93e/Docs/RP-211667.zip" TargetMode="External"/><Relationship Id="rId4" Type="http://schemas.openxmlformats.org/officeDocument/2006/relationships/hyperlink" Target="http://www.3gpp.org/ftp/tsg_ran/TSG_RAN/TSGR_93e/Docs/RP-211652.zip" TargetMode="External"/><Relationship Id="rId9" Type="http://schemas.openxmlformats.org/officeDocument/2006/relationships/hyperlink" Target="http://www.3gpp.org/ftp/tsg_ran/TSG_RAN/TSGR_93e/Docs/RP-212221.zip" TargetMode="External"/><Relationship Id="rId14" Type="http://schemas.openxmlformats.org/officeDocument/2006/relationships/hyperlink" Target="http://www.3gpp.org/ftp/tsg_ran/TSG_RAN/TSGR_93e/Docs/RP-211662.zip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47535" y="2369287"/>
            <a:ext cx="12746197" cy="1470025"/>
          </a:xfrm>
        </p:spPr>
        <p:txBody>
          <a:bodyPr/>
          <a:lstStyle/>
          <a:p>
            <a:r>
              <a:rPr lang="en-US" sz="4800" dirty="0"/>
              <a:t>RAN Chair’s Summary for RAN Release 18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06913" y="4127179"/>
            <a:ext cx="10324867" cy="1752600"/>
          </a:xfrm>
        </p:spPr>
        <p:txBody>
          <a:bodyPr/>
          <a:lstStyle/>
          <a:p>
            <a:r>
              <a:rPr lang="en-US" u="sng" dirty="0"/>
              <a:t>Source:</a:t>
            </a:r>
            <a:r>
              <a:rPr lang="en-US" dirty="0"/>
              <a:t> RAN Chair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BB95B6-96F8-4C7B-843E-16CFF3CC2E82}"/>
              </a:ext>
            </a:extLst>
          </p:cNvPr>
          <p:cNvSpPr txBox="1"/>
          <p:nvPr/>
        </p:nvSpPr>
        <p:spPr>
          <a:xfrm>
            <a:off x="11379200" y="1619755"/>
            <a:ext cx="19352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RP-212608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9EF7242-00B2-4235-91B6-52D9E9D54541}"/>
              </a:ext>
            </a:extLst>
          </p:cNvPr>
          <p:cNvSpPr txBox="1"/>
          <p:nvPr/>
        </p:nvSpPr>
        <p:spPr>
          <a:xfrm>
            <a:off x="11379200" y="282688"/>
            <a:ext cx="30006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3GPP TSG RAN#93-e</a:t>
            </a:r>
          </a:p>
          <a:p>
            <a:r>
              <a:rPr lang="en-US" dirty="0"/>
              <a:t>13</a:t>
            </a:r>
            <a:r>
              <a:rPr lang="en-US" baseline="30000" dirty="0"/>
              <a:t>th</a:t>
            </a:r>
            <a:r>
              <a:rPr lang="en-US" dirty="0"/>
              <a:t> – 17</a:t>
            </a:r>
            <a:r>
              <a:rPr lang="en-US" baseline="30000" dirty="0"/>
              <a:t>th</a:t>
            </a:r>
            <a:r>
              <a:rPr lang="en-US" dirty="0"/>
              <a:t>, September 2021 </a:t>
            </a:r>
          </a:p>
          <a:p>
            <a:endParaRPr lang="en-US" dirty="0"/>
          </a:p>
          <a:p>
            <a:r>
              <a:rPr lang="en-US" dirty="0"/>
              <a:t>Agenda: 9.0</a:t>
            </a:r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664" y="138223"/>
            <a:ext cx="13861278" cy="1143000"/>
          </a:xfrm>
        </p:spPr>
        <p:txBody>
          <a:bodyPr/>
          <a:lstStyle/>
          <a:p>
            <a:r>
              <a:rPr lang="en-US" sz="3600" dirty="0"/>
              <a:t>List of Potential RAN2-led Items for Subsequent Discussion till RAN#94-e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CA4F789-4C8E-4FCD-8DB9-977346F058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760135"/>
              </p:ext>
            </p:extLst>
          </p:nvPr>
        </p:nvGraphicFramePr>
        <p:xfrm>
          <a:off x="2374085" y="1396710"/>
          <a:ext cx="7618932" cy="37597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18932">
                  <a:extLst>
                    <a:ext uri="{9D8B030D-6E8A-4147-A177-3AD203B41FA5}">
                      <a16:colId xmlns:a16="http://schemas.microsoft.com/office/drawing/2014/main" val="146865717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Title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6817822"/>
                  </a:ext>
                </a:extLst>
              </a:tr>
              <a:tr h="444645"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Mobility Enhancements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3953129"/>
                  </a:ext>
                </a:extLst>
              </a:tr>
              <a:tr h="444645">
                <a:tc>
                  <a:txBody>
                    <a:bodyPr/>
                    <a:lstStyle/>
                    <a:p>
                      <a:pPr algn="l"/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Enhancements for XR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32107506"/>
                  </a:ext>
                </a:extLst>
              </a:tr>
              <a:tr h="444645">
                <a:tc>
                  <a:txBody>
                    <a:bodyPr/>
                    <a:lstStyle/>
                    <a:p>
                      <a:pPr algn="l"/>
                      <a:r>
                        <a:rPr lang="en-US" sz="2000" dirty="0" err="1"/>
                        <a:t>Sidelink</a:t>
                      </a:r>
                      <a:r>
                        <a:rPr lang="en-US" sz="2000" dirty="0"/>
                        <a:t> Relay Enhancements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85820766"/>
                  </a:ext>
                </a:extLst>
              </a:tr>
              <a:tr h="317744"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NTN (Non-Terrestrial Networks) evolution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2735534"/>
                  </a:ext>
                </a:extLst>
              </a:tr>
              <a:tr h="222323"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Evolution for broadcast and multicast services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8161262"/>
                  </a:ext>
                </a:extLst>
              </a:tr>
              <a:tr h="444645"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UAV (</a:t>
                      </a:r>
                      <a:r>
                        <a:rPr lang="en-US" sz="2000" b="0" u="none" dirty="0" err="1">
                          <a:solidFill>
                            <a:schemeClr val="tx1"/>
                          </a:solidFill>
                        </a:rPr>
                        <a:t>Uncrewed</a:t>
                      </a:r>
                      <a:r>
                        <a:rPr lang="en-US" sz="2000" b="0" u="none" dirty="0">
                          <a:solidFill>
                            <a:schemeClr val="tx1"/>
                          </a:solidFill>
                        </a:rPr>
                        <a:t> Aerial </a:t>
                      </a:r>
                      <a:r>
                        <a:rPr lang="en-US" sz="2000" dirty="0"/>
                        <a:t>Vehicle)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8856749"/>
                  </a:ext>
                </a:extLst>
              </a:tr>
              <a:tr h="148215"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Multiple SIM (MUSIM) Enhancements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6425689"/>
                  </a:ext>
                </a:extLst>
              </a:tr>
              <a:tr h="248025"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In-Device Co-existence (IDC) Enhancements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54756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82579002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9839" y="138223"/>
            <a:ext cx="13716000" cy="1143000"/>
          </a:xfrm>
        </p:spPr>
        <p:txBody>
          <a:bodyPr/>
          <a:lstStyle/>
          <a:p>
            <a:r>
              <a:rPr lang="en-US" sz="3600" dirty="0"/>
              <a:t>List of Potential RAN3-led Items for Subsequent Discussion till RAN#94-e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5E591E27-E387-492E-A930-ED79E7BD76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7184286"/>
              </p:ext>
            </p:extLst>
          </p:nvPr>
        </p:nvGraphicFramePr>
        <p:xfrm>
          <a:off x="1690422" y="1281223"/>
          <a:ext cx="7819838" cy="32649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19838">
                  <a:extLst>
                    <a:ext uri="{9D8B030D-6E8A-4147-A177-3AD203B41FA5}">
                      <a16:colId xmlns:a16="http://schemas.microsoft.com/office/drawing/2014/main" val="1468657178"/>
                    </a:ext>
                  </a:extLst>
                </a:gridCol>
              </a:tblGrid>
              <a:tr h="652991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Title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6817822"/>
                  </a:ext>
                </a:extLst>
              </a:tr>
              <a:tr h="652991"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Additional topological improvements – IAB</a:t>
                      </a:r>
                      <a:r>
                        <a:rPr lang="en-US" sz="2000" u="none" dirty="0">
                          <a:solidFill>
                            <a:schemeClr val="tx1"/>
                          </a:solidFill>
                        </a:rPr>
                        <a:t>/VMR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3953129"/>
                  </a:ext>
                </a:extLst>
              </a:tr>
              <a:tr h="652991"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AI/ML for NG-RAN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86861940"/>
                  </a:ext>
                </a:extLst>
              </a:tr>
              <a:tr h="652991"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SON/MDT Enhancements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2735534"/>
                  </a:ext>
                </a:extLst>
              </a:tr>
              <a:tr h="652991">
                <a:tc>
                  <a:txBody>
                    <a:bodyPr/>
                    <a:lstStyle/>
                    <a:p>
                      <a:pPr algn="l"/>
                      <a:r>
                        <a:rPr lang="en-US" sz="2000" dirty="0" err="1"/>
                        <a:t>QoE</a:t>
                      </a:r>
                      <a:r>
                        <a:rPr lang="en-US" sz="2000" dirty="0"/>
                        <a:t> Enhancements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88567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81507769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2388" y="138223"/>
            <a:ext cx="13673271" cy="1143000"/>
          </a:xfrm>
        </p:spPr>
        <p:txBody>
          <a:bodyPr/>
          <a:lstStyle/>
          <a:p>
            <a:r>
              <a:rPr lang="en-US" sz="3600" dirty="0"/>
              <a:t>List of Potential RAN4-led Items for Subsequent Discussion till RAN#94-e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E4E52AD-A0CD-409F-AD00-7E9B6AA183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8807" y="1146740"/>
            <a:ext cx="13308826" cy="4830233"/>
          </a:xfrm>
        </p:spPr>
        <p:txBody>
          <a:bodyPr/>
          <a:lstStyle/>
          <a:p>
            <a:r>
              <a:rPr lang="en-US" sz="3600" dirty="0"/>
              <a:t> </a:t>
            </a:r>
            <a:r>
              <a:rPr lang="en-US" sz="2400" dirty="0"/>
              <a:t>It is critical to maintain RAN4 load reasonable</a:t>
            </a:r>
            <a:endParaRPr lang="en-US" sz="3600" dirty="0"/>
          </a:p>
          <a:p>
            <a:pPr lvl="1"/>
            <a:r>
              <a:rPr lang="en-US" sz="2000" dirty="0"/>
              <a:t>The load from the projects led by RAN1/2/3</a:t>
            </a:r>
          </a:p>
          <a:p>
            <a:pPr lvl="2"/>
            <a:r>
              <a:rPr lang="en-US" sz="1600" dirty="0"/>
              <a:t>An estimate of RAN4 TU impact is necessary for all RAN1/2/3-led items</a:t>
            </a:r>
          </a:p>
          <a:p>
            <a:pPr lvl="2"/>
            <a:r>
              <a:rPr lang="en-US" sz="1600" dirty="0"/>
              <a:t>A certain amount of RAN1/2/3 WG capacity is to be reserved when approving the package in December</a:t>
            </a:r>
            <a:endParaRPr lang="en-US" sz="1400" dirty="0"/>
          </a:p>
          <a:p>
            <a:pPr lvl="1"/>
            <a:r>
              <a:rPr lang="en-US" sz="2000" dirty="0"/>
              <a:t>The load from RAN4-led projects</a:t>
            </a:r>
          </a:p>
          <a:p>
            <a:r>
              <a:rPr lang="en-US" sz="2400" dirty="0"/>
              <a:t>It is critical to make sure the projects are rooted to commercial interests</a:t>
            </a:r>
          </a:p>
          <a:p>
            <a:r>
              <a:rPr lang="en-US" sz="2400" dirty="0"/>
              <a:t>A single email thread is used to manage RAN4-led items for subsequent discussion till RAN#94-e</a:t>
            </a:r>
          </a:p>
          <a:p>
            <a:pPr lvl="1"/>
            <a:endParaRPr lang="en-US" sz="2000" dirty="0"/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299118312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0218" y="66233"/>
            <a:ext cx="11706046" cy="702730"/>
          </a:xfrm>
        </p:spPr>
        <p:txBody>
          <a:bodyPr/>
          <a:lstStyle/>
          <a:p>
            <a:r>
              <a:rPr lang="en-US" sz="3600" dirty="0"/>
              <a:t>Additional Considerations 1/2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0880" y="1013883"/>
            <a:ext cx="14027887" cy="4830233"/>
          </a:xfrm>
        </p:spPr>
        <p:txBody>
          <a:bodyPr/>
          <a:lstStyle/>
          <a:p>
            <a:r>
              <a:rPr lang="en-US" sz="2400" dirty="0"/>
              <a:t>For “Enhancements of XR”, it is particularly controversial whether it should be RAN1- or RAN2-led</a:t>
            </a:r>
          </a:p>
          <a:p>
            <a:pPr lvl="1"/>
            <a:r>
              <a:rPr lang="en-US" sz="2000" dirty="0"/>
              <a:t>Even if it’s RAN2-led, [1-2] TUs may be required for RAN1</a:t>
            </a:r>
          </a:p>
          <a:p>
            <a:r>
              <a:rPr lang="en-US" sz="2400" dirty="0"/>
              <a:t>For “Mobility Enhancements”, </a:t>
            </a:r>
          </a:p>
          <a:p>
            <a:pPr lvl="1"/>
            <a:r>
              <a:rPr lang="en-US" sz="2000" dirty="0"/>
              <a:t>Also including discussion on CA/DC related mobility aspects </a:t>
            </a:r>
          </a:p>
          <a:p>
            <a:r>
              <a:rPr lang="en-US" sz="2400" dirty="0"/>
              <a:t>For “</a:t>
            </a:r>
            <a:r>
              <a:rPr lang="en-US" sz="2400" dirty="0" err="1"/>
              <a:t>RedCap</a:t>
            </a:r>
            <a:r>
              <a:rPr lang="en-US" sz="2400" dirty="0"/>
              <a:t> Evolution”,</a:t>
            </a:r>
          </a:p>
          <a:p>
            <a:pPr lvl="1"/>
            <a:r>
              <a:rPr lang="en-US" sz="2000" dirty="0"/>
              <a:t>Also including discussion on  low power wake-up receiver / wake-up signal (WUR/WUS) as summarized in Reference [7][15]</a:t>
            </a:r>
          </a:p>
          <a:p>
            <a:pPr lvl="2"/>
            <a:r>
              <a:rPr lang="en-US" sz="1800" dirty="0"/>
              <a:t>Primarily target ultra-low power WUS/WUR required by </a:t>
            </a:r>
            <a:r>
              <a:rPr lang="en-US" sz="1800" dirty="0" err="1"/>
              <a:t>RedCap</a:t>
            </a:r>
            <a:r>
              <a:rPr lang="en-US" sz="1800" dirty="0"/>
              <a:t> use cases, with study/specified solutions not be limited to </a:t>
            </a:r>
            <a:r>
              <a:rPr lang="en-US" sz="1800" dirty="0" err="1"/>
              <a:t>RedCap</a:t>
            </a:r>
            <a:r>
              <a:rPr lang="en-US" sz="1800" dirty="0"/>
              <a:t> UEs only</a:t>
            </a:r>
          </a:p>
          <a:p>
            <a:pPr lvl="2"/>
            <a:r>
              <a:rPr lang="en-US" sz="1800" dirty="0"/>
              <a:t>Whether or not/how to have such a project is to be handled after further discussion</a:t>
            </a:r>
          </a:p>
          <a:p>
            <a:r>
              <a:rPr lang="en-US" sz="2400" dirty="0"/>
              <a:t>For RAN4-led email discussion, </a:t>
            </a:r>
          </a:p>
          <a:p>
            <a:pPr lvl="1"/>
            <a:r>
              <a:rPr lang="en-US" sz="2000" dirty="0"/>
              <a:t>Also including aspects regarding bandwidths lower than 5 MHz in dedicated spectrum as discussed in reference [16]</a:t>
            </a:r>
          </a:p>
          <a:p>
            <a:pPr lvl="1"/>
            <a:r>
              <a:rPr lang="en-US" sz="2000" dirty="0"/>
              <a:t>Also including aspects regarding DSS (note: this is also related to the ongoing Rel-17 discussion)</a:t>
            </a:r>
          </a:p>
        </p:txBody>
      </p:sp>
    </p:spTree>
    <p:extLst>
      <p:ext uri="{BB962C8B-B14F-4D97-AF65-F5344CB8AC3E}">
        <p14:creationId xmlns:p14="http://schemas.microsoft.com/office/powerpoint/2010/main" val="2424280064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0218" y="66233"/>
            <a:ext cx="11706046" cy="702730"/>
          </a:xfrm>
        </p:spPr>
        <p:txBody>
          <a:bodyPr/>
          <a:lstStyle/>
          <a:p>
            <a:r>
              <a:rPr lang="en-US" sz="3600" dirty="0"/>
              <a:t>Additional Considerations	2/2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0880" y="1013883"/>
            <a:ext cx="14027887" cy="4830233"/>
          </a:xfrm>
        </p:spPr>
        <p:txBody>
          <a:bodyPr/>
          <a:lstStyle/>
          <a:p>
            <a:r>
              <a:rPr lang="en-US" sz="2400" dirty="0"/>
              <a:t>Additional email threads (one for each topic) is to be used to discuss the following </a:t>
            </a:r>
            <a:r>
              <a:rPr lang="en-US" sz="2400" b="1" dirty="0"/>
              <a:t>potential RAN2/3-led topics </a:t>
            </a:r>
            <a:r>
              <a:rPr lang="en-US" sz="2400" dirty="0"/>
              <a:t>(based on [1], [15] and [17])</a:t>
            </a:r>
          </a:p>
          <a:p>
            <a:pPr lvl="1"/>
            <a:r>
              <a:rPr lang="en-US" sz="2000" dirty="0"/>
              <a:t>Inter-</a:t>
            </a:r>
            <a:r>
              <a:rPr lang="en-US" sz="2000" dirty="0" err="1"/>
              <a:t>gNB</a:t>
            </a:r>
            <a:r>
              <a:rPr lang="en-US" sz="2000" dirty="0"/>
              <a:t> coordination, with the following example areas:</a:t>
            </a:r>
          </a:p>
          <a:p>
            <a:pPr lvl="2"/>
            <a:r>
              <a:rPr lang="en-US" sz="1400" dirty="0"/>
              <a:t>Inter-</a:t>
            </a:r>
            <a:r>
              <a:rPr lang="en-US" sz="1400" dirty="0" err="1"/>
              <a:t>gNB</a:t>
            </a:r>
            <a:r>
              <a:rPr lang="en-US" sz="1400" dirty="0"/>
              <a:t>/</a:t>
            </a:r>
            <a:r>
              <a:rPr lang="en-US" sz="1400" dirty="0" err="1"/>
              <a:t>gNB</a:t>
            </a:r>
            <a:r>
              <a:rPr lang="en-US" sz="1400" dirty="0"/>
              <a:t>-DU multi-carrier operation</a:t>
            </a:r>
          </a:p>
          <a:p>
            <a:pPr lvl="2"/>
            <a:r>
              <a:rPr lang="en-US" sz="1400" dirty="0"/>
              <a:t>Inter-</a:t>
            </a:r>
            <a:r>
              <a:rPr lang="en-US" sz="1400" dirty="0" err="1"/>
              <a:t>gNB</a:t>
            </a:r>
            <a:r>
              <a:rPr lang="en-US" sz="1400" dirty="0"/>
              <a:t>/</a:t>
            </a:r>
            <a:r>
              <a:rPr lang="en-US" sz="1400" dirty="0" err="1"/>
              <a:t>gNB</a:t>
            </a:r>
            <a:r>
              <a:rPr lang="en-US" sz="1400" dirty="0"/>
              <a:t>-DU multi-TRP operation</a:t>
            </a:r>
          </a:p>
          <a:p>
            <a:pPr lvl="2"/>
            <a:r>
              <a:rPr lang="en-US" sz="1400" dirty="0"/>
              <a:t>Enhancement for resiliency of </a:t>
            </a:r>
            <a:r>
              <a:rPr lang="en-US" sz="1400" dirty="0" err="1"/>
              <a:t>gNB</a:t>
            </a:r>
            <a:r>
              <a:rPr lang="en-US" sz="1400" dirty="0"/>
              <a:t>-CU</a:t>
            </a:r>
          </a:p>
          <a:p>
            <a:pPr lvl="1"/>
            <a:r>
              <a:rPr lang="en-US" sz="2000" dirty="0"/>
              <a:t>UE aggregation</a:t>
            </a:r>
          </a:p>
          <a:p>
            <a:pPr lvl="1"/>
            <a:r>
              <a:rPr lang="en-US" sz="2000" dirty="0"/>
              <a:t>High-speed Packetization</a:t>
            </a:r>
          </a:p>
          <a:p>
            <a:pPr lvl="1"/>
            <a:r>
              <a:rPr lang="en-US" sz="2000" dirty="0"/>
              <a:t>SDT (small data transmission) </a:t>
            </a:r>
          </a:p>
          <a:p>
            <a:pPr lvl="1"/>
            <a:r>
              <a:rPr lang="en-US" sz="2000" dirty="0"/>
              <a:t>CA (Carrier Aggregation)/DC (Dual-Connectivity) enhancements (excluding mobility aspects)</a:t>
            </a:r>
          </a:p>
          <a:p>
            <a:pPr lvl="2"/>
            <a:r>
              <a:rPr lang="en-US" sz="1465" dirty="0"/>
              <a:t>E.g., MR-MC (Multi-Radio/Multi-Connectivity), multi-CC scheduling, flexible spectrum integration, etc.</a:t>
            </a:r>
          </a:p>
          <a:p>
            <a:pPr lvl="1"/>
            <a:r>
              <a:rPr lang="en-US" sz="2000" dirty="0"/>
              <a:t>Note: discussion for the following topics is postponed (i.e., not discussed in 4Q’21) due to dependency on SA</a:t>
            </a:r>
          </a:p>
          <a:p>
            <a:pPr lvl="2"/>
            <a:r>
              <a:rPr lang="en-US" sz="1800" dirty="0"/>
              <a:t>Network slicing enhancements (depending on SA2)</a:t>
            </a:r>
          </a:p>
          <a:p>
            <a:pPr lvl="2"/>
            <a:r>
              <a:rPr lang="en-US" sz="1800" dirty="0"/>
              <a:t>Security enhancements (depending on SA3)</a:t>
            </a:r>
          </a:p>
          <a:p>
            <a:r>
              <a:rPr lang="en-US" sz="2400" dirty="0"/>
              <a:t>An email thread is to be used to discuss passive IoT (based on [1][16]) for the purpose of better understanding</a:t>
            </a:r>
          </a:p>
          <a:p>
            <a:pPr marL="1219133" lvl="2" indent="0">
              <a:buNone/>
            </a:pPr>
            <a:r>
              <a:rPr lang="en-US" sz="1465" dirty="0"/>
              <a:t> </a:t>
            </a:r>
          </a:p>
          <a:p>
            <a:pPr marL="1219133" lvl="2" indent="0">
              <a:buNone/>
            </a:pPr>
            <a:endParaRPr lang="en-US" sz="1465" dirty="0"/>
          </a:p>
        </p:txBody>
      </p:sp>
    </p:spTree>
    <p:extLst>
      <p:ext uri="{BB962C8B-B14F-4D97-AF65-F5344CB8AC3E}">
        <p14:creationId xmlns:p14="http://schemas.microsoft.com/office/powerpoint/2010/main" val="772688734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6641" y="245536"/>
            <a:ext cx="13427870" cy="1143000"/>
          </a:xfrm>
        </p:spPr>
        <p:txBody>
          <a:bodyPr/>
          <a:lstStyle/>
          <a:p>
            <a:r>
              <a:rPr lang="en-US" sz="4000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en-US" sz="3201" dirty="0"/>
              <a:t>It is proposed to endorse slide 5 to slide 14</a:t>
            </a:r>
            <a:endParaRPr lang="en-US" sz="2666" dirty="0"/>
          </a:p>
        </p:txBody>
      </p:sp>
    </p:spTree>
    <p:extLst>
      <p:ext uri="{BB962C8B-B14F-4D97-AF65-F5344CB8AC3E}">
        <p14:creationId xmlns:p14="http://schemas.microsoft.com/office/powerpoint/2010/main" val="2867761962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7068" y="2883981"/>
            <a:ext cx="9661865" cy="1470025"/>
          </a:xfrm>
        </p:spPr>
        <p:txBody>
          <a:bodyPr/>
          <a:lstStyle/>
          <a:p>
            <a:r>
              <a:rPr lang="en-US" sz="6000" dirty="0"/>
              <a:t>Appendix</a:t>
            </a:r>
          </a:p>
        </p:txBody>
      </p:sp>
    </p:spTree>
    <p:extLst>
      <p:ext uri="{BB962C8B-B14F-4D97-AF65-F5344CB8AC3E}">
        <p14:creationId xmlns:p14="http://schemas.microsoft.com/office/powerpoint/2010/main" val="716550909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6641" y="245536"/>
            <a:ext cx="13427870" cy="669911"/>
          </a:xfrm>
        </p:spPr>
        <p:txBody>
          <a:bodyPr/>
          <a:lstStyle/>
          <a:p>
            <a:r>
              <a:rPr lang="en-US" sz="4000" dirty="0"/>
              <a:t>Next Steps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1014" y="1112320"/>
            <a:ext cx="13756312" cy="4830233"/>
          </a:xfrm>
        </p:spPr>
        <p:txBody>
          <a:bodyPr/>
          <a:lstStyle/>
          <a:p>
            <a:r>
              <a:rPr lang="en-US" sz="4000" dirty="0"/>
              <a:t> </a:t>
            </a:r>
            <a:r>
              <a:rPr lang="en-US" sz="3200" dirty="0"/>
              <a:t>Next steps on RAN Rel-18 management after RAN#93-e (as in </a:t>
            </a:r>
            <a:r>
              <a:rPr lang="en-US" sz="3200" dirty="0">
                <a:hlinkClick r:id="rId2"/>
              </a:rPr>
              <a:t>RP-210770</a:t>
            </a:r>
            <a:r>
              <a:rPr lang="en-US" sz="3200" dirty="0"/>
              <a:t>):</a:t>
            </a:r>
          </a:p>
          <a:p>
            <a:pPr lvl="1"/>
            <a:r>
              <a:rPr lang="en-US" sz="2800" dirty="0"/>
              <a:t>Email discussions in October to start deriving RAN1/2/3/4 WIs and SIs from consolidated proposals</a:t>
            </a:r>
          </a:p>
          <a:p>
            <a:pPr lvl="1"/>
            <a:r>
              <a:rPr lang="en-US" sz="2800" dirty="0"/>
              <a:t>RAN#94 to approve RAN1/2/3/4 work package for Rel18</a:t>
            </a:r>
          </a:p>
          <a:p>
            <a:pPr lvl="2"/>
            <a:r>
              <a:rPr lang="en-US" sz="2265" dirty="0"/>
              <a:t>RAN4 impacts of RAN1/2/3-led items are included in the WI/SI sheets at the December approval</a:t>
            </a:r>
          </a:p>
          <a:p>
            <a:pPr lvl="1"/>
            <a:r>
              <a:rPr lang="en-US" sz="2800" dirty="0"/>
              <a:t>RAN#94 (December) can potentially approve item(s) on RAN4-led new areas</a:t>
            </a:r>
          </a:p>
          <a:p>
            <a:pPr lvl="1"/>
            <a:r>
              <a:rPr lang="en-US" sz="2800" dirty="0"/>
              <a:t>Further RAN4-led proposals that are dependent on Rel-17 finalization are to be worked on in Q1/2022</a:t>
            </a:r>
          </a:p>
          <a:p>
            <a:pPr lvl="1"/>
            <a:r>
              <a:rPr lang="en-US" sz="2800" dirty="0"/>
              <a:t>RAN#95 (March) to approve the rest of the RAN4 core work package for Rel18</a:t>
            </a:r>
            <a:endParaRPr lang="en-US" sz="2400" dirty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672002934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639488"/>
          </a:xfrm>
        </p:spPr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9605" y="1013883"/>
            <a:ext cx="14230927" cy="4830233"/>
          </a:xfrm>
        </p:spPr>
        <p:txBody>
          <a:bodyPr/>
          <a:lstStyle/>
          <a:p>
            <a:r>
              <a:rPr lang="en-US" sz="3200" dirty="0"/>
              <a:t>References</a:t>
            </a:r>
          </a:p>
          <a:p>
            <a:r>
              <a:rPr lang="en-US" sz="3200" dirty="0">
                <a:sym typeface="Wingdings" panose="05000000000000000000" pitchFamily="2" charset="2"/>
              </a:rPr>
              <a:t>General Guidance</a:t>
            </a:r>
          </a:p>
          <a:p>
            <a:r>
              <a:rPr lang="en-US" sz="3200" dirty="0"/>
              <a:t>List of Potential Items Led per RAN WG for Subsequent Discussion till RAN#94-e</a:t>
            </a:r>
          </a:p>
          <a:p>
            <a:pPr lvl="1"/>
            <a:r>
              <a:rPr lang="en-US" sz="2400" dirty="0"/>
              <a:t>RAN1, RAN2, RAN3, RAN4</a:t>
            </a:r>
          </a:p>
          <a:p>
            <a:pPr lvl="1"/>
            <a:r>
              <a:rPr lang="en-US" sz="2400" dirty="0"/>
              <a:t>Additional considerations</a:t>
            </a:r>
          </a:p>
          <a:p>
            <a:r>
              <a:rPr lang="en-US" sz="3200" dirty="0"/>
              <a:t>Appendix</a:t>
            </a:r>
          </a:p>
          <a:p>
            <a:pPr lvl="1"/>
            <a:r>
              <a:rPr lang="en-US" sz="2669" dirty="0"/>
              <a:t>Previously endorsed Next steps</a:t>
            </a:r>
            <a:endParaRPr lang="en-US" sz="3200" strike="sngStrike" dirty="0">
              <a:solidFill>
                <a:srgbClr val="FF0000"/>
              </a:solidFill>
            </a:endParaRPr>
          </a:p>
          <a:p>
            <a:pPr lvl="1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71007333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31068" y="2460647"/>
            <a:ext cx="12746197" cy="1470025"/>
          </a:xfrm>
        </p:spPr>
        <p:txBody>
          <a:bodyPr/>
          <a:lstStyle/>
          <a:p>
            <a:r>
              <a:rPr lang="en-US" sz="6000" dirty="0"/>
              <a:t>References</a:t>
            </a:r>
          </a:p>
        </p:txBody>
      </p:sp>
    </p:spTree>
    <p:extLst>
      <p:ext uri="{BB962C8B-B14F-4D97-AF65-F5344CB8AC3E}">
        <p14:creationId xmlns:p14="http://schemas.microsoft.com/office/powerpoint/2010/main" val="4184185885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4997" y="228603"/>
            <a:ext cx="11374390" cy="491064"/>
          </a:xfrm>
        </p:spPr>
        <p:txBody>
          <a:bodyPr/>
          <a:lstStyle/>
          <a:p>
            <a:r>
              <a:rPr lang="en-US" sz="4000" dirty="0"/>
              <a:t>References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85C8980-CA98-4304-964B-96F3ED6C39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5767769"/>
              </p:ext>
            </p:extLst>
          </p:nvPr>
        </p:nvGraphicFramePr>
        <p:xfrm>
          <a:off x="752821" y="719667"/>
          <a:ext cx="13080999" cy="572443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03081">
                  <a:extLst>
                    <a:ext uri="{9D8B030D-6E8A-4147-A177-3AD203B41FA5}">
                      <a16:colId xmlns:a16="http://schemas.microsoft.com/office/drawing/2014/main" val="3477048622"/>
                    </a:ext>
                  </a:extLst>
                </a:gridCol>
                <a:gridCol w="1091626">
                  <a:extLst>
                    <a:ext uri="{9D8B030D-6E8A-4147-A177-3AD203B41FA5}">
                      <a16:colId xmlns:a16="http://schemas.microsoft.com/office/drawing/2014/main" val="3320743825"/>
                    </a:ext>
                  </a:extLst>
                </a:gridCol>
                <a:gridCol w="8098169">
                  <a:extLst>
                    <a:ext uri="{9D8B030D-6E8A-4147-A177-3AD203B41FA5}">
                      <a16:colId xmlns:a16="http://schemas.microsoft.com/office/drawing/2014/main" val="3752338053"/>
                    </a:ext>
                  </a:extLst>
                </a:gridCol>
                <a:gridCol w="3188123">
                  <a:extLst>
                    <a:ext uri="{9D8B030D-6E8A-4147-A177-3AD203B41FA5}">
                      <a16:colId xmlns:a16="http://schemas.microsoft.com/office/drawing/2014/main" val="1270628704"/>
                    </a:ext>
                  </a:extLst>
                </a:gridCol>
              </a:tblGrid>
              <a:tr h="25455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Index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effectLst/>
                        </a:rPr>
                        <a:t>TDoc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Title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</a:rPr>
                        <a:t>Source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85844634"/>
                  </a:ext>
                </a:extLst>
              </a:tr>
              <a:tr h="3056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1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hlinkClick r:id="rId2" tooltip="http://www.3gpp.org/ftp/tsg_ran/tsg_ran/tsgr_ahs/2021_06_ran_rel18_ws/docs/rws-210659.zip"/>
                        </a:rPr>
                        <a:t>RWS-210659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/>
                        <a:t>Summary of RAN Rel-18 Workshop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RAN Chair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26150594"/>
                  </a:ext>
                </a:extLst>
              </a:tr>
              <a:tr h="28981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2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3"/>
                        </a:rPr>
                        <a:t>RP-211651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Moderator's summary for discussion [RAN93e-R18Prep-01] Evolution for DL MIMO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RAN1 vice-chair (CMCC)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0621407"/>
                  </a:ext>
                </a:extLst>
              </a:tr>
              <a:tr h="28981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3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4"/>
                        </a:rPr>
                        <a:t>RP-211652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Moderator's summary for discussion [RAN93e-R18Prep-02] UL enhancements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NTT DOCOMO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21194443"/>
                  </a:ext>
                </a:extLst>
              </a:tr>
              <a:tr h="3056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4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5"/>
                        </a:rPr>
                        <a:t>RP-211653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Moderator's summary for discussion [RAN93e-R18Prep-03] Mobility Enhancements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RAN vice chair (CMCC)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94473138"/>
                  </a:ext>
                </a:extLst>
              </a:tr>
              <a:tr h="3056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5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6"/>
                        </a:rPr>
                        <a:t>RP-211654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Moderator's summary for discussion [RAN93e-R18Prep-04] Additional topological improvements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RAN3 chair (ZTE)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39739157"/>
                  </a:ext>
                </a:extLst>
              </a:tr>
              <a:tr h="3056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6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7"/>
                        </a:rPr>
                        <a:t>RP-211655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</a:rPr>
                        <a:t>Moderator's summary for discussion [RAN93e-R18Prep-05] Enhancements for XR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Nokia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84883356"/>
                  </a:ext>
                </a:extLst>
              </a:tr>
              <a:tr h="3056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7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8"/>
                        </a:rPr>
                        <a:t>RP-212503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Moderator's summary for discussion [RAN93e-R18Prep-06] </a:t>
                      </a:r>
                      <a:r>
                        <a:rPr lang="en-US" sz="1400" b="1" dirty="0" err="1">
                          <a:effectLst/>
                        </a:rPr>
                        <a:t>Sidelink</a:t>
                      </a:r>
                      <a:r>
                        <a:rPr lang="en-US" sz="1400" b="1" dirty="0">
                          <a:effectLst/>
                        </a:rPr>
                        <a:t> enhancements (excluding positioning)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LG Electronics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16062630"/>
                  </a:ext>
                </a:extLst>
              </a:tr>
              <a:tr h="3056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8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9"/>
                        </a:rPr>
                        <a:t>RP-212221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Moderator's summary for discussion [RAN93e-R18Prep-07] </a:t>
                      </a:r>
                      <a:r>
                        <a:rPr lang="en-US" sz="1400" b="1" dirty="0" err="1">
                          <a:effectLst/>
                        </a:rPr>
                        <a:t>RedCap</a:t>
                      </a:r>
                      <a:r>
                        <a:rPr lang="en-US" sz="1400" b="1" dirty="0">
                          <a:effectLst/>
                        </a:rPr>
                        <a:t> evolution (excluding positioning)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Ericsson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45760672"/>
                  </a:ext>
                </a:extLst>
              </a:tr>
              <a:tr h="3056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9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10"/>
                        </a:rPr>
                        <a:t>RP-211658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</a:rPr>
                        <a:t>Moderator's summary for discussion [RAN93e-R18Prep-08] NTN evolution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RAN vice-chair (AT&amp;T)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0795267"/>
                  </a:ext>
                </a:extLst>
              </a:tr>
              <a:tr h="3056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10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11"/>
                        </a:rPr>
                        <a:t>RP-211659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</a:rPr>
                        <a:t>Moderator's summary for discussion [RAN93e-R18Prep-09] Evolution for broadcast and multicast services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RAN vice-chair (Deutsche Telekom)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27671372"/>
                  </a:ext>
                </a:extLst>
              </a:tr>
              <a:tr h="3056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11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12"/>
                        </a:rPr>
                        <a:t>RP-211660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</a:rPr>
                        <a:t>Moderator's summary for discussion [RAN93e-R18Prep-10] Expanded and improved Positioning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Intel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10509116"/>
                  </a:ext>
                </a:extLst>
              </a:tr>
              <a:tr h="3056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12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13"/>
                        </a:rPr>
                        <a:t>RP-211661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</a:rPr>
                        <a:t>Moderator's summary for discussion [RAN93e-R18Prep-11] Evolution of duplex operation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Samsung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89049886"/>
                  </a:ext>
                </a:extLst>
              </a:tr>
              <a:tr h="3056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13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14"/>
                        </a:rPr>
                        <a:t>RP-211662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</a:rPr>
                        <a:t>Moderator's summary for discussion [RAN93e-R18Prep-12] AI/ML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Qualcomm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37870390"/>
                  </a:ext>
                </a:extLst>
              </a:tr>
              <a:tr h="3056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14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15"/>
                        </a:rPr>
                        <a:t>RP-211663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</a:rPr>
                        <a:t>Moderator's summary for discussion [RAN93e-R18Prep-13] Network energy savings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Huawei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74005139"/>
                  </a:ext>
                </a:extLst>
              </a:tr>
              <a:tr h="3056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15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16"/>
                        </a:rPr>
                        <a:t>RP-211664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</a:rPr>
                        <a:t>Moderator's summary for discussion [RAN93e-R18Prep-14] Additional RAN1/2/3 candidate topics, Set 1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RAN1 chair (Samsung)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37152253"/>
                  </a:ext>
                </a:extLst>
              </a:tr>
              <a:tr h="3056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16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17"/>
                        </a:rPr>
                        <a:t>RP-211665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</a:rPr>
                        <a:t>Moderator's summary for discussion [RAN93e-R18Prep-15] Additional RAN1/2/3 candidate topics, Set 2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RAN1 vice-chair (Ericsson)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05179303"/>
                  </a:ext>
                </a:extLst>
              </a:tr>
              <a:tr h="3056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17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18"/>
                        </a:rPr>
                        <a:t>RP-211666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</a:rPr>
                        <a:t>Moderator's summary for discussion [RAN93e-R18Prep-16] Additional RAN1/2/3 candidate topics, Set 3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RAN2 chair (MediaTek)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90194560"/>
                  </a:ext>
                </a:extLst>
              </a:tr>
              <a:tr h="3056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18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19"/>
                        </a:rPr>
                        <a:t>RP-211667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Moderator's summary for discussion [RAN93e-R18Prep-17] Potential RAN4 enhancements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RAN4 chair (Huawei)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889948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9361540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31068" y="2460647"/>
            <a:ext cx="12746197" cy="1470025"/>
          </a:xfrm>
        </p:spPr>
        <p:txBody>
          <a:bodyPr/>
          <a:lstStyle/>
          <a:p>
            <a:r>
              <a:rPr lang="en-US" sz="6000" dirty="0"/>
              <a:t>General Guidance</a:t>
            </a:r>
          </a:p>
        </p:txBody>
      </p:sp>
    </p:spTree>
    <p:extLst>
      <p:ext uri="{BB962C8B-B14F-4D97-AF65-F5344CB8AC3E}">
        <p14:creationId xmlns:p14="http://schemas.microsoft.com/office/powerpoint/2010/main" val="2191824459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0218" y="66233"/>
            <a:ext cx="11706046" cy="702730"/>
          </a:xfrm>
        </p:spPr>
        <p:txBody>
          <a:bodyPr/>
          <a:lstStyle/>
          <a:p>
            <a:r>
              <a:rPr lang="en-US" dirty="0"/>
              <a:t>General Guidance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2334" y="768963"/>
            <a:ext cx="14027887" cy="4830233"/>
          </a:xfrm>
        </p:spPr>
        <p:txBody>
          <a:bodyPr/>
          <a:lstStyle/>
          <a:p>
            <a:r>
              <a:rPr lang="en-US" sz="2400" dirty="0"/>
              <a:t>A list of items organized by the leading WG are provided in the sequel, which is to be used for subsequent discussion till RAN#94</a:t>
            </a:r>
          </a:p>
          <a:p>
            <a:pPr lvl="1"/>
            <a:r>
              <a:rPr lang="en-US" sz="2000" dirty="0"/>
              <a:t>The email discussion in October (Oct. 20</a:t>
            </a:r>
            <a:r>
              <a:rPr lang="en-US" sz="2000" baseline="30000" dirty="0"/>
              <a:t>th</a:t>
            </a:r>
            <a:r>
              <a:rPr lang="en-US" sz="2000" dirty="0"/>
              <a:t> – 29</a:t>
            </a:r>
            <a:r>
              <a:rPr lang="en-US" sz="2000" baseline="30000" dirty="0"/>
              <a:t>th</a:t>
            </a:r>
            <a:r>
              <a:rPr lang="en-US" sz="2000" dirty="0"/>
              <a:t>) is expected to focus on potential scope for each potential WI or SI</a:t>
            </a:r>
          </a:p>
          <a:p>
            <a:pPr lvl="2"/>
            <a:r>
              <a:rPr lang="en-US" sz="1800" dirty="0"/>
              <a:t>Including discussion whether it should be a SI, or a WI (including possibly a study phase for some scope(s))</a:t>
            </a:r>
          </a:p>
          <a:p>
            <a:pPr lvl="2"/>
            <a:r>
              <a:rPr lang="en-US" sz="1800" dirty="0"/>
              <a:t>Including discussion on the leading WG (if any change) and the secondary WG(s)</a:t>
            </a:r>
          </a:p>
          <a:p>
            <a:r>
              <a:rPr lang="en-US" sz="2400" b="1" dirty="0"/>
              <a:t>A subset of these items in the list are expected to be approved for RAN Rel-18 in RAN#94-e</a:t>
            </a:r>
          </a:p>
          <a:p>
            <a:pPr lvl="1"/>
            <a:r>
              <a:rPr lang="en-US" sz="2000" dirty="0"/>
              <a:t>All items are subject to discussion and justification, and may be potentially split, consolidated, or dropped, until RAN#94-e</a:t>
            </a:r>
          </a:p>
          <a:p>
            <a:pPr lvl="1"/>
            <a:r>
              <a:rPr lang="en-US" sz="2000" dirty="0"/>
              <a:t>It is critical to ensure all </a:t>
            </a:r>
            <a:r>
              <a:rPr lang="en-US" sz="2000" dirty="0" err="1"/>
              <a:t>WGs’s</a:t>
            </a:r>
            <a:r>
              <a:rPr lang="en-US" sz="2000" dirty="0"/>
              <a:t> load in Rel-18 is reasonable!</a:t>
            </a:r>
          </a:p>
          <a:p>
            <a:pPr lvl="1"/>
            <a:r>
              <a:rPr lang="en-US" sz="2000" dirty="0"/>
              <a:t>In approving RAN1/2/3-led projects in RAN#94-e, </a:t>
            </a:r>
          </a:p>
          <a:p>
            <a:pPr lvl="2"/>
            <a:r>
              <a:rPr lang="en-US" sz="1800" dirty="0"/>
              <a:t>Some RAN1/2/3 WG capacity (in terms of # TUs) will be reserved ([5%-15%?])</a:t>
            </a:r>
          </a:p>
          <a:p>
            <a:pPr lvl="2"/>
            <a:r>
              <a:rPr lang="en-US" sz="1800" dirty="0"/>
              <a:t>All WGs would have dedicated TUs to handle impacts from other WGs (including other WG-led projects and misc. impact within RAN and from other TSGs)</a:t>
            </a:r>
          </a:p>
        </p:txBody>
      </p:sp>
    </p:spTree>
    <p:extLst>
      <p:ext uri="{BB962C8B-B14F-4D97-AF65-F5344CB8AC3E}">
        <p14:creationId xmlns:p14="http://schemas.microsoft.com/office/powerpoint/2010/main" val="118730087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702730"/>
          </a:xfrm>
        </p:spPr>
        <p:txBody>
          <a:bodyPr/>
          <a:lstStyle/>
          <a:p>
            <a:r>
              <a:rPr lang="en-US" dirty="0"/>
              <a:t>General Guidance – Cont’d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9606" y="931333"/>
            <a:ext cx="13756312" cy="4830233"/>
          </a:xfrm>
        </p:spPr>
        <p:txBody>
          <a:bodyPr/>
          <a:lstStyle/>
          <a:p>
            <a:r>
              <a:rPr lang="en-US" sz="2400" dirty="0"/>
              <a:t>The areas for each item are to be further discussed using references [1] to [18], and the contributions under AI 9.0/9.0.1/9.0.2/9.0.3/9.0.4/9.0.5 in RAN#93-e</a:t>
            </a:r>
          </a:p>
          <a:p>
            <a:pPr lvl="1"/>
            <a:r>
              <a:rPr lang="en-US" sz="2000" dirty="0"/>
              <a:t>It is noted that the conclusions in references [2] to [18] (including those labelled as “non-controversial”) may still be controversial, which will be further discussed subsequently</a:t>
            </a:r>
          </a:p>
        </p:txBody>
      </p:sp>
    </p:spTree>
    <p:extLst>
      <p:ext uri="{BB962C8B-B14F-4D97-AF65-F5344CB8AC3E}">
        <p14:creationId xmlns:p14="http://schemas.microsoft.com/office/powerpoint/2010/main" val="280959604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7068" y="2883981"/>
            <a:ext cx="9661865" cy="1470025"/>
          </a:xfrm>
        </p:spPr>
        <p:txBody>
          <a:bodyPr/>
          <a:lstStyle/>
          <a:p>
            <a:r>
              <a:rPr lang="en-US" sz="6000" dirty="0"/>
              <a:t>List of Potential Items Led per RAN WG for Subsequent Discussion till RAN#94-e</a:t>
            </a:r>
          </a:p>
        </p:txBody>
      </p:sp>
    </p:spTree>
    <p:extLst>
      <p:ext uri="{BB962C8B-B14F-4D97-AF65-F5344CB8AC3E}">
        <p14:creationId xmlns:p14="http://schemas.microsoft.com/office/powerpoint/2010/main" val="379042285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2748" y="143936"/>
            <a:ext cx="14408209" cy="821267"/>
          </a:xfrm>
        </p:spPr>
        <p:txBody>
          <a:bodyPr/>
          <a:lstStyle/>
          <a:p>
            <a:r>
              <a:rPr lang="en-US" sz="3600" dirty="0"/>
              <a:t>List of Potential RAN1-led Items for Subsequent Discussion till RAN#94-e 1/2</a:t>
            </a:r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B49ED1F2-EB0A-463C-8692-FF6C41D3AA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9801435"/>
              </p:ext>
            </p:extLst>
          </p:nvPr>
        </p:nvGraphicFramePr>
        <p:xfrm>
          <a:off x="1703388" y="1066803"/>
          <a:ext cx="7633217" cy="41735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33217">
                  <a:extLst>
                    <a:ext uri="{9D8B030D-6E8A-4147-A177-3AD203B41FA5}">
                      <a16:colId xmlns:a16="http://schemas.microsoft.com/office/drawing/2014/main" val="713419527"/>
                    </a:ext>
                  </a:extLst>
                </a:gridCol>
              </a:tblGrid>
              <a:tr h="607342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Title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7355005"/>
                  </a:ext>
                </a:extLst>
              </a:tr>
              <a:tr h="392623"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MIMO Evolution for Downlink and Uplink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2810100"/>
                  </a:ext>
                </a:extLst>
              </a:tr>
              <a:tr h="392623">
                <a:tc>
                  <a:txBody>
                    <a:bodyPr/>
                    <a:lstStyle/>
                    <a:p>
                      <a:pPr algn="l"/>
                      <a:r>
                        <a:rPr lang="en-US" sz="2000" u="none" dirty="0">
                          <a:solidFill>
                            <a:schemeClr val="tx1"/>
                          </a:solidFill>
                        </a:rPr>
                        <a:t>UL Enhancements (e.g. coverage enhancements; excluding MIMO)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284718"/>
                  </a:ext>
                </a:extLst>
              </a:tr>
              <a:tr h="355893">
                <a:tc>
                  <a:txBody>
                    <a:bodyPr/>
                    <a:lstStyle/>
                    <a:p>
                      <a:pPr marL="0" marR="0" lvl="0" indent="0" algn="l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Additional topological improvements – smart repeater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8620577"/>
                  </a:ext>
                </a:extLst>
              </a:tr>
              <a:tr h="392623">
                <a:tc>
                  <a:txBody>
                    <a:bodyPr/>
                    <a:lstStyle/>
                    <a:p>
                      <a:pPr algn="l"/>
                      <a:r>
                        <a:rPr lang="en-US" sz="2000" b="0" dirty="0" err="1">
                          <a:effectLst/>
                        </a:rPr>
                        <a:t>Sidelink</a:t>
                      </a:r>
                      <a:r>
                        <a:rPr lang="en-US" sz="2000" b="0" dirty="0">
                          <a:effectLst/>
                        </a:rPr>
                        <a:t> enhancements (excluding positioning and relaying)</a:t>
                      </a:r>
                      <a:endParaRPr lang="en-US" sz="20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7284306"/>
                  </a:ext>
                </a:extLst>
              </a:tr>
              <a:tr h="392623">
                <a:tc>
                  <a:txBody>
                    <a:bodyPr/>
                    <a:lstStyle/>
                    <a:p>
                      <a:pPr algn="l"/>
                      <a:r>
                        <a:rPr lang="en-US" sz="2000" dirty="0" err="1"/>
                        <a:t>RedCap</a:t>
                      </a:r>
                      <a:r>
                        <a:rPr lang="en-US" sz="2000" dirty="0"/>
                        <a:t> Evolution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7876853"/>
                  </a:ext>
                </a:extLst>
              </a:tr>
              <a:tr h="343280"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Expanded and improved Positioning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3358227"/>
                  </a:ext>
                </a:extLst>
              </a:tr>
              <a:tr h="343280"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Evolution of Duplex Operation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7657349"/>
                  </a:ext>
                </a:extLst>
              </a:tr>
              <a:tr h="343280"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AI (Artificial Intelligence)/ML (Machine Learning) for Air interface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9706844"/>
                  </a:ext>
                </a:extLst>
              </a:tr>
              <a:tr h="343280"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Network energy savings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90700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40480853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53335</TotalTime>
  <Words>1355</Words>
  <Application>Microsoft Office PowerPoint</Application>
  <PresentationFormat>Custom</PresentationFormat>
  <Paragraphs>183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25" baseType="lpstr"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RAN Chair’s Summary for RAN Release 18</vt:lpstr>
      <vt:lpstr>Outline</vt:lpstr>
      <vt:lpstr>References</vt:lpstr>
      <vt:lpstr>References</vt:lpstr>
      <vt:lpstr>General Guidance</vt:lpstr>
      <vt:lpstr>General Guidance</vt:lpstr>
      <vt:lpstr>General Guidance – Cont’d</vt:lpstr>
      <vt:lpstr>List of Potential Items Led per RAN WG for Subsequent Discussion till RAN#94-e</vt:lpstr>
      <vt:lpstr>List of Potential RAN1-led Items for Subsequent Discussion till RAN#94-e 1/2</vt:lpstr>
      <vt:lpstr>List of Potential RAN2-led Items for Subsequent Discussion till RAN#94-e</vt:lpstr>
      <vt:lpstr>List of Potential RAN3-led Items for Subsequent Discussion till RAN#94-e</vt:lpstr>
      <vt:lpstr>List of Potential RAN4-led Items for Subsequent Discussion till RAN#94-e</vt:lpstr>
      <vt:lpstr>Additional Considerations 1/2</vt:lpstr>
      <vt:lpstr>Additional Considerations 2/2</vt:lpstr>
      <vt:lpstr>Proposal</vt:lpstr>
      <vt:lpstr>Appendix</vt:lpstr>
      <vt:lpstr>Next Steps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Wanshi Chen</cp:lastModifiedBy>
  <cp:revision>645</cp:revision>
  <dcterms:created xsi:type="dcterms:W3CDTF">2018-05-24T11:49:12Z</dcterms:created>
  <dcterms:modified xsi:type="dcterms:W3CDTF">2021-09-16T12:27:50Z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