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0"/>
  </p:notesMasterIdLst>
  <p:sldIdLst>
    <p:sldId id="434" r:id="rId3"/>
    <p:sldId id="1085" r:id="rId4"/>
    <p:sldId id="1110" r:id="rId5"/>
    <p:sldId id="1095" r:id="rId6"/>
    <p:sldId id="1090" r:id="rId7"/>
    <p:sldId id="1094" r:id="rId8"/>
    <p:sldId id="1104" r:id="rId9"/>
    <p:sldId id="1111" r:id="rId10"/>
    <p:sldId id="1089" r:id="rId11"/>
    <p:sldId id="1096" r:id="rId12"/>
    <p:sldId id="1097" r:id="rId13"/>
    <p:sldId id="1113" r:id="rId14"/>
    <p:sldId id="1174" r:id="rId15"/>
    <p:sldId id="1173" r:id="rId16"/>
    <p:sldId id="1162" r:id="rId17"/>
    <p:sldId id="1117" r:id="rId18"/>
    <p:sldId id="1102" r:id="rId1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1e/Docs/RP-210770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03.zip" TargetMode="External"/><Relationship Id="rId13" Type="http://schemas.openxmlformats.org/officeDocument/2006/relationships/hyperlink" Target="http://www.3gpp.org/ftp/tsg_ran/TSG_RAN/TSGR_93e/Docs/RP-211661.zip" TargetMode="External"/><Relationship Id="rId18" Type="http://schemas.openxmlformats.org/officeDocument/2006/relationships/hyperlink" Target="http://www.3gpp.org/ftp/tsg_ran/TSG_RAN/TSGR_93e/Docs/RP-211666.zip" TargetMode="External"/><Relationship Id="rId3" Type="http://schemas.openxmlformats.org/officeDocument/2006/relationships/hyperlink" Target="http://www.3gpp.org/ftp/tsg_ran/TSG_RAN/TSGR_93e/Docs/RP-211651.zip" TargetMode="External"/><Relationship Id="rId7" Type="http://schemas.openxmlformats.org/officeDocument/2006/relationships/hyperlink" Target="http://www.3gpp.org/ftp/tsg_ran/TSG_RAN/TSGR_93e/Docs/RP-211655.zip" TargetMode="External"/><Relationship Id="rId12" Type="http://schemas.openxmlformats.org/officeDocument/2006/relationships/hyperlink" Target="http://www.3gpp.org/ftp/tsg_ran/TSG_RAN/TSGR_93e/Docs/RP-211660.zip" TargetMode="External"/><Relationship Id="rId17" Type="http://schemas.openxmlformats.org/officeDocument/2006/relationships/hyperlink" Target="http://www.3gpp.org/ftp/tsg_ran/TSG_RAN/TSGR_93e/Docs/RP-211665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6" Type="http://schemas.openxmlformats.org/officeDocument/2006/relationships/hyperlink" Target="http://www.3gpp.org/ftp/tsg_ran/TSG_RAN/TSGR_93e/Docs/RP-21166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1654.zip" TargetMode="External"/><Relationship Id="rId11" Type="http://schemas.openxmlformats.org/officeDocument/2006/relationships/hyperlink" Target="http://www.3gpp.org/ftp/tsg_ran/TSG_RAN/TSGR_93e/Docs/RP-211659.zip" TargetMode="External"/><Relationship Id="rId5" Type="http://schemas.openxmlformats.org/officeDocument/2006/relationships/hyperlink" Target="http://www.3gpp.org/ftp/tsg_ran/TSG_RAN/TSGR_93e/Docs/RP-211653.zip" TargetMode="External"/><Relationship Id="rId15" Type="http://schemas.openxmlformats.org/officeDocument/2006/relationships/hyperlink" Target="http://www.3gpp.org/ftp/tsg_ran/TSG_RAN/TSGR_93e/Docs/RP-211663.zip" TargetMode="External"/><Relationship Id="rId10" Type="http://schemas.openxmlformats.org/officeDocument/2006/relationships/hyperlink" Target="http://www.3gpp.org/ftp/tsg_ran/TSG_RAN/TSGR_93e/Docs/RP-211658.zip" TargetMode="External"/><Relationship Id="rId19" Type="http://schemas.openxmlformats.org/officeDocument/2006/relationships/hyperlink" Target="http://www.3gpp.org/ftp/tsg_ran/TSG_RAN/TSGR_93e/Docs/RP-211667.zip" TargetMode="External"/><Relationship Id="rId4" Type="http://schemas.openxmlformats.org/officeDocument/2006/relationships/hyperlink" Target="http://www.3gpp.org/ftp/tsg_ran/TSG_RAN/TSGR_93e/Docs/RP-211652.zip" TargetMode="External"/><Relationship Id="rId9" Type="http://schemas.openxmlformats.org/officeDocument/2006/relationships/hyperlink" Target="http://www.3gpp.org/ftp/tsg_ran/TSG_RAN/TSGR_93e/Docs/RP-212221.zip" TargetMode="External"/><Relationship Id="rId14" Type="http://schemas.openxmlformats.org/officeDocument/2006/relationships/hyperlink" Target="http://www.3gpp.org/ftp/tsg_ran/TSG_RAN/TSGR_93e/Docs/RP-211662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Summary for RAN Release 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RP-212586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RAN#93-e</a:t>
            </a:r>
          </a:p>
          <a:p>
            <a:r>
              <a:rPr lang="en-US" dirty="0"/>
              <a:t>13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September 2021 </a:t>
            </a:r>
          </a:p>
          <a:p>
            <a:endParaRPr lang="en-US" dirty="0"/>
          </a:p>
          <a:p>
            <a:r>
              <a:rPr lang="en-US" dirty="0"/>
              <a:t>Agenda: 9.0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3600" dirty="0"/>
              <a:t>List of Potential RAN2-led Items for Subsequent Discussion till RAN#94-e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87059"/>
              </p:ext>
            </p:extLst>
          </p:nvPr>
        </p:nvGraphicFramePr>
        <p:xfrm>
          <a:off x="2374085" y="1396710"/>
          <a:ext cx="9949148" cy="406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3021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</a:rPr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Sidelink</a:t>
                      </a:r>
                      <a:r>
                        <a:rPr lang="en-US" sz="2000" dirty="0"/>
                        <a:t> Relay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317744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2223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for broadcast and multicast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16126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UAV (Unmanned Aerial Vehicle)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  <a:tr h="14821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Multiple SIM (MUSIM)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425689"/>
                  </a:ext>
                </a:extLst>
              </a:tr>
              <a:tr h="24802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In-Device Co-existence (IDC)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5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3600" dirty="0"/>
              <a:t>List of Potential RAN3-led Items for Subsequent Discussion till RAN#94-e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68585"/>
              </p:ext>
            </p:extLst>
          </p:nvPr>
        </p:nvGraphicFramePr>
        <p:xfrm>
          <a:off x="1690422" y="1281223"/>
          <a:ext cx="10211500" cy="3313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91662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</a:rPr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improvements – IAB</a:t>
                      </a:r>
                      <a:r>
                        <a:rPr lang="en-US" sz="2000" u="sng" dirty="0">
                          <a:solidFill>
                            <a:srgbClr val="FF0000"/>
                          </a:solidFill>
                        </a:rPr>
                        <a:t>/VMR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QoE</a:t>
                      </a:r>
                      <a:r>
                        <a:rPr lang="en-US" sz="2000" dirty="0"/>
                        <a:t>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856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88" y="138223"/>
            <a:ext cx="13673271" cy="1143000"/>
          </a:xfrm>
        </p:spPr>
        <p:txBody>
          <a:bodyPr/>
          <a:lstStyle/>
          <a:p>
            <a:r>
              <a:rPr lang="en-US" sz="3600" dirty="0"/>
              <a:t>List of Potential RAN4-led Items for Subsequent Discussion till RAN#94-e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4E52AD-A0CD-409F-AD00-7E9B6AA18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8807" y="1146740"/>
            <a:ext cx="13308826" cy="4830233"/>
          </a:xfrm>
        </p:spPr>
        <p:txBody>
          <a:bodyPr/>
          <a:lstStyle/>
          <a:p>
            <a:r>
              <a:rPr lang="en-US" sz="3600" dirty="0"/>
              <a:t> </a:t>
            </a:r>
            <a:r>
              <a:rPr lang="en-US" sz="2400" dirty="0"/>
              <a:t>It is critical to maintain RAN4 load reasonable</a:t>
            </a:r>
            <a:endParaRPr lang="en-US" sz="3600" dirty="0"/>
          </a:p>
          <a:p>
            <a:pPr lvl="1"/>
            <a:r>
              <a:rPr lang="en-US" sz="2000" dirty="0"/>
              <a:t>The load from the projects led by RAN1/2/3</a:t>
            </a:r>
          </a:p>
          <a:p>
            <a:pPr lvl="2"/>
            <a:r>
              <a:rPr lang="en-US" sz="1600" dirty="0"/>
              <a:t>An estimate of RAN4 TU impact is necessary for all RAN1/2/3-led items</a:t>
            </a:r>
          </a:p>
          <a:p>
            <a:pPr lvl="2"/>
            <a:r>
              <a:rPr lang="en-US" sz="1600" dirty="0"/>
              <a:t>A certain amount of RAN1/2/3 WG capacity is to be reserved when approving the package in December</a:t>
            </a:r>
            <a:endParaRPr lang="en-US" sz="1400" dirty="0"/>
          </a:p>
          <a:p>
            <a:pPr lvl="1"/>
            <a:r>
              <a:rPr lang="en-US" sz="2000" dirty="0"/>
              <a:t>The load from RAN4-led projects</a:t>
            </a:r>
          </a:p>
          <a:p>
            <a:r>
              <a:rPr lang="en-US" sz="2400" dirty="0"/>
              <a:t>It is critical to make sure the projects are rooted to commercial interests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For any RAN4-led non-spectrum related projects to be further considered for Rel-18, support from multiple operators from different regions is highly recommended!</a:t>
            </a:r>
          </a:p>
          <a:p>
            <a:pPr lvl="2"/>
            <a:r>
              <a:rPr lang="en-US" sz="1600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Note: it is NOT intended to be “number counting” driven discussion, but rather as an indication of some tangible commercial interests </a:t>
            </a:r>
          </a:p>
          <a:p>
            <a:r>
              <a:rPr lang="en-US" sz="2400" dirty="0"/>
              <a:t>A single email thread is used to manage RAN4-led items for subsequent discussion till RAN#94-e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911831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For “Enhancements of XR”, it is particularly controversial whether it should be RAN1- or RAN2-led</a:t>
            </a:r>
          </a:p>
          <a:p>
            <a:pPr lvl="1"/>
            <a:r>
              <a:rPr lang="en-US" sz="2000" dirty="0"/>
              <a:t>Even if it’s RAN2-led, [1-2] TUs may be required for RAN1</a:t>
            </a:r>
          </a:p>
          <a:p>
            <a:r>
              <a:rPr lang="en-US" sz="2400" dirty="0"/>
              <a:t>For “Mobility Enhancements”, </a:t>
            </a:r>
          </a:p>
          <a:p>
            <a:pPr lvl="1"/>
            <a:r>
              <a:rPr lang="en-US" sz="2000" dirty="0"/>
              <a:t>Also including discussion on CA/DC related </a:t>
            </a:r>
            <a:r>
              <a:rPr lang="en-US" sz="2000" u="sng" dirty="0">
                <a:solidFill>
                  <a:srgbClr val="FF0000"/>
                </a:solidFill>
              </a:rPr>
              <a:t>mobility</a:t>
            </a:r>
            <a:r>
              <a:rPr lang="en-US" sz="2000" dirty="0"/>
              <a:t> aspects </a:t>
            </a:r>
          </a:p>
          <a:p>
            <a:r>
              <a:rPr lang="en-US" sz="2400" dirty="0"/>
              <a:t>For “</a:t>
            </a:r>
            <a:r>
              <a:rPr lang="en-US" sz="2400" dirty="0" err="1"/>
              <a:t>RedCap</a:t>
            </a:r>
            <a:r>
              <a:rPr lang="en-US" sz="2400" dirty="0"/>
              <a:t> Evolution”,</a:t>
            </a:r>
          </a:p>
          <a:p>
            <a:pPr lvl="1"/>
            <a:r>
              <a:rPr lang="en-US" sz="2000" dirty="0"/>
              <a:t>Also including discussion on  low power wake-up receiver / wake-up signal (WUR/WUS) as summarized in Reference [7][15]</a:t>
            </a:r>
          </a:p>
          <a:p>
            <a:pPr lvl="2"/>
            <a:r>
              <a:rPr lang="en-US" sz="1800" u="sng" dirty="0">
                <a:solidFill>
                  <a:srgbClr val="FF0000"/>
                </a:solidFill>
              </a:rPr>
              <a:t>Primarily t</a:t>
            </a:r>
            <a:r>
              <a:rPr lang="en-US" sz="1800" dirty="0"/>
              <a:t>arget ultra-low power WUS/WUR required by </a:t>
            </a:r>
            <a:r>
              <a:rPr lang="en-US" sz="1800" dirty="0" err="1"/>
              <a:t>RedCap</a:t>
            </a:r>
            <a:r>
              <a:rPr lang="en-US" sz="1800" dirty="0"/>
              <a:t> use cases, with </a:t>
            </a:r>
            <a:r>
              <a:rPr lang="en-US" sz="1800" u="sng" dirty="0">
                <a:solidFill>
                  <a:srgbClr val="FF0000"/>
                </a:solidFill>
              </a:rPr>
              <a:t>study/</a:t>
            </a:r>
            <a:r>
              <a:rPr lang="en-US" sz="1800" dirty="0"/>
              <a:t>specified solutions not be limited to </a:t>
            </a:r>
            <a:r>
              <a:rPr lang="en-US" sz="1800" dirty="0" err="1"/>
              <a:t>RedCap</a:t>
            </a:r>
            <a:r>
              <a:rPr lang="en-US" sz="1800" dirty="0"/>
              <a:t> UEs only</a:t>
            </a:r>
          </a:p>
          <a:p>
            <a:pPr lvl="2"/>
            <a:r>
              <a:rPr lang="en-US" sz="1800" dirty="0"/>
              <a:t>Whether or not/how to have such a project is to be handled after further discussion</a:t>
            </a:r>
          </a:p>
          <a:p>
            <a:r>
              <a:rPr lang="en-US" sz="2400" dirty="0"/>
              <a:t>For RAN4-led email discussion, </a:t>
            </a:r>
          </a:p>
          <a:p>
            <a:pPr lvl="1"/>
            <a:r>
              <a:rPr lang="en-US" sz="2000" dirty="0"/>
              <a:t>Also including aspects regarding bandwidths lower than 5 MHz in dedicated spectrum as discussed in reference [16]</a:t>
            </a:r>
          </a:p>
          <a:p>
            <a:pPr lvl="1"/>
            <a:r>
              <a:rPr lang="en-US" sz="2000" dirty="0"/>
              <a:t>Also including aspects regarding DSS (note: this is also related to the ongoing Rel-17 discussion)</a:t>
            </a:r>
          </a:p>
        </p:txBody>
      </p:sp>
    </p:spTree>
    <p:extLst>
      <p:ext uri="{BB962C8B-B14F-4D97-AF65-F5344CB8AC3E}">
        <p14:creationId xmlns:p14="http://schemas.microsoft.com/office/powerpoint/2010/main" val="242428006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sz="3600" dirty="0"/>
              <a:t>Additional Considerations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880" y="1013883"/>
            <a:ext cx="14027887" cy="4830233"/>
          </a:xfrm>
        </p:spPr>
        <p:txBody>
          <a:bodyPr/>
          <a:lstStyle/>
          <a:p>
            <a:r>
              <a:rPr lang="en-US" sz="2400" dirty="0"/>
              <a:t>Additional email threads (one for each topic) is to be used to discuss the following </a:t>
            </a:r>
            <a:r>
              <a:rPr lang="en-US" sz="2400" b="1" dirty="0"/>
              <a:t>potential RAN2/3-led topics </a:t>
            </a:r>
            <a:r>
              <a:rPr lang="en-US" sz="2400" dirty="0"/>
              <a:t>(based on [1] and [17])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multi-carrier operation</a:t>
            </a:r>
          </a:p>
          <a:p>
            <a:pPr lvl="2"/>
            <a:r>
              <a:rPr lang="en-US" sz="1400" dirty="0"/>
              <a:t>Inter-</a:t>
            </a:r>
            <a:r>
              <a:rPr lang="en-US" sz="1400" dirty="0" err="1"/>
              <a:t>gNB</a:t>
            </a:r>
            <a:r>
              <a:rPr lang="en-US" sz="1400" dirty="0"/>
              <a:t>/</a:t>
            </a:r>
            <a:r>
              <a:rPr lang="en-US" sz="1400" dirty="0" err="1"/>
              <a:t>gNB</a:t>
            </a:r>
            <a:r>
              <a:rPr lang="en-US" sz="1400" dirty="0"/>
              <a:t>-DU multi-TRP operation</a:t>
            </a:r>
          </a:p>
          <a:p>
            <a:pPr lvl="2"/>
            <a:r>
              <a:rPr lang="en-US" sz="1400" dirty="0"/>
              <a:t>Enhancement for resiliency of </a:t>
            </a:r>
            <a:r>
              <a:rPr lang="en-US" sz="1400" dirty="0" err="1"/>
              <a:t>gNB</a:t>
            </a:r>
            <a:r>
              <a:rPr lang="en-US" sz="1400" dirty="0"/>
              <a:t>-CU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High-speed Packetization</a:t>
            </a:r>
          </a:p>
          <a:p>
            <a:pPr lvl="1"/>
            <a:r>
              <a:rPr lang="en-US" sz="2000" dirty="0"/>
              <a:t>SDT (small data transmission) </a:t>
            </a:r>
          </a:p>
          <a:p>
            <a:pPr lvl="1"/>
            <a:r>
              <a:rPr lang="en-US" sz="2000" u="sng" dirty="0">
                <a:solidFill>
                  <a:srgbClr val="FF0000"/>
                </a:solidFill>
              </a:rPr>
              <a:t>CA (Carrier Aggregation)/DC (Dual-Connectivity) enhancements (excluding mobility aspects)</a:t>
            </a:r>
          </a:p>
          <a:p>
            <a:pPr lvl="2"/>
            <a:r>
              <a:rPr lang="en-US" sz="1465" u="sng" dirty="0">
                <a:solidFill>
                  <a:srgbClr val="FF0000"/>
                </a:solidFill>
              </a:rPr>
              <a:t>E.g., MR-MC (Multi-Radio/Multi-Connectivity), multi-CC scheduling, flexible spectrum </a:t>
            </a:r>
            <a:r>
              <a:rPr lang="en-US" sz="1465" u="sng" dirty="0" err="1">
                <a:solidFill>
                  <a:srgbClr val="FF0000"/>
                </a:solidFill>
              </a:rPr>
              <a:t>integrat</a:t>
            </a:r>
            <a:r>
              <a:rPr lang="en-US" sz="1465" u="sng" dirty="0">
                <a:solidFill>
                  <a:srgbClr val="FF0000"/>
                </a:solidFill>
              </a:rPr>
              <a:t>, etc.</a:t>
            </a:r>
          </a:p>
          <a:p>
            <a:pPr lvl="1"/>
            <a:r>
              <a:rPr lang="en-US" sz="2000" u="sng" dirty="0">
                <a:solidFill>
                  <a:srgbClr val="FF0000"/>
                </a:solidFill>
              </a:rPr>
              <a:t>Note: discussion for the following topics is postponed (i.e., not discussed in 4Q’21) due to dependency on SA</a:t>
            </a:r>
          </a:p>
          <a:p>
            <a:pPr lvl="2"/>
            <a:r>
              <a:rPr lang="en-US" sz="1800" dirty="0"/>
              <a:t>Network slicing enhancements (depending on SA2)</a:t>
            </a:r>
          </a:p>
          <a:p>
            <a:pPr lvl="2"/>
            <a:r>
              <a:rPr lang="en-US" sz="1800" dirty="0"/>
              <a:t>Security enhancements (depending on SA3)</a:t>
            </a:r>
          </a:p>
          <a:p>
            <a:r>
              <a:rPr lang="en-US" sz="2400" u="sng" dirty="0">
                <a:solidFill>
                  <a:srgbClr val="FF0000"/>
                </a:solidFill>
              </a:rPr>
              <a:t>An email thread is to be used to discuss passive IoT (based on [1][16]) for the purpose of better understanding</a:t>
            </a:r>
          </a:p>
          <a:p>
            <a:pPr marL="1219133" lvl="2" indent="0">
              <a:buNone/>
            </a:pPr>
            <a:r>
              <a:rPr lang="en-US" sz="1465" dirty="0"/>
              <a:t> </a:t>
            </a:r>
          </a:p>
          <a:p>
            <a:pPr marL="1219133" lvl="2" indent="0">
              <a:buNone/>
            </a:pPr>
            <a:endParaRPr lang="en-US" sz="1465" dirty="0"/>
          </a:p>
        </p:txBody>
      </p:sp>
    </p:spTree>
    <p:extLst>
      <p:ext uri="{BB962C8B-B14F-4D97-AF65-F5344CB8AC3E}">
        <p14:creationId xmlns:p14="http://schemas.microsoft.com/office/powerpoint/2010/main" val="77268873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1143000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slide </a:t>
            </a:r>
            <a:r>
              <a:rPr lang="en-US" sz="3201" dirty="0">
                <a:highlight>
                  <a:srgbClr val="FFFF00"/>
                </a:highlight>
              </a:rPr>
              <a:t>5</a:t>
            </a:r>
            <a:r>
              <a:rPr lang="en-US" sz="3201" dirty="0"/>
              <a:t> to </a:t>
            </a:r>
            <a:r>
              <a:rPr lang="en-US" sz="3201"/>
              <a:t>slide </a:t>
            </a:r>
            <a:r>
              <a:rPr lang="en-US" sz="3201">
                <a:highlight>
                  <a:srgbClr val="FFFF00"/>
                </a:highlight>
              </a:rPr>
              <a:t>14</a:t>
            </a:r>
            <a:endParaRPr lang="en-US" sz="2666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6776196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71655090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641" y="245536"/>
            <a:ext cx="13427870" cy="669911"/>
          </a:xfrm>
        </p:spPr>
        <p:txBody>
          <a:bodyPr/>
          <a:lstStyle/>
          <a:p>
            <a:r>
              <a:rPr lang="en-US" sz="4000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014" y="1112320"/>
            <a:ext cx="13756312" cy="4830233"/>
          </a:xfrm>
        </p:spPr>
        <p:txBody>
          <a:bodyPr/>
          <a:lstStyle/>
          <a:p>
            <a:r>
              <a:rPr lang="en-US" sz="4000" dirty="0"/>
              <a:t> </a:t>
            </a:r>
            <a:r>
              <a:rPr lang="en-US" sz="3200" dirty="0"/>
              <a:t>Next steps on RAN Rel-18 management after RAN#93-e (as in </a:t>
            </a:r>
            <a:r>
              <a:rPr lang="en-US" sz="3200" dirty="0">
                <a:hlinkClick r:id="rId2"/>
              </a:rPr>
              <a:t>RP-210770</a:t>
            </a:r>
            <a:r>
              <a:rPr lang="en-US" sz="3200" dirty="0"/>
              <a:t>):</a:t>
            </a:r>
          </a:p>
          <a:p>
            <a:pPr lvl="1"/>
            <a:r>
              <a:rPr lang="en-US" sz="2800" dirty="0"/>
              <a:t>Email discussions in October to start deriving RAN1/2/3/4 WIs and SIs from consolidated proposals</a:t>
            </a:r>
          </a:p>
          <a:p>
            <a:pPr lvl="1"/>
            <a:r>
              <a:rPr lang="en-US" sz="2800" dirty="0"/>
              <a:t>RAN#94 to approve RAN1/2/3/4 work package for Rel18</a:t>
            </a:r>
          </a:p>
          <a:p>
            <a:pPr lvl="2"/>
            <a:r>
              <a:rPr lang="en-US" sz="2265" dirty="0"/>
              <a:t>RAN4 impacts of RAN1/2/3-led items are included in the WI/SI sheets at the December approval</a:t>
            </a:r>
          </a:p>
          <a:p>
            <a:pPr lvl="1"/>
            <a:r>
              <a:rPr lang="en-US" sz="2800" dirty="0"/>
              <a:t>RAN#94 (December) can potentially approve item(s) on RAN4-led new areas</a:t>
            </a:r>
          </a:p>
          <a:p>
            <a:pPr lvl="1"/>
            <a:r>
              <a:rPr lang="en-US" sz="2800" dirty="0"/>
              <a:t>Further RAN4-led proposals that are dependent on Rel-17 finalization are to be worked on in Q1/2022</a:t>
            </a:r>
          </a:p>
          <a:p>
            <a:pPr lvl="1"/>
            <a:r>
              <a:rPr lang="en-US" sz="2800" dirty="0"/>
              <a:t>RAN#95 (March) to approve the rest of the RAN4 core work package for Rel18</a:t>
            </a:r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20029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References</a:t>
            </a:r>
          </a:p>
          <a:p>
            <a:r>
              <a:rPr lang="en-US" sz="3200" dirty="0">
                <a:sym typeface="Wingdings" panose="05000000000000000000" pitchFamily="2" charset="2"/>
              </a:rPr>
              <a:t>General Guidance</a:t>
            </a:r>
          </a:p>
          <a:p>
            <a:r>
              <a:rPr lang="en-US" sz="3200" dirty="0"/>
              <a:t>List of Potential Items Led per RAN WG for Subsequent Discussion till RAN#94-e</a:t>
            </a:r>
          </a:p>
          <a:p>
            <a:pPr lvl="1"/>
            <a:r>
              <a:rPr lang="en-US" sz="2400" dirty="0"/>
              <a:t>RAN1, RAN2, RAN3, RAN4</a:t>
            </a:r>
          </a:p>
          <a:p>
            <a:pPr lvl="1"/>
            <a:r>
              <a:rPr lang="en-US" sz="2400" dirty="0"/>
              <a:t>Additional considerations</a:t>
            </a:r>
          </a:p>
          <a:p>
            <a:r>
              <a:rPr lang="en-US" sz="3200" dirty="0"/>
              <a:t>Appendix</a:t>
            </a:r>
          </a:p>
          <a:p>
            <a:pPr lvl="1"/>
            <a:r>
              <a:rPr lang="en-US" sz="2669" dirty="0"/>
              <a:t>Previously endorsed Next steps</a:t>
            </a:r>
          </a:p>
          <a:p>
            <a:pPr lvl="1"/>
            <a:r>
              <a:rPr lang="en-US" sz="2669" strike="sngStrike" dirty="0">
                <a:solidFill>
                  <a:srgbClr val="FF0000"/>
                </a:solidFill>
              </a:rPr>
              <a:t>Detailed Example Areas (so far) for Each Potential Item, </a:t>
            </a:r>
            <a:r>
              <a:rPr lang="en-US" sz="2669" b="1" i="1" strike="sngStrike" dirty="0">
                <a:solidFill>
                  <a:srgbClr val="FF0000"/>
                </a:solidFill>
              </a:rPr>
              <a:t>FOR INFORMATION ONLY</a:t>
            </a:r>
          </a:p>
          <a:p>
            <a:pPr lvl="2"/>
            <a:r>
              <a:rPr lang="en-US" sz="1865" strike="sngStrike" dirty="0">
                <a:solidFill>
                  <a:srgbClr val="FF0000"/>
                </a:solidFill>
              </a:rPr>
              <a:t>RAN1, RAN2, RAN3, RAN4</a:t>
            </a:r>
          </a:p>
          <a:p>
            <a:endParaRPr lang="en-US" sz="3200" strike="sngStrike" dirty="0">
              <a:solidFill>
                <a:srgbClr val="FF0000"/>
              </a:solidFill>
            </a:endParaRP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1841858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491064"/>
          </a:xfrm>
        </p:spPr>
        <p:txBody>
          <a:bodyPr/>
          <a:lstStyle/>
          <a:p>
            <a:r>
              <a:rPr lang="en-US" sz="4000" dirty="0"/>
              <a:t>References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767769"/>
              </p:ext>
            </p:extLst>
          </p:nvPr>
        </p:nvGraphicFramePr>
        <p:xfrm>
          <a:off x="752821" y="719667"/>
          <a:ext cx="13080999" cy="5724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081">
                  <a:extLst>
                    <a:ext uri="{9D8B030D-6E8A-4147-A177-3AD203B41FA5}">
                      <a16:colId xmlns:a16="http://schemas.microsoft.com/office/drawing/2014/main" val="3477048622"/>
                    </a:ext>
                  </a:extLst>
                </a:gridCol>
                <a:gridCol w="1091626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098169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3188123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Index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Source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hlinkClick r:id="rId2" tooltip="http://www.3gpp.org/ftp/tsg_ran/tsg_ran/tsgr_ahs/2021_06_ran_rel18_ws/docs/rws-210659.zip"/>
                        </a:rPr>
                        <a:t>RWS-210659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Summary of RAN Rel-18 Workshop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Chair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RP-211651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[RAN93e-R18Prep-01] Evolution for DL MIMO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RP-211652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[RAN93e-R18Prep-02] UL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NTT DOCOMO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RP-211653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[RAN93e-R18Prep-03] Mobility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 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RP-211654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[RAN93e-R18Prep-04] Additional topological improvements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RAN3 chair (ZTE)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RP-211655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[RAN93e-R18Prep-05] Enhancements for XR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Nokia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RP-212503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[RAN93e-R18Prep-06]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enhancements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LG Electronics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RP-212221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[RAN93e-R18Prep-07]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evolution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Ericsson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0"/>
                        </a:rPr>
                        <a:t>RP-211658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[RAN93e-R18Prep-08] NTN evolution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(AT&amp;T)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1"/>
                        </a:rPr>
                        <a:t>RP-211659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[RAN93e-R18Prep-09] Evolution for broadcast and multicast services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(Deutsche Telekom)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6713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2"/>
                        </a:rPr>
                        <a:t>RP-211660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[RAN93e-R18Prep-10] Expanded and improved Positioning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Intel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50911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3"/>
                        </a:rPr>
                        <a:t>RP-211661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[RAN93e-R18Prep-11] Evolution of duplex operation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Samsung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904988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4"/>
                        </a:rPr>
                        <a:t>RP-211662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[RAN93e-R18Prep-12] AI/ML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Qualcomm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87039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5"/>
                        </a:rPr>
                        <a:t>RP-211663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[RAN93e-R18Prep-13] Network energy savings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Huawei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4005139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6"/>
                        </a:rPr>
                        <a:t>RP-211664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[RAN93e-R18Prep-14] Additional RAN1/2/3 candidate topics, Set 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chair (Samsung)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5225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7"/>
                        </a:rPr>
                        <a:t>RP-211665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[RAN93e-R18Prep-15] Additional RAN1/2/3 candidate topics, Set 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(Ericsson)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17930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8"/>
                        </a:rPr>
                        <a:t>RP-211666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[RAN93e-R18Prep-16] Additional RAN1/2/3 candidate topics, Set 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RAN2 chair (MediaTek)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19456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9"/>
                        </a:rPr>
                        <a:t>RP-211667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[RAN93e-R18Prep-17] Potential RAN4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RAN4 chair (Huawei)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99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1068" y="2460647"/>
            <a:ext cx="12746197" cy="1470025"/>
          </a:xfrm>
        </p:spPr>
        <p:txBody>
          <a:bodyPr/>
          <a:lstStyle/>
          <a:p>
            <a:r>
              <a:rPr lang="en-US" sz="6000" dirty="0"/>
              <a:t>General Guidance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218" y="66233"/>
            <a:ext cx="11706046" cy="702730"/>
          </a:xfrm>
        </p:spPr>
        <p:txBody>
          <a:bodyPr/>
          <a:lstStyle/>
          <a:p>
            <a:r>
              <a:rPr lang="en-US" dirty="0"/>
              <a:t>General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34" y="768963"/>
            <a:ext cx="14027887" cy="4830233"/>
          </a:xfrm>
        </p:spPr>
        <p:txBody>
          <a:bodyPr/>
          <a:lstStyle/>
          <a:p>
            <a:r>
              <a:rPr lang="en-US" sz="2400" dirty="0"/>
              <a:t>A list of items organized by the leading WG are provided in the sequel, which is to be used for subsequent discussion till RAN#94</a:t>
            </a:r>
          </a:p>
          <a:p>
            <a:pPr lvl="1"/>
            <a:r>
              <a:rPr lang="en-US" sz="2000" dirty="0"/>
              <a:t>The email discussion in October (</a:t>
            </a:r>
            <a:r>
              <a:rPr lang="en-US" sz="2000" dirty="0">
                <a:highlight>
                  <a:srgbClr val="FFFF00"/>
                </a:highlight>
              </a:rPr>
              <a:t>Oct. </a:t>
            </a:r>
            <a:r>
              <a:rPr lang="en-US" sz="2000" u="sng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18</a:t>
            </a:r>
            <a:r>
              <a:rPr lang="en-US" sz="2000" u="sng" dirty="0">
                <a:solidFill>
                  <a:srgbClr val="FF0000"/>
                </a:solidFill>
                <a:highlight>
                  <a:srgbClr val="FFFF00"/>
                </a:highlight>
              </a:rPr>
              <a:t>20</a:t>
            </a:r>
            <a:r>
              <a:rPr lang="en-US" sz="2000" baseline="30000" dirty="0">
                <a:highlight>
                  <a:srgbClr val="FFFF00"/>
                </a:highlight>
              </a:rPr>
              <a:t>th</a:t>
            </a:r>
            <a:r>
              <a:rPr lang="en-US" sz="2000" dirty="0">
                <a:highlight>
                  <a:srgbClr val="FFFF00"/>
                </a:highlight>
              </a:rPr>
              <a:t> – 2</a:t>
            </a:r>
            <a:r>
              <a:rPr lang="en-US" sz="2000" u="sng" dirty="0">
                <a:solidFill>
                  <a:srgbClr val="FF0000"/>
                </a:solidFill>
                <a:highlight>
                  <a:srgbClr val="FFFF00"/>
                </a:highlight>
              </a:rPr>
              <a:t>9</a:t>
            </a:r>
            <a:r>
              <a:rPr lang="en-US" sz="2000" u="sng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7</a:t>
            </a:r>
            <a:r>
              <a:rPr lang="en-US" sz="2000" baseline="30000" dirty="0">
                <a:highlight>
                  <a:srgbClr val="FFFF00"/>
                </a:highlight>
              </a:rPr>
              <a:t>th</a:t>
            </a:r>
            <a:r>
              <a:rPr lang="en-US" sz="2000" dirty="0"/>
              <a:t>) is expected to focus on potential scope for each potential WI or SI</a:t>
            </a:r>
          </a:p>
          <a:p>
            <a:pPr lvl="2"/>
            <a:r>
              <a:rPr lang="en-US" sz="1800" dirty="0"/>
              <a:t>Including discussion whether it should be a SI, or a WI (including possibly a study phase for some scope(s))</a:t>
            </a:r>
          </a:p>
          <a:p>
            <a:pPr lvl="2"/>
            <a:r>
              <a:rPr lang="en-US" sz="1800" dirty="0"/>
              <a:t>Including discussion on the leading WG (if any change) and the secondary WG(s)</a:t>
            </a:r>
          </a:p>
          <a:p>
            <a:r>
              <a:rPr lang="en-US" sz="2400" b="1" dirty="0"/>
              <a:t>A subset of these items in the list are expected to be approved for RAN Rel-18 in RAN#94-e</a:t>
            </a:r>
          </a:p>
          <a:p>
            <a:pPr lvl="1"/>
            <a:r>
              <a:rPr lang="en-US" sz="2000" dirty="0"/>
              <a:t>All items are subject to discussion and justification, and may be potentially split, consolidated, or dropped, until RAN#94-e</a:t>
            </a:r>
          </a:p>
          <a:p>
            <a:pPr lvl="1"/>
            <a:r>
              <a:rPr lang="en-US" sz="2000" dirty="0"/>
              <a:t>It is critical to ensure all </a:t>
            </a:r>
            <a:r>
              <a:rPr lang="en-US" sz="2000" dirty="0" err="1"/>
              <a:t>WGs’s</a:t>
            </a:r>
            <a:r>
              <a:rPr lang="en-US" sz="2000" dirty="0"/>
              <a:t> load in Rel-18 is reasonable!</a:t>
            </a:r>
          </a:p>
          <a:p>
            <a:pPr lvl="1"/>
            <a:r>
              <a:rPr lang="en-US" sz="2000" dirty="0"/>
              <a:t>In approving RAN1/2/3-led projects in RAN#94-e, </a:t>
            </a:r>
          </a:p>
          <a:p>
            <a:pPr lvl="2"/>
            <a:r>
              <a:rPr lang="en-US" sz="1800" dirty="0"/>
              <a:t>Some RAN1/2/3 WG capacity (in terms of # TUs) will be reserved ([5%-15%?])</a:t>
            </a:r>
          </a:p>
          <a:p>
            <a:pPr lvl="2"/>
            <a:r>
              <a:rPr lang="en-US" sz="1800" dirty="0"/>
              <a:t>All WGs would have dedicated TUs to handle impacts from other WGs (including other WG-led projects and misc. impact within RAN and from other TSGs)</a:t>
            </a:r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02730"/>
          </a:xfrm>
        </p:spPr>
        <p:txBody>
          <a:bodyPr/>
          <a:lstStyle/>
          <a:p>
            <a:r>
              <a:rPr lang="en-US" dirty="0"/>
              <a:t>General Guidance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931333"/>
            <a:ext cx="13756312" cy="4830233"/>
          </a:xfrm>
        </p:spPr>
        <p:txBody>
          <a:bodyPr/>
          <a:lstStyle/>
          <a:p>
            <a:r>
              <a:rPr lang="en-US" sz="2400" strike="sngStrike" dirty="0">
                <a:solidFill>
                  <a:srgbClr val="FF0000"/>
                </a:solidFill>
              </a:rPr>
              <a:t>A first order estimate of the expected TU for the leading WG is also provided for each item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</a:rPr>
              <a:t>The final TU allocation (including both the primary and second WGs) is to be decided in December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</a:rPr>
              <a:t>The detailed TU allocation may be different across WG meetings and/or across different projects</a:t>
            </a:r>
          </a:p>
          <a:p>
            <a:r>
              <a:rPr lang="en-US" sz="2400" dirty="0"/>
              <a:t>The areas for each item are to be further discussed using references [1] to [18], and the contributions under AI 9.0/9.0.1/9.0.2/9.0.3/9.0.4/9.0.5 in RAN#93-e</a:t>
            </a:r>
          </a:p>
          <a:p>
            <a:pPr lvl="1"/>
            <a:r>
              <a:rPr lang="en-US" sz="2000" u="sng" dirty="0">
                <a:solidFill>
                  <a:srgbClr val="FF0000"/>
                </a:solidFill>
              </a:rPr>
              <a:t>It is noted that the conclusions in references [2] to [18] (including those labelled as “non-controversial”) may still be controversial, which will be further discussed subsequently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</a:rPr>
              <a:t>In the appendix, some detailed example areas are provided, which are derived based on [1] and the claimed “non-controversial” parts in [2] to [18]. However, this is </a:t>
            </a:r>
            <a:r>
              <a:rPr lang="en-US" sz="2000" b="1" strike="sngStrike" dirty="0">
                <a:solidFill>
                  <a:srgbClr val="FF0000"/>
                </a:solidFill>
              </a:rPr>
              <a:t>for information only </a:t>
            </a:r>
            <a:r>
              <a:rPr lang="en-US" sz="2000" strike="sngStrike" dirty="0">
                <a:solidFill>
                  <a:srgbClr val="FF0000"/>
                </a:solidFill>
              </a:rPr>
              <a:t>(not intended for endorsement!)</a:t>
            </a:r>
          </a:p>
        </p:txBody>
      </p:sp>
    </p:spTree>
    <p:extLst>
      <p:ext uri="{BB962C8B-B14F-4D97-AF65-F5344CB8AC3E}">
        <p14:creationId xmlns:p14="http://schemas.microsoft.com/office/powerpoint/2010/main" val="2809596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7068" y="2883981"/>
            <a:ext cx="9661865" cy="1470025"/>
          </a:xfrm>
        </p:spPr>
        <p:txBody>
          <a:bodyPr/>
          <a:lstStyle/>
          <a:p>
            <a:r>
              <a:rPr lang="en-US" sz="6000" dirty="0"/>
              <a:t>List of Potential Items Led per RAN WG for Subsequent Discussion till RAN#94-e</a:t>
            </a:r>
          </a:p>
        </p:txBody>
      </p:sp>
    </p:spTree>
    <p:extLst>
      <p:ext uri="{BB962C8B-B14F-4D97-AF65-F5344CB8AC3E}">
        <p14:creationId xmlns:p14="http://schemas.microsoft.com/office/powerpoint/2010/main" val="3790422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3600" dirty="0"/>
              <a:t>List of Potential RAN1-led Items for Subsequent Discussion till RAN#94-e 1/2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687023"/>
              </p:ext>
            </p:extLst>
          </p:nvPr>
        </p:nvGraphicFramePr>
        <p:xfrm>
          <a:off x="1703388" y="1066803"/>
          <a:ext cx="9967802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  <a:gridCol w="2334585">
                  <a:extLst>
                    <a:ext uri="{9D8B030D-6E8A-4147-A177-3AD203B41FA5}">
                      <a16:colId xmlns:a16="http://schemas.microsoft.com/office/drawing/2014/main" val="2556813644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</a:rPr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 for Downlink and Uplink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[2-4]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u="sng" dirty="0">
                          <a:solidFill>
                            <a:srgbClr val="FF0000"/>
                          </a:solidFill>
                        </a:rPr>
                        <a:t>UL Enhancements (e.g. coverage enhancements; excluding MIMO)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[1]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Additional topological improvements – smart repeater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err="1">
                          <a:effectLst/>
                        </a:rPr>
                        <a:t>Sidelink</a:t>
                      </a:r>
                      <a:r>
                        <a:rPr lang="en-US" sz="2000" b="0" dirty="0">
                          <a:effectLst/>
                        </a:rPr>
                        <a:t> enhancements (excluding positioning and relaying)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[2-3]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RedCap</a:t>
                      </a:r>
                      <a:r>
                        <a:rPr lang="en-US" sz="2000" dirty="0"/>
                        <a:t>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Expanded and improved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Evolution of Duplex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657349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[2-4]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706844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trike="sngStrike" baseline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9070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53252</TotalTime>
  <Words>1580</Words>
  <Application>Microsoft Office PowerPoint</Application>
  <PresentationFormat>Custom</PresentationFormat>
  <Paragraphs>215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Chair’s Summary for RAN Release 18</vt:lpstr>
      <vt:lpstr>Outline</vt:lpstr>
      <vt:lpstr>References</vt:lpstr>
      <vt:lpstr>References</vt:lpstr>
      <vt:lpstr>General Guidance</vt:lpstr>
      <vt:lpstr>General Guidance</vt:lpstr>
      <vt:lpstr>General Guidance – Cont’d</vt:lpstr>
      <vt:lpstr>List of Potential Items Led per RAN WG for Subsequent Discussion till RAN#94-e</vt:lpstr>
      <vt:lpstr>List of Potential RAN1-led Items for Subsequent Discussion till RAN#94-e 1/2</vt:lpstr>
      <vt:lpstr>List of Potential RAN2-led Items for Subsequent Discussion till RAN#94-e</vt:lpstr>
      <vt:lpstr>List of Potential RAN3-led Items for Subsequent Discussion till RAN#94-e</vt:lpstr>
      <vt:lpstr>List of Potential RAN4-led Items for Subsequent Discussion till RAN#94-e</vt:lpstr>
      <vt:lpstr>Additional Considerations 1/2</vt:lpstr>
      <vt:lpstr>Additional Considerations 2/2</vt:lpstr>
      <vt:lpstr>Proposal</vt:lpstr>
      <vt:lpstr>Appendix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637</cp:revision>
  <dcterms:created xsi:type="dcterms:W3CDTF">2018-05-24T11:49:12Z</dcterms:created>
  <dcterms:modified xsi:type="dcterms:W3CDTF">2021-09-15T11:50:54Z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