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7.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 id="2147483653" r:id="rId3"/>
    <p:sldMasterId id="2147483665" r:id="rId4"/>
    <p:sldMasterId id="2147483667" r:id="rId5"/>
    <p:sldMasterId id="2147483672" r:id="rId6"/>
    <p:sldMasterId id="2147483678" r:id="rId7"/>
    <p:sldMasterId id="2147483691" r:id="rId8"/>
    <p:sldMasterId id="2147483709" r:id="rId9"/>
  </p:sldMasterIdLst>
  <p:notesMasterIdLst>
    <p:notesMasterId r:id="rId16"/>
  </p:notesMasterIdLst>
  <p:sldIdLst>
    <p:sldId id="747" r:id="rId10"/>
    <p:sldId id="628" r:id="rId11"/>
    <p:sldId id="748" r:id="rId12"/>
    <p:sldId id="749" r:id="rId13"/>
    <p:sldId id="750" r:id="rId14"/>
    <p:sldId id="402" r:id="rId15"/>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47">
          <p15:clr>
            <a:srgbClr val="A4A3A4"/>
          </p15:clr>
        </p15:guide>
        <p15:guide id="2" pos="28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6600"/>
    <a:srgbClr val="CC0000"/>
    <a:srgbClr val="FF9999"/>
    <a:srgbClr val="FFFF66"/>
    <a:srgbClr val="99FF99"/>
    <a:srgbClr val="FFCCFF"/>
    <a:srgbClr val="FF9966"/>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25" autoAdjust="0"/>
    <p:restoredTop sz="90353" autoAdjust="0"/>
  </p:normalViewPr>
  <p:slideViewPr>
    <p:cSldViewPr snapToGrid="0" snapToObjects="1">
      <p:cViewPr varScale="1">
        <p:scale>
          <a:sx n="146" d="100"/>
          <a:sy n="146" d="100"/>
        </p:scale>
        <p:origin x="498" y="108"/>
      </p:cViewPr>
      <p:guideLst>
        <p:guide orient="horz" pos="1647"/>
        <p:guide pos="2892"/>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2021/9/3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t>1</a:t>
            </a:fld>
            <a:endParaRPr kumimoji="1" lang="zh-CN" alt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t>3</a:t>
            </a:fld>
            <a:endParaRPr lang="zh-CN" altLang="en-US"/>
          </a:p>
        </p:txBody>
      </p:sp>
    </p:spTree>
    <p:extLst>
      <p:ext uri="{BB962C8B-B14F-4D97-AF65-F5344CB8AC3E}">
        <p14:creationId xmlns:p14="http://schemas.microsoft.com/office/powerpoint/2010/main" val="3260304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t>4</a:t>
            </a:fld>
            <a:endParaRPr lang="zh-CN" altLang="en-US"/>
          </a:p>
        </p:txBody>
      </p:sp>
    </p:spTree>
    <p:extLst>
      <p:ext uri="{BB962C8B-B14F-4D97-AF65-F5344CB8AC3E}">
        <p14:creationId xmlns:p14="http://schemas.microsoft.com/office/powerpoint/2010/main" val="4114772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4BFBE-9997-49A6-A555-D7FEFD55612C}" type="slidenum">
              <a:rPr lang="zh-CN" altLang="en-US" smtClean="0"/>
              <a:t>5</a:t>
            </a:fld>
            <a:endParaRPr lang="zh-CN" altLang="en-US"/>
          </a:p>
        </p:txBody>
      </p:sp>
    </p:spTree>
    <p:extLst>
      <p:ext uri="{BB962C8B-B14F-4D97-AF65-F5344CB8AC3E}">
        <p14:creationId xmlns:p14="http://schemas.microsoft.com/office/powerpoint/2010/main" val="867681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6</a:t>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3.jpeg"/><Relationship Id="rId1" Type="http://schemas.openxmlformats.org/officeDocument/2006/relationships/slideMaster" Target="../slideMasters/slideMaster7.xml"/><Relationship Id="rId4" Type="http://schemas.openxmlformats.org/officeDocument/2006/relationships/image" Target="../media/image2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2021/9/3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875195"/>
            <a:ext cx="1360488" cy="936394"/>
          </a:xfrm>
          <a:prstGeom prst="rect">
            <a:avLst/>
          </a:prstGeom>
          <a:noFill/>
          <a:ln w="9525">
            <a:noFill/>
            <a:miter lim="800000"/>
          </a:ln>
        </p:spPr>
        <p:txBody>
          <a:bodyPr lIns="70082" tIns="35044" rIns="70082" bIns="35044" anchor="b" anchorCtr="1">
            <a:spAutoFit/>
          </a:bodyPr>
          <a:lstStyle/>
          <a:p>
            <a:pPr defTabSz="701040" fontAlgn="base">
              <a:spcBef>
                <a:spcPct val="0"/>
              </a:spcBef>
              <a:spcAft>
                <a:spcPct val="0"/>
              </a:spcAft>
            </a:pPr>
            <a:r>
              <a:rPr lang="en-US" sz="675" noProof="1">
                <a:solidFill>
                  <a:prstClr val="white"/>
                </a:solidFill>
                <a:latin typeface="Arial" panose="020B0604020202020204" pitchFamily="34" charset="0"/>
                <a:ea typeface="Heiti SC Light"/>
                <a:cs typeface="Arial" panose="020B0604020202020204" pitchFamily="34" charset="0"/>
              </a:rPr>
              <a:t>T</a:t>
            </a:r>
            <a:r>
              <a:rPr lang="en-US" altLang="zh-CN" sz="675" noProof="1">
                <a:solidFill>
                  <a:prstClr val="white"/>
                </a:solidFill>
                <a:latin typeface="Arial" panose="020B0604020202020204" pitchFamily="34" charset="0"/>
                <a:ea typeface="Heiti SC Light"/>
                <a:cs typeface="Arial" panose="020B0604020202020204" pitchFamily="34" charset="0"/>
              </a:rPr>
              <a:t>itle:</a:t>
            </a:r>
            <a:endParaRPr lang="en-US" altLang="ja-JP" sz="675" noProof="1">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altLang="zh-CN" sz="600" noProof="1">
                <a:solidFill>
                  <a:prstClr val="white"/>
                </a:solidFill>
                <a:latin typeface="Arial" panose="020B0604020202020204" pitchFamily="34" charset="0"/>
                <a:ea typeface="Heiti SC Light"/>
                <a:cs typeface="Arial" panose="020B0604020202020204" pitchFamily="34" charset="0"/>
              </a:rPr>
              <a:t>Type</a:t>
            </a:r>
            <a:r>
              <a:rPr lang="en-US" altLang="ja-JP" sz="600" noProof="1">
                <a:solidFill>
                  <a:prstClr val="white"/>
                </a:solidFill>
                <a:latin typeface="Arial" panose="020B0604020202020204" pitchFamily="34" charset="0"/>
                <a:ea typeface="Heiti SC Light"/>
                <a:cs typeface="Arial" panose="020B0604020202020204" pitchFamily="34" charset="0"/>
              </a:rPr>
              <a:t>: </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ea typeface="Heiti SC Light"/>
                <a:cs typeface="Heiti SC Light"/>
              </a:rPr>
              <a:t>22-24</a:t>
            </a:r>
            <a:r>
              <a:rPr lang="en-US" altLang="zh-CN" sz="600" noProof="1">
                <a:solidFill>
                  <a:prstClr val="white"/>
                </a:solidFill>
                <a:latin typeface="Arial" panose="020B0604020202020204" pitchFamily="34" charset="0"/>
                <a:ea typeface="Heiti SC Light"/>
                <a:cs typeface="Heiti SC Light"/>
              </a:rPr>
              <a:t>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a:t>
            </a:r>
            <a:r>
              <a:rPr lang="en-US" altLang="zh-CN" sz="600" noProof="1">
                <a:solidFill>
                  <a:prstClr val="white"/>
                </a:solidFill>
                <a:latin typeface="Arial" panose="020B0604020202020204" pitchFamily="34" charset="0"/>
                <a:ea typeface="Heiti SC Light"/>
                <a:cs typeface="Heiti SC Light"/>
              </a:rPr>
              <a:t>olor</a:t>
            </a: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he ZTE blue</a:t>
            </a:r>
            <a:r>
              <a:rPr lang="en-US" altLang="ja-JP" sz="600" noProof="1">
                <a:solidFill>
                  <a:prstClr val="white"/>
                </a:solidFill>
                <a:latin typeface="Arial" panose="020B0604020202020204" pitchFamily="34" charset="0"/>
                <a:ea typeface="Heiti SC Light"/>
                <a:cs typeface="Heiti SC Light"/>
              </a:rPr>
              <a:t> </a:t>
            </a:r>
          </a:p>
          <a:p>
            <a:pPr defTabSz="701040" fontAlgn="base">
              <a:spcBef>
                <a:spcPct val="0"/>
              </a:spcBef>
              <a:spcAft>
                <a:spcPct val="0"/>
              </a:spcAft>
            </a:pPr>
            <a:endParaRPr lang="en-US" altLang="zh-CN"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altLang="zh-CN" sz="675" noProof="1">
                <a:solidFill>
                  <a:prstClr val="white"/>
                </a:solidFill>
                <a:latin typeface="Arial" panose="020B0604020202020204" pitchFamily="34" charset="0"/>
                <a:ea typeface="Heiti SC Light"/>
                <a:cs typeface="Heiti SC Light"/>
              </a:rPr>
              <a:t>Subtitle:</a:t>
            </a:r>
            <a:endParaRPr lang="en-US" altLang="ja-JP"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ype</a:t>
            </a:r>
            <a:r>
              <a:rPr lang="en-US" alt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：14-</a:t>
            </a:r>
            <a:r>
              <a:rPr lang="en-US" altLang="ja-JP" sz="600" noProof="1">
                <a:solidFill>
                  <a:prstClr val="white"/>
                </a:solidFill>
                <a:latin typeface="Arial" panose="020B0604020202020204" pitchFamily="34" charset="0"/>
                <a:ea typeface="Heiti SC Light"/>
                <a:cs typeface="Heiti SC Light"/>
              </a:rPr>
              <a:t>18pt</a:t>
            </a: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Color: The </a:t>
            </a:r>
            <a:r>
              <a:rPr lang="en-US" altLang="zh-CN" sz="600" noProof="1">
                <a:solidFill>
                  <a:prstClr val="white"/>
                </a:solidFill>
                <a:latin typeface="Arial" panose="020B0604020202020204" pitchFamily="34" charset="0"/>
                <a:ea typeface="Heiti SC Light"/>
                <a:cs typeface="Heiti SC Light"/>
              </a:rPr>
              <a:t>ZTE green</a:t>
            </a:r>
            <a:endParaRPr lang="en-US" altLang="ja-JP" sz="6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3851276"/>
            <a:ext cx="1392237"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G143, B212</a:t>
                </a:r>
                <a:endParaRPr kumimoji="1" lang="zh-CN" altLang="en-US" sz="525"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R140,G198, B62</a:t>
                </a:r>
                <a:endParaRPr kumimoji="1" lang="zh-CN" altLang="en-US" sz="525"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R90,G203, B245</a:t>
              </a:r>
              <a:endParaRPr kumimoji="1" lang="zh-CN" altLang="en-US" sz="525"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1"/>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4"/>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3" name="标题 13"/>
          <p:cNvSpPr>
            <a:spLocks noGrp="1"/>
          </p:cNvSpPr>
          <p:nvPr>
            <p:ph type="title"/>
          </p:nvPr>
        </p:nvSpPr>
        <p:spPr>
          <a:xfrm>
            <a:off x="336137" y="411132"/>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a:solidFill>
                  <a:srgbClr val="FFFFFF"/>
                </a:solidFill>
                <a:latin typeface="Arial" panose="020B0604020202020204" pitchFamily="34" charset="0"/>
                <a:ea typeface="Heiti SC Light"/>
                <a:cs typeface="Heiti SC Light"/>
              </a:rPr>
              <a:t>Title:</a:t>
            </a:r>
            <a:endParaRPr lang="en-US" altLang="ja-JP" sz="900" noProof="1">
              <a:solidFill>
                <a:srgbClr val="FFFFFF"/>
              </a:solidFill>
              <a:latin typeface="Arial" panose="020B0604020202020204" pitchFamily="34" charset="0"/>
              <a:ea typeface="Heiti SC Light"/>
              <a:cs typeface="Heiti SC Light"/>
            </a:endParaRPr>
          </a:p>
          <a:p>
            <a:pPr eaLnBrk="1" hangingPunct="1">
              <a:defRPr/>
            </a:pPr>
            <a:r>
              <a:rPr lang="en-US" altLang="zh-CN" sz="800" noProof="1">
                <a:solidFill>
                  <a:srgbClr val="FFFFFF"/>
                </a:solidFill>
                <a:latin typeface="Arial" panose="020B0604020202020204" pitchFamily="34" charset="0"/>
                <a:ea typeface="Heiti SC Light"/>
                <a:cs typeface="Heiti SC Light"/>
              </a:rPr>
              <a:t>Type</a:t>
            </a:r>
            <a:r>
              <a:rPr lang="en-US" altLang="ja-JP" sz="800" noProof="1">
                <a:solidFill>
                  <a:srgbClr val="FFFFFF"/>
                </a:solidFill>
                <a:latin typeface="Arial" panose="020B0604020202020204" pitchFamily="34" charset="0"/>
                <a:ea typeface="Heiti SC Light"/>
                <a:cs typeface="Heiti SC Light"/>
              </a:rPr>
              <a:t>: </a:t>
            </a:r>
            <a:r>
              <a:rPr lang="en-US" altLang="ja-JP" sz="800" noProof="1">
                <a:solidFill>
                  <a:srgbClr val="FFFFFF"/>
                </a:solidFill>
                <a:latin typeface="Arial" panose="020B0604020202020204" pitchFamily="34" charset="0"/>
                <a:ea typeface="MS PGothic" panose="020B0600070205080204" pitchFamily="34" charset="-128"/>
              </a:rPr>
              <a:t>Arial</a:t>
            </a:r>
            <a:endParaRPr lang="en-US" altLang="zh-CN" sz="800">
              <a:solidFill>
                <a:srgbClr val="FFFFFF"/>
              </a:solidFill>
              <a:latin typeface="Arial" panose="020B0604020202020204" pitchFamily="34" charset="0"/>
            </a:endParaRPr>
          </a:p>
          <a:p>
            <a:pPr eaLnBrk="1" hangingPunct="1">
              <a:defRPr/>
            </a:pPr>
            <a:r>
              <a:rPr lang="en-US" altLang="zh-CN" sz="800" noProof="1">
                <a:solidFill>
                  <a:srgbClr val="FFFFFF"/>
                </a:solidFill>
                <a:latin typeface="Arial" panose="020B0604020202020204" pitchFamily="34" charset="0"/>
                <a:ea typeface="Heiti SC Light"/>
                <a:cs typeface="Heiti SC Light"/>
              </a:rPr>
              <a:t>Size：32-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eaLnBrk="1" hangingPunct="1">
              <a:defRPr/>
            </a:pPr>
            <a:r>
              <a:rPr lang="en-US" altLang="zh-CN" sz="800" noProof="1">
                <a:solidFill>
                  <a:srgbClr val="FFFFFF"/>
                </a:solidFill>
                <a:latin typeface="Arial" panose="020B0604020202020204" pitchFamily="34" charset="0"/>
                <a:ea typeface="Heiti SC Light"/>
                <a:cs typeface="Heiti SC Light"/>
              </a:rPr>
              <a:t>Color：The ZTE blue</a:t>
            </a:r>
            <a:r>
              <a:rPr lang="en-US" altLang="ja-JP" sz="800" noProof="1">
                <a:solidFill>
                  <a:srgbClr val="FFFFFF"/>
                </a:solidFill>
                <a:latin typeface="Arial" panose="020B0604020202020204" pitchFamily="34" charset="0"/>
                <a:ea typeface="Heiti SC Light"/>
                <a:cs typeface="Heiti SC Light"/>
              </a:rPr>
              <a:t> </a:t>
            </a:r>
          </a:p>
          <a:p>
            <a:pPr eaLnBrk="1" hangingPunct="1">
              <a:defRPr/>
            </a:pPr>
            <a:endParaRPr lang="en-US" altLang="zh-CN" sz="900" noProof="1">
              <a:solidFill>
                <a:srgbClr val="FFFFFF"/>
              </a:solidFill>
              <a:latin typeface="Arial" panose="020B0604020202020204" pitchFamily="34" charset="0"/>
              <a:ea typeface="Heiti SC Light"/>
              <a:cs typeface="Heiti SC Light"/>
            </a:endParaRPr>
          </a:p>
          <a:p>
            <a:pPr eaLnBrk="1" hangingPunct="1">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eaLnBrk="1" hangingPunct="1">
              <a:defRPr/>
            </a:pPr>
            <a:r>
              <a:rPr lang="en-US" altLang="zh-CN" sz="800" noProof="1">
                <a:solidFill>
                  <a:srgbClr val="FFFFFF"/>
                </a:solidFill>
                <a:latin typeface="Arial" panose="020B0604020202020204" pitchFamily="34" charset="0"/>
                <a:ea typeface="Heiti SC Light"/>
                <a:cs typeface="Heiti SC Light"/>
              </a:rPr>
              <a:t>Type: </a:t>
            </a:r>
            <a:r>
              <a:rPr lang="en-US" altLang="ja-JP" sz="800" noProof="1">
                <a:solidFill>
                  <a:srgbClr val="FFFFFF"/>
                </a:solidFill>
                <a:latin typeface="Arial" panose="020B0604020202020204" pitchFamily="34" charset="0"/>
                <a:ea typeface="MS PGothic" panose="020B0600070205080204" pitchFamily="34" charset="-128"/>
              </a:rPr>
              <a:t>Arial</a:t>
            </a:r>
            <a:endParaRPr lang="en-US" altLang="zh-CN" sz="800">
              <a:solidFill>
                <a:srgbClr val="FFFFFF"/>
              </a:solidFill>
              <a:latin typeface="Arial" panose="020B0604020202020204" pitchFamily="34" charset="0"/>
            </a:endParaRPr>
          </a:p>
          <a:p>
            <a:pPr eaLnBrk="1" hangingPunct="1">
              <a:defRPr/>
            </a:pPr>
            <a:r>
              <a:rPr lang="en-US" altLang="zh-CN" sz="800" noProof="1">
                <a:solidFill>
                  <a:srgbClr val="FFFFFF"/>
                </a:solidFill>
                <a:latin typeface="Arial" panose="020B0604020202020204" pitchFamily="34" charset="0"/>
                <a:ea typeface="Heiti SC Light"/>
                <a:cs typeface="Heiti SC Light"/>
              </a:rPr>
              <a:t>Size：</a:t>
            </a:r>
            <a:r>
              <a:rPr lang="en-US" altLang="ja-JP" sz="800" noProof="1">
                <a:solidFill>
                  <a:srgbClr val="FFFFFF"/>
                </a:solidFill>
                <a:latin typeface="Arial" panose="020B0604020202020204" pitchFamily="34" charset="0"/>
                <a:ea typeface="Heiti SC Light"/>
                <a:cs typeface="Heiti SC Light"/>
              </a:rPr>
              <a:t>20pt</a:t>
            </a:r>
          </a:p>
          <a:p>
            <a:pPr eaLnBrk="1" hangingPunct="1">
              <a:defRPr/>
            </a:pPr>
            <a:r>
              <a:rPr lang="en-US" altLang="zh-CN" sz="800" noProof="1">
                <a:solidFill>
                  <a:srgbClr val="FFFFFF"/>
                </a:solidFill>
                <a:latin typeface="Arial" panose="020B0604020202020204" pitchFamily="34" charset="0"/>
                <a:ea typeface="Heiti SC Light"/>
                <a:cs typeface="Heiti SC Light"/>
              </a:rPr>
              <a:t>Color: The 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a:solidFill>
                      <a:srgbClr val="FFFFFF"/>
                    </a:solidFill>
                    <a:latin typeface="Arial" panose="020B0604020202020204" pitchFamily="34" charset="0"/>
                  </a:rPr>
                  <a:t>G143, B212</a:t>
                </a:r>
                <a:endParaRPr kumimoji="1" lang="zh-CN" altLang="en-US" sz="700" i="1">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a:solidFill>
                      <a:srgbClr val="FFFFFF"/>
                    </a:solidFill>
                    <a:latin typeface="Arial" panose="020B0604020202020204" pitchFamily="34" charset="0"/>
                  </a:rPr>
                  <a:t>R140,G198, B62</a:t>
                </a:r>
                <a:endParaRPr kumimoji="1" lang="zh-CN" altLang="en-US" sz="700" i="1">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a:solidFill>
                    <a:srgbClr val="FFFFFF"/>
                  </a:solidFill>
                  <a:latin typeface="Arial" panose="020B0604020202020204" pitchFamily="34" charset="0"/>
                </a:rPr>
                <a:t>R90,G203, B245</a:t>
              </a:r>
              <a:endParaRPr kumimoji="1" lang="zh-CN" altLang="en-US" sz="700" i="1">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8614871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image" Target="../media/image6.jpeg"/><Relationship Id="rId5" Type="http://schemas.openxmlformats.org/officeDocument/2006/relationships/slideLayout" Target="../slideLayouts/slideLayout8.xml"/><Relationship Id="rId10" Type="http://schemas.openxmlformats.org/officeDocument/2006/relationships/theme" Target="../theme/theme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6.jpeg"/><Relationship Id="rId5" Type="http://schemas.openxmlformats.org/officeDocument/2006/relationships/theme" Target="../theme/theme5.xml"/><Relationship Id="rId4"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theme" Target="../theme/theme6.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7.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image" Target="../media/image23.jpeg"/><Relationship Id="rId5" Type="http://schemas.openxmlformats.org/officeDocument/2006/relationships/theme" Target="../theme/theme9.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5"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1"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9" r:id="rId5"/>
    <p:sldLayoutId id="2147483660" r:id="rId6"/>
    <p:sldLayoutId id="2147483661" r:id="rId7"/>
    <p:sldLayoutId id="2147483662" r:id="rId8"/>
    <p:sldLayoutId id="2147483664" r:id="rId9"/>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6"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714" r:id="rId6"/>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79347" y="1955165"/>
            <a:ext cx="4410664" cy="616586"/>
          </a:xfrm>
        </p:spPr>
        <p:txBody>
          <a:bodyPr>
            <a:noAutofit/>
          </a:bodyPr>
          <a:lstStyle/>
          <a:p>
            <a:r>
              <a:rPr lang="en-US" altLang="zh-CN" sz="2800" dirty="0">
                <a:solidFill>
                  <a:schemeClr val="bg1"/>
                </a:solidFill>
                <a:sym typeface="+mn-ea"/>
              </a:rPr>
              <a:t>Rel-17 scope for SDT</a:t>
            </a:r>
          </a:p>
        </p:txBody>
      </p:sp>
      <p:sp>
        <p:nvSpPr>
          <p:cNvPr id="51203" name="文本框 3"/>
          <p:cNvSpPr txBox="1">
            <a:spLocks noChangeArrowheads="1"/>
          </p:cNvSpPr>
          <p:nvPr/>
        </p:nvSpPr>
        <p:spPr bwMode="auto">
          <a:xfrm>
            <a:off x="58738" y="122238"/>
            <a:ext cx="435451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 Meeting #93e	</a:t>
            </a:r>
          </a:p>
          <a:p>
            <a:pPr hangingPunct="1">
              <a:lnSpc>
                <a:spcPct val="100000"/>
              </a:lnSpc>
              <a:spcBef>
                <a:spcPct val="0"/>
              </a:spcBef>
              <a:buFontTx/>
              <a:buNone/>
            </a:pPr>
            <a:r>
              <a:rPr kumimoji="1" lang="en-US" altLang="zh-CN" sz="1800" dirty="0">
                <a:solidFill>
                  <a:schemeClr val="bg1"/>
                </a:solidFill>
                <a:ea typeface="宋体" panose="02010600030101010101" pitchFamily="2" charset="-122"/>
              </a:rPr>
              <a:t>Electronic Meeting, September 13 – 17, 2021</a:t>
            </a:r>
            <a:endParaRPr kumimoji="1" lang="zh-CN" altLang="zh-CN" sz="1800" dirty="0">
              <a:solidFill>
                <a:schemeClr val="bg1"/>
              </a:solidFill>
              <a:ea typeface="宋体" panose="02010600030101010101" pitchFamily="2" charset="-122"/>
            </a:endParaRPr>
          </a:p>
          <a:p>
            <a:pPr hangingPunct="1">
              <a:lnSpc>
                <a:spcPct val="100000"/>
              </a:lnSpc>
              <a:spcBef>
                <a:spcPct val="0"/>
              </a:spcBef>
              <a:buFontTx/>
              <a:buNone/>
            </a:pPr>
            <a:endParaRPr kumimoji="1" lang="zh-CN"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9.3.2.7</a:t>
            </a: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r>
              <a:rPr kumimoji="1" lang="en-US" altLang="zh-CN" sz="1800" dirty="0">
                <a:ea typeface="宋体" panose="02010600030101010101" pitchFamily="2" charset="-122"/>
              </a:rPr>
              <a:t> </a:t>
            </a:r>
          </a:p>
        </p:txBody>
      </p:sp>
      <p:sp>
        <p:nvSpPr>
          <p:cNvPr id="51204" name="文本框 4"/>
          <p:cNvSpPr txBox="1">
            <a:spLocks noChangeArrowheads="1"/>
          </p:cNvSpPr>
          <p:nvPr/>
        </p:nvSpPr>
        <p:spPr bwMode="auto">
          <a:xfrm>
            <a:off x="7459663" y="122238"/>
            <a:ext cx="14906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2400" dirty="0">
                <a:solidFill>
                  <a:schemeClr val="bg1"/>
                </a:solidFill>
                <a:ea typeface="宋体" panose="02010600030101010101" pitchFamily="2" charset="-122"/>
              </a:rPr>
              <a:t>RP-211433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35915" y="410845"/>
            <a:ext cx="8513445" cy="604520"/>
          </a:xfrm>
        </p:spPr>
        <p:txBody>
          <a:bodyPr/>
          <a:lstStyle/>
          <a:p>
            <a:r>
              <a:rPr lang="en-US" altLang="zh-CN" dirty="0">
                <a:sym typeface="+mn-ea"/>
              </a:rPr>
              <a:t>General status</a:t>
            </a:r>
            <a:endParaRPr lang="zh-CN" altLang="en-US" dirty="0"/>
          </a:p>
        </p:txBody>
      </p:sp>
      <p:sp>
        <p:nvSpPr>
          <p:cNvPr id="4" name="内容占位符 6"/>
          <p:cNvSpPr txBox="1"/>
          <p:nvPr/>
        </p:nvSpPr>
        <p:spPr>
          <a:xfrm>
            <a:off x="321310" y="1002665"/>
            <a:ext cx="7849870" cy="3662777"/>
          </a:xfrm>
          <a:prstGeom prst="rect">
            <a:avLst/>
          </a:prstGeom>
        </p:spPr>
        <p:txBody>
          <a:bodyPr/>
          <a:lst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a:lstStyle>
          <a:p>
            <a:pPr marL="171450" indent="-171450">
              <a:lnSpc>
                <a:spcPts val="1575"/>
              </a:lnSpc>
              <a:spcBef>
                <a:spcPts val="375"/>
              </a:spcBef>
              <a:spcAft>
                <a:spcPts val="375"/>
              </a:spcAft>
              <a:buFont typeface="Arial" panose="020B0604020202020204" pitchFamily="34" charset="0"/>
              <a:buChar char="•"/>
            </a:pPr>
            <a:r>
              <a:rPr lang="en-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Small Data Transmission (SDT) feature enables the UE to send and receive small data packets whilst the UE is in INACTIVE state</a:t>
            </a:r>
          </a:p>
          <a:p>
            <a:pPr marL="171450" indent="-171450">
              <a:lnSpc>
                <a:spcPts val="1575"/>
              </a:lnSpc>
              <a:spcBef>
                <a:spcPts val="375"/>
              </a:spcBef>
              <a:spcAft>
                <a:spcPts val="375"/>
              </a:spcAft>
              <a:buFont typeface="Arial" panose="020B0604020202020204" pitchFamily="34" charset="0"/>
              <a:buChar char="•"/>
            </a:pPr>
            <a:r>
              <a:rPr lang="en-GB" sz="1000" dirty="0">
                <a:solidFill>
                  <a:srgbClr val="000000"/>
                </a:solidFill>
                <a:latin typeface="Arial" panose="020B0604020202020204" pitchFamily="34" charset="0"/>
                <a:ea typeface="Calibri" panose="020F0502020204030204" pitchFamily="34" charset="0"/>
                <a:cs typeface="Arial" panose="020B0604020202020204" pitchFamily="34" charset="0"/>
              </a:rPr>
              <a:t>Two mechanisms are being specified to support SDT</a:t>
            </a:r>
          </a:p>
          <a:p>
            <a:pPr marL="447675" lvl="1" indent="-266700">
              <a:lnSpc>
                <a:spcPts val="1575"/>
              </a:lnSpc>
              <a:spcBef>
                <a:spcPts val="375"/>
              </a:spcBef>
              <a:spcAft>
                <a:spcPts val="375"/>
              </a:spcAft>
              <a:buFont typeface="Arial" panose="020B0604020202020204" pitchFamily="34" charset="0"/>
              <a:buChar char="•"/>
            </a:pPr>
            <a:r>
              <a:rPr lang="en-GB" sz="1000" dirty="0">
                <a:solidFill>
                  <a:srgbClr val="000000"/>
                </a:solidFill>
                <a:latin typeface="Arial" panose="020B0604020202020204" pitchFamily="34" charset="0"/>
              </a:rPr>
              <a:t>RA-SDT: Where the SDT transmission is initiated by RACH procedure and both 2-step and 4-step RACH are supported for this</a:t>
            </a:r>
          </a:p>
          <a:p>
            <a:pPr marL="847725" lvl="2" indent="-266700">
              <a:lnSpc>
                <a:spcPts val="1575"/>
              </a:lnSpc>
              <a:spcBef>
                <a:spcPts val="375"/>
              </a:spcBef>
              <a:spcAft>
                <a:spcPts val="375"/>
              </a:spcAft>
            </a:pPr>
            <a:r>
              <a:rPr lang="en-GB" sz="800" dirty="0">
                <a:solidFill>
                  <a:srgbClr val="000000"/>
                </a:solidFill>
                <a:latin typeface="Arial" panose="020B0604020202020204" pitchFamily="34" charset="0"/>
              </a:rPr>
              <a:t>RA-SDT is supported with and without anchor relocation and RAN3 will define procedures to enable both</a:t>
            </a:r>
          </a:p>
          <a:p>
            <a:pPr marL="447675" lvl="1" indent="-266700">
              <a:lnSpc>
                <a:spcPts val="1575"/>
              </a:lnSpc>
              <a:spcBef>
                <a:spcPts val="375"/>
              </a:spcBef>
              <a:spcAft>
                <a:spcPts val="375"/>
              </a:spcAft>
              <a:buFont typeface="Arial" panose="020B0604020202020204" pitchFamily="34" charset="0"/>
              <a:buChar char="•"/>
            </a:pPr>
            <a:r>
              <a:rPr lang="en-GB" sz="1000" dirty="0">
                <a:solidFill>
                  <a:srgbClr val="000000"/>
                </a:solidFill>
                <a:latin typeface="Arial" panose="020B0604020202020204" pitchFamily="34" charset="0"/>
              </a:rPr>
              <a:t>CG-SDT: Where type 1 configured grant resources are configured for the UE to be used in INACTIVE state in a given cell</a:t>
            </a:r>
          </a:p>
          <a:p>
            <a:pPr marL="171450" marR="0" lvl="0" indent="-171450" algn="l" defTabSz="457200" rtl="0" eaLnBrk="1" fontAlgn="base" latinLnBrk="0" hangingPunct="1">
              <a:lnSpc>
                <a:spcPts val="1575"/>
              </a:lnSpc>
              <a:spcBef>
                <a:spcPts val="375"/>
              </a:spcBef>
              <a:spcAft>
                <a:spcPts val="375"/>
              </a:spcAft>
              <a:buClrTx/>
              <a:buSzTx/>
              <a:buFont typeface="Arial" panose="020B0604020202020204" pitchFamily="34" charset="0"/>
              <a:buChar char="•"/>
              <a:tabLst/>
              <a:defRPr/>
            </a:pPr>
            <a:r>
              <a:rPr lang="en-GB" sz="1000" dirty="0">
                <a:solidFill>
                  <a:srgbClr val="000000"/>
                </a:solidFill>
                <a:latin typeface="Arial" panose="020B0604020202020204" pitchFamily="34" charset="0"/>
                <a:ea typeface="Calibri" panose="020F0502020204030204" pitchFamily="34" charset="0"/>
                <a:cs typeface="Arial" panose="020B0604020202020204" pitchFamily="34" charset="0"/>
              </a:rPr>
              <a:t>RAN2 continues to work on the Rel-17 SDT feature based on the above framework and the progress of the work so far seems be to inline with the expectations</a:t>
            </a:r>
          </a:p>
          <a:p>
            <a:pPr marL="171450" marR="0" lvl="0" indent="-171450" algn="l" defTabSz="457200" rtl="0" eaLnBrk="1" fontAlgn="base" latinLnBrk="0" hangingPunct="1">
              <a:lnSpc>
                <a:spcPts val="1575"/>
              </a:lnSpc>
              <a:spcBef>
                <a:spcPts val="375"/>
              </a:spcBef>
              <a:spcAft>
                <a:spcPts val="375"/>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Some of the features discussed as part </a:t>
            </a:r>
            <a:r>
              <a:rPr lang="en-GB" sz="1000" dirty="0">
                <a:solidFill>
                  <a:srgbClr val="000000"/>
                </a:solidFill>
                <a:latin typeface="Arial" panose="020B0604020202020204" pitchFamily="34" charset="0"/>
                <a:ea typeface="Calibri" panose="020F0502020204030204" pitchFamily="34" charset="0"/>
                <a:cs typeface="Arial" panose="020B0604020202020204" pitchFamily="34" charset="0"/>
              </a:rPr>
              <a:t>of the above framework have either been de-prioritised or agreed to be not part of Rel-17 in RAN2 and the work item can be updated clarifying this renewed scope</a:t>
            </a:r>
          </a:p>
          <a:p>
            <a:pPr marL="447675" lvl="1" indent="-266700">
              <a:lnSpc>
                <a:spcPts val="1575"/>
              </a:lnSpc>
              <a:spcBef>
                <a:spcPts val="375"/>
              </a:spcBef>
              <a:spcAft>
                <a:spcPts val="375"/>
              </a:spcAft>
              <a:buFont typeface="Arial" panose="020B0604020202020204" pitchFamily="34" charset="0"/>
              <a:buChar char="•"/>
              <a:defRPr/>
            </a:pPr>
            <a:r>
              <a:rPr lang="en-GB" sz="1000" dirty="0">
                <a:solidFill>
                  <a:srgbClr val="000000"/>
                </a:solidFill>
                <a:latin typeface="Arial" panose="020B0604020202020204" pitchFamily="34" charset="0"/>
              </a:rPr>
              <a:t>RAN2 has agreed to deprioritise the RRC-less solution for SDT</a:t>
            </a:r>
          </a:p>
          <a:p>
            <a:pPr marL="447675" lvl="1" indent="-266700">
              <a:lnSpc>
                <a:spcPts val="1575"/>
              </a:lnSpc>
              <a:spcBef>
                <a:spcPts val="375"/>
              </a:spcBef>
              <a:spcAft>
                <a:spcPts val="375"/>
              </a:spcAft>
              <a:buFont typeface="Arial" panose="020B0604020202020204" pitchFamily="34" charset="0"/>
              <a:buChar char="•"/>
              <a:defRPr/>
            </a:pPr>
            <a:r>
              <a:rPr lang="en-GB" sz="1000" dirty="0">
                <a:solidFill>
                  <a:srgbClr val="000000"/>
                </a:solidFill>
                <a:latin typeface="Arial" panose="020B0604020202020204" pitchFamily="34" charset="0"/>
              </a:rPr>
              <a:t>RAN2 agreed not to optimise the system for late anchor relocation (i.e. anchor relocation during SDT session)</a:t>
            </a:r>
            <a:endPar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indent="-561975">
              <a:lnSpc>
                <a:spcPts val="1575"/>
              </a:lnSpc>
              <a:spcBef>
                <a:spcPts val="375"/>
              </a:spcBef>
              <a:spcAft>
                <a:spcPts val="375"/>
              </a:spcAft>
              <a:defRPr/>
            </a:pPr>
            <a:endParaRPr lang="en-GB" sz="1200" dirty="0">
              <a:solidFill>
                <a:srgbClr val="000000"/>
              </a:solidFill>
              <a:latin typeface="Arial" panose="020B0604020202020204" pitchFamily="34" charset="0"/>
              <a:ea typeface="宋体" panose="02010600030101010101" pitchFamily="2" charset="-122"/>
            </a:endParaRPr>
          </a:p>
          <a:p>
            <a:pPr marL="171450" indent="-171450">
              <a:lnSpc>
                <a:spcPts val="1575"/>
              </a:lnSpc>
              <a:spcBef>
                <a:spcPts val="375"/>
              </a:spcBef>
              <a:spcAft>
                <a:spcPts val="375"/>
              </a:spcAft>
              <a:buFont typeface="Arial" panose="020B0604020202020204" pitchFamily="34" charset="0"/>
              <a:buChar char="•"/>
              <a:defRPr/>
            </a:pPr>
            <a:endParaRPr lang="en-GB" sz="1000"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marL="171450" marR="0" lvl="0" indent="-171450" algn="l" defTabSz="457200" rtl="0" eaLnBrk="1" fontAlgn="base" latinLnBrk="0" hangingPunct="1">
              <a:lnSpc>
                <a:spcPts val="1575"/>
              </a:lnSpc>
              <a:spcBef>
                <a:spcPts val="375"/>
              </a:spcBef>
              <a:spcAft>
                <a:spcPts val="375"/>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447675" lvl="1" indent="-266700">
              <a:lnSpc>
                <a:spcPts val="1575"/>
              </a:lnSpc>
              <a:spcBef>
                <a:spcPts val="375"/>
              </a:spcBef>
              <a:spcAft>
                <a:spcPts val="375"/>
              </a:spcAft>
              <a:buFont typeface="Arial" panose="020B0604020202020204" pitchFamily="34" charset="0"/>
              <a:buChar char="•"/>
            </a:pPr>
            <a:endParaRPr lang="en-GB" sz="1000" dirty="0">
              <a:solidFill>
                <a:srgbClr val="000000"/>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35915" y="410845"/>
            <a:ext cx="8513445" cy="604520"/>
          </a:xfrm>
        </p:spPr>
        <p:txBody>
          <a:bodyPr/>
          <a:lstStyle/>
          <a:p>
            <a:r>
              <a:rPr lang="en-US" altLang="zh-CN" dirty="0">
                <a:sym typeface="+mn-ea"/>
              </a:rPr>
              <a:t>RRC-less SDT</a:t>
            </a:r>
            <a:endParaRPr lang="zh-CN" altLang="en-US" dirty="0"/>
          </a:p>
        </p:txBody>
      </p:sp>
      <p:sp>
        <p:nvSpPr>
          <p:cNvPr id="4" name="内容占位符 6"/>
          <p:cNvSpPr txBox="1"/>
          <p:nvPr/>
        </p:nvSpPr>
        <p:spPr>
          <a:xfrm>
            <a:off x="321310" y="1002665"/>
            <a:ext cx="7849870" cy="3662777"/>
          </a:xfrm>
          <a:prstGeom prst="rect">
            <a:avLst/>
          </a:prstGeom>
        </p:spPr>
        <p:txBody>
          <a:bodyPr/>
          <a:lst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a:lstStyle>
          <a:p>
            <a:pPr marL="171450" indent="-171450">
              <a:lnSpc>
                <a:spcPts val="1575"/>
              </a:lnSpc>
              <a:spcBef>
                <a:spcPts val="375"/>
              </a:spcBef>
              <a:spcAft>
                <a:spcPts val="375"/>
              </a:spcAft>
              <a:buFont typeface="Arial" panose="020B0604020202020204" pitchFamily="34" charset="0"/>
              <a:buChar char="•"/>
            </a:pPr>
            <a:r>
              <a:rPr lang="en-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When the Rel-17 WID was approved, both RRC-based and RRC-less solutions were on the table and RAN2 had an early discussion on these solutions</a:t>
            </a:r>
          </a:p>
          <a:p>
            <a:pPr marL="171450" indent="-171450">
              <a:lnSpc>
                <a:spcPts val="1575"/>
              </a:lnSpc>
              <a:spcBef>
                <a:spcPts val="375"/>
              </a:spcBef>
              <a:spcAft>
                <a:spcPts val="375"/>
              </a:spcAft>
              <a:buFont typeface="Arial" panose="020B0604020202020204" pitchFamily="34" charset="0"/>
              <a:buChar char="•"/>
            </a:pPr>
            <a:r>
              <a:rPr lang="en-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Whilst RRC-based SDT (i.e. the solution which includes the CCCH message in the first UL message) supports for both RA-SDT and CG-SDT and also supports both same cell and different cell use cases</a:t>
            </a:r>
          </a:p>
          <a:p>
            <a:pPr marL="171450" indent="-171450">
              <a:lnSpc>
                <a:spcPts val="1575"/>
              </a:lnSpc>
              <a:spcBef>
                <a:spcPts val="375"/>
              </a:spcBef>
              <a:spcAft>
                <a:spcPts val="375"/>
              </a:spcAft>
              <a:buFont typeface="Arial" panose="020B0604020202020204" pitchFamily="34" charset="0"/>
              <a:buChar char="•"/>
            </a:pPr>
            <a:r>
              <a:rPr lang="en-GB" sz="1000" dirty="0">
                <a:solidFill>
                  <a:srgbClr val="000000"/>
                </a:solidFill>
                <a:latin typeface="Arial" panose="020B0604020202020204" pitchFamily="34" charset="0"/>
                <a:ea typeface="宋体" panose="02010600030101010101" pitchFamily="2" charset="-122"/>
                <a:cs typeface="Arial" panose="020B0604020202020204" pitchFamily="34" charset="0"/>
              </a:rPr>
              <a:t>RRC-less solution would be an optimisation for the same cell case and is not essential for the feature to work</a:t>
            </a:r>
          </a:p>
          <a:p>
            <a:pPr marL="171450" indent="-171450">
              <a:lnSpc>
                <a:spcPts val="1575"/>
              </a:lnSpc>
              <a:spcBef>
                <a:spcPts val="375"/>
              </a:spcBef>
              <a:spcAft>
                <a:spcPts val="375"/>
              </a:spcAft>
              <a:buFont typeface="Arial" panose="020B0604020202020204" pitchFamily="34" charset="0"/>
              <a:buChar char="•"/>
            </a:pPr>
            <a:r>
              <a:rPr lang="en-GB" sz="1000" dirty="0">
                <a:solidFill>
                  <a:srgbClr val="000000"/>
                </a:solidFill>
                <a:latin typeface="Arial" panose="020B0604020202020204" pitchFamily="34" charset="0"/>
                <a:ea typeface="宋体" panose="02010600030101010101" pitchFamily="2" charset="-122"/>
                <a:cs typeface="Arial" panose="020B0604020202020204" pitchFamily="34" charset="0"/>
              </a:rPr>
              <a:t>Given the time left in Rel-17 and given the decision early in RAN2 to deprioritise this, the proposal is to explicitly preclude this now in the Rel-17 WI</a:t>
            </a:r>
            <a:endParaRPr lang="en-GB" sz="1200" dirty="0">
              <a:solidFill>
                <a:srgbClr val="000000"/>
              </a:solidFill>
              <a:latin typeface="Arial" panose="020B0604020202020204" pitchFamily="34" charset="0"/>
              <a:ea typeface="宋体" panose="02010600030101010101" pitchFamily="2" charset="-122"/>
            </a:endParaRPr>
          </a:p>
          <a:p>
            <a:pPr>
              <a:lnSpc>
                <a:spcPts val="1575"/>
              </a:lnSpc>
              <a:spcBef>
                <a:spcPts val="375"/>
              </a:spcBef>
              <a:spcAft>
                <a:spcPts val="375"/>
              </a:spcAft>
              <a:defRPr/>
            </a:pPr>
            <a:endParaRPr lang="en-GB" sz="1100" dirty="0">
              <a:solidFill>
                <a:srgbClr val="00B0F0"/>
              </a:solidFill>
              <a:latin typeface="Arial" panose="020B0604020202020204" pitchFamily="34" charset="0"/>
              <a:ea typeface="Calibri" panose="020F0502020204030204" pitchFamily="34" charset="0"/>
              <a:cs typeface="Arial" panose="020B0604020202020204" pitchFamily="34" charset="0"/>
            </a:endParaRPr>
          </a:p>
          <a:p>
            <a:pPr>
              <a:lnSpc>
                <a:spcPts val="1575"/>
              </a:lnSpc>
              <a:spcBef>
                <a:spcPts val="375"/>
              </a:spcBef>
              <a:spcAft>
                <a:spcPts val="375"/>
              </a:spcAft>
              <a:defRPr/>
            </a:pPr>
            <a:r>
              <a:rPr lang="en-GB" sz="1100" dirty="0">
                <a:solidFill>
                  <a:srgbClr val="00B0F0"/>
                </a:solidFill>
                <a:latin typeface="Arial" panose="020B0604020202020204" pitchFamily="34" charset="0"/>
                <a:ea typeface="Calibri" panose="020F0502020204030204" pitchFamily="34" charset="0"/>
                <a:cs typeface="Arial" panose="020B0604020202020204" pitchFamily="34" charset="0"/>
              </a:rPr>
              <a:t>Proposal 1: Remove RRC-less solution from the scope of Rel-17 SDT WI</a:t>
            </a:r>
          </a:p>
        </p:txBody>
      </p:sp>
    </p:spTree>
    <p:extLst>
      <p:ext uri="{BB962C8B-B14F-4D97-AF65-F5344CB8AC3E}">
        <p14:creationId xmlns:p14="http://schemas.microsoft.com/office/powerpoint/2010/main" val="337876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35915" y="410845"/>
            <a:ext cx="8513445" cy="604520"/>
          </a:xfrm>
        </p:spPr>
        <p:txBody>
          <a:bodyPr/>
          <a:lstStyle/>
          <a:p>
            <a:r>
              <a:rPr lang="en-US" altLang="zh-CN" dirty="0" err="1">
                <a:sym typeface="+mn-ea"/>
              </a:rPr>
              <a:t>Optimisations</a:t>
            </a:r>
            <a:r>
              <a:rPr lang="en-US" altLang="zh-CN" dirty="0">
                <a:sym typeface="+mn-ea"/>
              </a:rPr>
              <a:t> for late anchor relocation</a:t>
            </a:r>
            <a:endParaRPr lang="zh-CN" altLang="en-US" dirty="0"/>
          </a:p>
        </p:txBody>
      </p:sp>
      <p:sp>
        <p:nvSpPr>
          <p:cNvPr id="4" name="内容占位符 6"/>
          <p:cNvSpPr txBox="1"/>
          <p:nvPr/>
        </p:nvSpPr>
        <p:spPr>
          <a:xfrm>
            <a:off x="321310" y="1002665"/>
            <a:ext cx="7849870" cy="3837124"/>
          </a:xfrm>
          <a:prstGeom prst="rect">
            <a:avLst/>
          </a:prstGeom>
        </p:spPr>
        <p:txBody>
          <a:bodyPr/>
          <a:lst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a:lstStyle>
          <a:p>
            <a:pPr marL="171450" indent="-171450">
              <a:lnSpc>
                <a:spcPts val="1575"/>
              </a:lnSpc>
              <a:spcBef>
                <a:spcPts val="375"/>
              </a:spcBef>
              <a:spcAft>
                <a:spcPts val="375"/>
              </a:spcAft>
              <a:buFont typeface="Arial" panose="020B0604020202020204" pitchFamily="34" charset="0"/>
              <a:buChar char="•"/>
            </a:pPr>
            <a:r>
              <a:rPr lang="en-GB" sz="800" dirty="0">
                <a:solidFill>
                  <a:srgbClr val="000000"/>
                </a:solidFill>
                <a:effectLst/>
                <a:latin typeface="Arial" panose="020B0604020202020204" pitchFamily="34" charset="0"/>
                <a:ea typeface="Calibri" panose="020F0502020204030204" pitchFamily="34" charset="0"/>
                <a:cs typeface="Arial" panose="020B0604020202020204" pitchFamily="34" charset="0"/>
              </a:rPr>
              <a:t>In case of RA-SDT, two solutions will be defined: </a:t>
            </a:r>
          </a:p>
          <a:p>
            <a:pPr marL="447675" lvl="1" indent="-266700">
              <a:lnSpc>
                <a:spcPts val="1575"/>
              </a:lnSpc>
              <a:spcBef>
                <a:spcPts val="375"/>
              </a:spcBef>
              <a:spcAft>
                <a:spcPts val="375"/>
              </a:spcAft>
              <a:buFont typeface="Arial" panose="020B0604020202020204" pitchFamily="34" charset="0"/>
              <a:buChar char="•"/>
            </a:pPr>
            <a:r>
              <a:rPr lang="en-GB" sz="800" dirty="0">
                <a:solidFill>
                  <a:srgbClr val="000000"/>
                </a:solidFill>
                <a:latin typeface="Arial" panose="020B0604020202020204" pitchFamily="34" charset="0"/>
              </a:rPr>
              <a:t>Solution 1: With anchor relocation: </a:t>
            </a:r>
          </a:p>
          <a:p>
            <a:pPr marL="847725" lvl="2" indent="-266700">
              <a:lnSpc>
                <a:spcPts val="1575"/>
              </a:lnSpc>
              <a:spcBef>
                <a:spcPts val="375"/>
              </a:spcBef>
              <a:spcAft>
                <a:spcPts val="375"/>
              </a:spcAft>
            </a:pPr>
            <a:r>
              <a:rPr lang="en-GB" sz="800" dirty="0">
                <a:solidFill>
                  <a:srgbClr val="000000"/>
                </a:solidFill>
                <a:latin typeface="Arial" panose="020B0604020202020204" pitchFamily="34" charset="0"/>
              </a:rPr>
              <a:t>In this solution, the anchor is relocated to the new target </a:t>
            </a:r>
            <a:r>
              <a:rPr lang="en-GB" sz="800" dirty="0" err="1">
                <a:solidFill>
                  <a:srgbClr val="000000"/>
                </a:solidFill>
                <a:latin typeface="Arial" panose="020B0604020202020204" pitchFamily="34" charset="0"/>
              </a:rPr>
              <a:t>gNB</a:t>
            </a:r>
            <a:r>
              <a:rPr lang="en-GB" sz="800" dirty="0">
                <a:solidFill>
                  <a:srgbClr val="000000"/>
                </a:solidFill>
                <a:latin typeface="Arial" panose="020B0604020202020204" pitchFamily="34" charset="0"/>
              </a:rPr>
              <a:t> and path-switch is performed prior to SDT data/control message transfer</a:t>
            </a:r>
          </a:p>
          <a:p>
            <a:pPr marL="447675" lvl="1" indent="-266700">
              <a:lnSpc>
                <a:spcPts val="1575"/>
              </a:lnSpc>
              <a:spcBef>
                <a:spcPts val="375"/>
              </a:spcBef>
              <a:spcAft>
                <a:spcPts val="375"/>
              </a:spcAft>
              <a:buFont typeface="Arial" panose="020B0604020202020204" pitchFamily="34" charset="0"/>
              <a:buChar char="•"/>
            </a:pPr>
            <a:r>
              <a:rPr lang="en-GB" sz="800" dirty="0">
                <a:solidFill>
                  <a:srgbClr val="000000"/>
                </a:solidFill>
                <a:latin typeface="Arial" panose="020B0604020202020204" pitchFamily="34" charset="0"/>
              </a:rPr>
              <a:t>Solution 2: Without anchor relocation</a:t>
            </a:r>
          </a:p>
          <a:p>
            <a:pPr marL="847725" lvl="2" indent="-266700">
              <a:lnSpc>
                <a:spcPts val="1575"/>
              </a:lnSpc>
              <a:spcBef>
                <a:spcPts val="375"/>
              </a:spcBef>
              <a:spcAft>
                <a:spcPts val="375"/>
              </a:spcAft>
            </a:pPr>
            <a:r>
              <a:rPr lang="en-GB" sz="800" dirty="0">
                <a:solidFill>
                  <a:srgbClr val="000000"/>
                </a:solidFill>
                <a:latin typeface="Arial" panose="020B0604020202020204" pitchFamily="34" charset="0"/>
              </a:rPr>
              <a:t>In this solution, the anchor is not relocated and path switch is not performed</a:t>
            </a:r>
          </a:p>
          <a:p>
            <a:pPr marL="847725" lvl="2" indent="-266700">
              <a:lnSpc>
                <a:spcPts val="1575"/>
              </a:lnSpc>
              <a:spcBef>
                <a:spcPts val="375"/>
              </a:spcBef>
              <a:spcAft>
                <a:spcPts val="375"/>
              </a:spcAft>
            </a:pPr>
            <a:r>
              <a:rPr lang="en-GB" sz="800" dirty="0">
                <a:solidFill>
                  <a:srgbClr val="000000"/>
                </a:solidFill>
                <a:latin typeface="Arial" panose="020B0604020202020204" pitchFamily="34" charset="0"/>
              </a:rPr>
              <a:t>Data and CP messages are tunnelled through the old anchor </a:t>
            </a:r>
            <a:r>
              <a:rPr lang="en-GB" sz="800" dirty="0" err="1">
                <a:solidFill>
                  <a:srgbClr val="000000"/>
                </a:solidFill>
                <a:latin typeface="Arial" panose="020B0604020202020204" pitchFamily="34" charset="0"/>
              </a:rPr>
              <a:t>gNB</a:t>
            </a:r>
            <a:r>
              <a:rPr lang="en-GB" sz="800" dirty="0">
                <a:solidFill>
                  <a:srgbClr val="000000"/>
                </a:solidFill>
                <a:latin typeface="Arial" panose="020B0604020202020204" pitchFamily="34" charset="0"/>
              </a:rPr>
              <a:t> and this reuses the mechanisms that have been defined for RAN Area Update without anchor relocation in Rel-15</a:t>
            </a:r>
          </a:p>
          <a:p>
            <a:pPr marL="171450" lvl="2" indent="-171450">
              <a:lnSpc>
                <a:spcPts val="1575"/>
              </a:lnSpc>
              <a:spcBef>
                <a:spcPts val="375"/>
              </a:spcBef>
              <a:spcAft>
                <a:spcPts val="375"/>
              </a:spcAft>
            </a:pPr>
            <a:r>
              <a:rPr lang="en-GB" sz="800" dirty="0">
                <a:solidFill>
                  <a:srgbClr val="000000"/>
                </a:solidFill>
                <a:latin typeface="Arial" panose="020B0604020202020204" pitchFamily="34" charset="0"/>
              </a:rPr>
              <a:t>In addition to the above, subsequent data transmission both in UL and DL is possible with SDT and it is also possible that anchor relocation may be required during this subsequent data transmission phase</a:t>
            </a:r>
          </a:p>
          <a:p>
            <a:pPr marL="447675" lvl="1" indent="-266700">
              <a:lnSpc>
                <a:spcPts val="1575"/>
              </a:lnSpc>
              <a:spcBef>
                <a:spcPts val="375"/>
              </a:spcBef>
              <a:spcAft>
                <a:spcPts val="375"/>
              </a:spcAft>
              <a:buFont typeface="Arial" panose="020B0604020202020204" pitchFamily="34" charset="0"/>
              <a:buChar char="•"/>
            </a:pPr>
            <a:r>
              <a:rPr lang="en-GB" sz="800" dirty="0">
                <a:solidFill>
                  <a:srgbClr val="000000"/>
                </a:solidFill>
                <a:latin typeface="Arial" panose="020B0604020202020204" pitchFamily="34" charset="0"/>
              </a:rPr>
              <a:t>However, supporting relocation of the anchor during the SDT will present additional work in RAN3 and RAN2 and may also need some feedback from SA3</a:t>
            </a:r>
          </a:p>
          <a:p>
            <a:pPr marL="447675" lvl="1" indent="-266700">
              <a:lnSpc>
                <a:spcPts val="1575"/>
              </a:lnSpc>
              <a:spcBef>
                <a:spcPts val="375"/>
              </a:spcBef>
              <a:spcAft>
                <a:spcPts val="375"/>
              </a:spcAft>
              <a:buFont typeface="Arial" panose="020B0604020202020204" pitchFamily="34" charset="0"/>
              <a:buChar char="•"/>
            </a:pPr>
            <a:r>
              <a:rPr lang="en-GB" sz="800" dirty="0">
                <a:solidFill>
                  <a:srgbClr val="000000"/>
                </a:solidFill>
                <a:latin typeface="Arial" panose="020B0604020202020204" pitchFamily="34" charset="0"/>
              </a:rPr>
              <a:t>To simplify the feature, RAN2 has agreed to not support any optimisations for the above case and instead move the UE back to INACTIVE state</a:t>
            </a:r>
          </a:p>
          <a:p>
            <a:pPr marL="447675" lvl="1" indent="-266700">
              <a:lnSpc>
                <a:spcPts val="1575"/>
              </a:lnSpc>
              <a:spcBef>
                <a:spcPts val="375"/>
              </a:spcBef>
              <a:spcAft>
                <a:spcPts val="375"/>
              </a:spcAft>
              <a:buFont typeface="Arial" panose="020B0604020202020204" pitchFamily="34" charset="0"/>
              <a:buChar char="•"/>
            </a:pPr>
            <a:r>
              <a:rPr lang="en-GB" sz="800" dirty="0">
                <a:solidFill>
                  <a:srgbClr val="000000"/>
                </a:solidFill>
                <a:latin typeface="Arial" panose="020B0604020202020204" pitchFamily="34" charset="0"/>
              </a:rPr>
              <a:t>This may result in data duplication/redundancy but this is found to be acceptable for Rel-17 </a:t>
            </a:r>
            <a:endParaRPr lang="en-GB" sz="1100" dirty="0">
              <a:solidFill>
                <a:srgbClr val="00B0F0"/>
              </a:solidFill>
              <a:latin typeface="Arial" panose="020B0604020202020204" pitchFamily="34" charset="0"/>
              <a:ea typeface="Calibri" panose="020F0502020204030204" pitchFamily="34" charset="0"/>
              <a:cs typeface="Arial" panose="020B0604020202020204" pitchFamily="34" charset="0"/>
            </a:endParaRPr>
          </a:p>
          <a:p>
            <a:pPr>
              <a:lnSpc>
                <a:spcPts val="1575"/>
              </a:lnSpc>
              <a:spcBef>
                <a:spcPts val="375"/>
              </a:spcBef>
              <a:spcAft>
                <a:spcPts val="375"/>
              </a:spcAft>
              <a:defRPr/>
            </a:pPr>
            <a:r>
              <a:rPr lang="en-GB" sz="1100" dirty="0">
                <a:solidFill>
                  <a:srgbClr val="00B0F0"/>
                </a:solidFill>
                <a:latin typeface="Arial" panose="020B0604020202020204" pitchFamily="34" charset="0"/>
                <a:ea typeface="Calibri" panose="020F0502020204030204" pitchFamily="34" charset="0"/>
                <a:cs typeface="Arial" panose="020B0604020202020204" pitchFamily="34" charset="0"/>
              </a:rPr>
              <a:t>Proposal 2: Optimisations for late-anchor-relocation are not supported in Rel-17</a:t>
            </a:r>
          </a:p>
          <a:p>
            <a:pPr marL="171450" marR="0" lvl="0" indent="-171450" algn="l" defTabSz="457200" rtl="0" eaLnBrk="1" fontAlgn="base" latinLnBrk="0" hangingPunct="1">
              <a:lnSpc>
                <a:spcPts val="1575"/>
              </a:lnSpc>
              <a:spcBef>
                <a:spcPts val="375"/>
              </a:spcBef>
              <a:spcAft>
                <a:spcPts val="375"/>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447675" lvl="1" indent="-266700">
              <a:lnSpc>
                <a:spcPts val="1575"/>
              </a:lnSpc>
              <a:spcBef>
                <a:spcPts val="375"/>
              </a:spcBef>
              <a:spcAft>
                <a:spcPts val="375"/>
              </a:spcAft>
              <a:buFont typeface="Arial" panose="020B0604020202020204" pitchFamily="34" charset="0"/>
              <a:buChar char="•"/>
            </a:pPr>
            <a:endParaRPr lang="en-GB" sz="10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760110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35915" y="410845"/>
            <a:ext cx="8513445" cy="604520"/>
          </a:xfrm>
        </p:spPr>
        <p:txBody>
          <a:bodyPr/>
          <a:lstStyle/>
          <a:p>
            <a:r>
              <a:rPr lang="en-US" altLang="zh-CN" dirty="0">
                <a:sym typeface="+mn-ea"/>
              </a:rPr>
              <a:t>Conclusion and proposals</a:t>
            </a:r>
            <a:endParaRPr lang="zh-CN" altLang="en-US" dirty="0"/>
          </a:p>
        </p:txBody>
      </p:sp>
      <p:sp>
        <p:nvSpPr>
          <p:cNvPr id="4" name="内容占位符 6"/>
          <p:cNvSpPr txBox="1"/>
          <p:nvPr/>
        </p:nvSpPr>
        <p:spPr>
          <a:xfrm>
            <a:off x="321310" y="1002665"/>
            <a:ext cx="8300176" cy="3144792"/>
          </a:xfrm>
          <a:prstGeom prst="rect">
            <a:avLst/>
          </a:prstGeom>
        </p:spPr>
        <p:txBody>
          <a:bodyPr/>
          <a:lst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a:lstStyle>
          <a:p>
            <a:pPr marL="171450" indent="-171450">
              <a:lnSpc>
                <a:spcPts val="1575"/>
              </a:lnSpc>
              <a:spcBef>
                <a:spcPts val="375"/>
              </a:spcBef>
              <a:spcAft>
                <a:spcPts val="375"/>
              </a:spcAft>
              <a:buFont typeface="Arial" panose="020B0604020202020204" pitchFamily="34" charset="0"/>
              <a:buChar char="•"/>
            </a:pPr>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 overall scope of Rel-17 SDT WI is discussed in this document and the following proposals are made: </a:t>
            </a:r>
            <a:endParaRPr lang="en-GB" sz="1400" dirty="0">
              <a:solidFill>
                <a:srgbClr val="00B0F0"/>
              </a:solidFill>
              <a:latin typeface="Arial" panose="020B0604020202020204" pitchFamily="34" charset="0"/>
              <a:ea typeface="Calibri" panose="020F0502020204030204" pitchFamily="34" charset="0"/>
              <a:cs typeface="Arial" panose="020B0604020202020204" pitchFamily="34" charset="0"/>
            </a:endParaRPr>
          </a:p>
          <a:p>
            <a:pPr lvl="1">
              <a:lnSpc>
                <a:spcPts val="1575"/>
              </a:lnSpc>
              <a:spcBef>
                <a:spcPts val="375"/>
              </a:spcBef>
              <a:spcAft>
                <a:spcPts val="375"/>
              </a:spcAft>
              <a:defRPr/>
            </a:pPr>
            <a:r>
              <a:rPr lang="en-GB" sz="1400" dirty="0">
                <a:solidFill>
                  <a:srgbClr val="00B0F0"/>
                </a:solidFill>
                <a:latin typeface="Arial" panose="020B0604020202020204" pitchFamily="34" charset="0"/>
                <a:ea typeface="Calibri" panose="020F0502020204030204" pitchFamily="34" charset="0"/>
                <a:cs typeface="Arial" panose="020B0604020202020204" pitchFamily="34" charset="0"/>
              </a:rPr>
              <a:t>Proposal 1: Remove RRC-less solution from the scope of Rel-17 SDT WI</a:t>
            </a:r>
          </a:p>
          <a:p>
            <a:pPr lvl="1">
              <a:lnSpc>
                <a:spcPts val="1575"/>
              </a:lnSpc>
              <a:spcBef>
                <a:spcPts val="375"/>
              </a:spcBef>
              <a:spcAft>
                <a:spcPts val="375"/>
              </a:spcAft>
              <a:defRPr/>
            </a:pPr>
            <a:r>
              <a:rPr lang="en-GB" sz="1400" dirty="0">
                <a:solidFill>
                  <a:srgbClr val="00B0F0"/>
                </a:solidFill>
                <a:latin typeface="Arial" panose="020B0604020202020204" pitchFamily="34" charset="0"/>
                <a:ea typeface="Calibri" panose="020F0502020204030204" pitchFamily="34" charset="0"/>
                <a:cs typeface="Arial" panose="020B0604020202020204" pitchFamily="34" charset="0"/>
              </a:rPr>
              <a:t>Proposal 2: Optimisations for late-anchor-relocation are not supported in Rel-17</a:t>
            </a:r>
          </a:p>
          <a:p>
            <a:pPr marL="171450" lvl="1" indent="-171450">
              <a:lnSpc>
                <a:spcPts val="1575"/>
              </a:lnSpc>
              <a:spcBef>
                <a:spcPts val="375"/>
              </a:spcBef>
              <a:spcAft>
                <a:spcPts val="375"/>
              </a:spcAft>
              <a:buFont typeface="Arial" panose="020B0604020202020204" pitchFamily="34" charset="0"/>
              <a:buChar char="•"/>
            </a:pPr>
            <a:r>
              <a:rPr lang="en-GB" sz="1400" dirty="0">
                <a:solidFill>
                  <a:srgbClr val="000000"/>
                </a:solidFill>
                <a:latin typeface="Arial" panose="020B0604020202020204" pitchFamily="34" charset="0"/>
              </a:rPr>
              <a:t>An Updated WID implementing the above proposals is provided in RP-211860</a:t>
            </a:r>
          </a:p>
        </p:txBody>
      </p:sp>
    </p:spTree>
    <p:extLst>
      <p:ext uri="{BB962C8B-B14F-4D97-AF65-F5344CB8AC3E}">
        <p14:creationId xmlns:p14="http://schemas.microsoft.com/office/powerpoint/2010/main" val="3738588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507</TotalTime>
  <Words>626</Words>
  <Application>Microsoft Office PowerPoint</Application>
  <PresentationFormat>On-screen Show (16:9)</PresentationFormat>
  <Paragraphs>53</Paragraphs>
  <Slides>6</Slides>
  <Notes>6</Notes>
  <HiddenSlides>0</HiddenSlides>
  <MMClips>0</MMClips>
  <ScaleCrop>false</ScaleCrop>
  <HeadingPairs>
    <vt:vector size="8" baseType="variant">
      <vt:variant>
        <vt:lpstr>Fonts Used</vt:lpstr>
      </vt:variant>
      <vt:variant>
        <vt:i4>7</vt:i4>
      </vt:variant>
      <vt:variant>
        <vt:lpstr>Theme</vt:lpstr>
      </vt:variant>
      <vt:variant>
        <vt:i4>9</vt:i4>
      </vt:variant>
      <vt:variant>
        <vt:lpstr>Slide Titles</vt:lpstr>
      </vt:variant>
      <vt:variant>
        <vt:i4>6</vt:i4>
      </vt:variant>
      <vt:variant>
        <vt:lpstr>Custom Shows</vt:lpstr>
      </vt:variant>
      <vt:variant>
        <vt:i4>1</vt:i4>
      </vt:variant>
    </vt:vector>
  </HeadingPairs>
  <TitlesOfParts>
    <vt:vector size="23" baseType="lpstr">
      <vt:lpstr>微软雅黑</vt:lpstr>
      <vt:lpstr>宋体</vt:lpstr>
      <vt:lpstr>Arial</vt:lpstr>
      <vt:lpstr>Calibri</vt:lpstr>
      <vt:lpstr>Heiti SC Light</vt:lpstr>
      <vt:lpstr>Impact</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PowerPoint Presentation</vt:lpstr>
      <vt:lpstr>General status</vt:lpstr>
      <vt:lpstr>RRC-less SDT</vt:lpstr>
      <vt:lpstr>Optimisations for late anchor relocation</vt:lpstr>
      <vt:lpstr>Conclusion and proposals</vt:lpstr>
      <vt:lpstr>Thanks</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ZTE(Eswar)</cp:lastModifiedBy>
  <cp:revision>1889</cp:revision>
  <dcterms:created xsi:type="dcterms:W3CDTF">2015-07-14T07:21:00Z</dcterms:created>
  <dcterms:modified xsi:type="dcterms:W3CDTF">2021-09-03T11:06:15Z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