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6.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7.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8.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65" r:id="rId4"/>
    <p:sldMasterId id="2147483667" r:id="rId5"/>
    <p:sldMasterId id="2147483672" r:id="rId6"/>
    <p:sldMasterId id="2147483678" r:id="rId7"/>
    <p:sldMasterId id="2147483691" r:id="rId8"/>
    <p:sldMasterId id="2147483709" r:id="rId9"/>
  </p:sldMasterIdLst>
  <p:notesMasterIdLst>
    <p:notesMasterId r:id="rId28"/>
  </p:notesMasterIdLst>
  <p:sldIdLst>
    <p:sldId id="765" r:id="rId10"/>
    <p:sldId id="669" r:id="rId11"/>
    <p:sldId id="766" r:id="rId12"/>
    <p:sldId id="708" r:id="rId13"/>
    <p:sldId id="709" r:id="rId14"/>
    <p:sldId id="710" r:id="rId15"/>
    <p:sldId id="711" r:id="rId16"/>
    <p:sldId id="759" r:id="rId17"/>
    <p:sldId id="760" r:id="rId18"/>
    <p:sldId id="761" r:id="rId19"/>
    <p:sldId id="757" r:id="rId20"/>
    <p:sldId id="758" r:id="rId21"/>
    <p:sldId id="783" r:id="rId22"/>
    <p:sldId id="781" r:id="rId23"/>
    <p:sldId id="788" r:id="rId24"/>
    <p:sldId id="767" r:id="rId25"/>
    <p:sldId id="768" r:id="rId26"/>
    <p:sldId id="402" r:id="rId27"/>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extLst>
    <p:ext uri="{EFAFB233-063F-42B5-8137-9DF3F51BA10A}">
      <p15:sldGuideLst xmlns:p15="http://schemas.microsoft.com/office/powerpoint/2012/main">
        <p15:guide id="1" orient="horz" pos="1620">
          <p15:clr>
            <a:srgbClr val="A4A3A4"/>
          </p15:clr>
        </p15:guide>
        <p15:guide id="2" pos="292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 id="2" name="胡宇洲10217598" initials="胡宇洲10217598" lastIdx="4"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4F80BD"/>
    <a:srgbClr val="FF0000"/>
    <a:srgbClr val="FF6600"/>
    <a:srgbClr val="FF9999"/>
    <a:srgbClr val="66FF66"/>
    <a:srgbClr val="008FD4"/>
    <a:srgbClr val="CC0000"/>
    <a:srgbClr val="99FF9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566" autoAdjust="0"/>
    <p:restoredTop sz="90353" autoAdjust="0"/>
  </p:normalViewPr>
  <p:slideViewPr>
    <p:cSldViewPr snapToGrid="0" snapToObjects="1">
      <p:cViewPr varScale="1">
        <p:scale>
          <a:sx n="117" d="100"/>
          <a:sy n="117" d="100"/>
        </p:scale>
        <p:origin x="235" y="101"/>
      </p:cViewPr>
      <p:guideLst>
        <p:guide orient="horz" pos="1620"/>
        <p:guide pos="2922"/>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pPr/>
              <a:t>2021/9/7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pPr/>
              <a:t>‹#›</a:t>
            </a:fld>
            <a:endParaRPr lang="zh-CN" altLang="en-US"/>
          </a:p>
        </p:txBody>
      </p:sp>
    </p:spTree>
    <p:extLst>
      <p:ext uri="{BB962C8B-B14F-4D97-AF65-F5344CB8AC3E}">
        <p14:creationId xmlns:p14="http://schemas.microsoft.com/office/powerpoint/2010/main" val="11834275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444E398-6076-4EBD-A234-C4154D93710F}" type="slidenum">
              <a:rPr kumimoji="1" lang="zh-CN" altLang="en-US" smtClean="0">
                <a:solidFill>
                  <a:srgbClr val="000000"/>
                </a:solidFill>
              </a:rPr>
              <a:pPr/>
              <a:t>1</a:t>
            </a:fld>
            <a:endParaRPr kumimoji="1" lang="zh-CN" altLang="en-US" smtClean="0">
              <a:solidFill>
                <a:srgbClr val="000000"/>
              </a:solidFill>
            </a:endParaRPr>
          </a:p>
        </p:txBody>
      </p:sp>
    </p:spTree>
    <p:extLst>
      <p:ext uri="{BB962C8B-B14F-4D97-AF65-F5344CB8AC3E}">
        <p14:creationId xmlns:p14="http://schemas.microsoft.com/office/powerpoint/2010/main" val="4058858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10</a:t>
            </a:fld>
            <a:endParaRPr lang="zh-CN" altLang="en-US"/>
          </a:p>
        </p:txBody>
      </p:sp>
    </p:spTree>
    <p:extLst>
      <p:ext uri="{BB962C8B-B14F-4D97-AF65-F5344CB8AC3E}">
        <p14:creationId xmlns:p14="http://schemas.microsoft.com/office/powerpoint/2010/main" val="2679618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11</a:t>
            </a:fld>
            <a:endParaRPr lang="zh-CN" altLang="en-US"/>
          </a:p>
        </p:txBody>
      </p:sp>
    </p:spTree>
    <p:extLst>
      <p:ext uri="{BB962C8B-B14F-4D97-AF65-F5344CB8AC3E}">
        <p14:creationId xmlns:p14="http://schemas.microsoft.com/office/powerpoint/2010/main" val="871771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12</a:t>
            </a:fld>
            <a:endParaRPr lang="zh-CN" altLang="en-US"/>
          </a:p>
        </p:txBody>
      </p:sp>
    </p:spTree>
    <p:extLst>
      <p:ext uri="{BB962C8B-B14F-4D97-AF65-F5344CB8AC3E}">
        <p14:creationId xmlns:p14="http://schemas.microsoft.com/office/powerpoint/2010/main" val="40282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13</a:t>
            </a:fld>
            <a:endParaRPr lang="zh-CN" altLang="en-US"/>
          </a:p>
        </p:txBody>
      </p:sp>
    </p:spTree>
    <p:extLst>
      <p:ext uri="{BB962C8B-B14F-4D97-AF65-F5344CB8AC3E}">
        <p14:creationId xmlns:p14="http://schemas.microsoft.com/office/powerpoint/2010/main" val="2981010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14</a:t>
            </a:fld>
            <a:endParaRPr lang="zh-CN" altLang="en-US"/>
          </a:p>
        </p:txBody>
      </p:sp>
    </p:spTree>
    <p:extLst>
      <p:ext uri="{BB962C8B-B14F-4D97-AF65-F5344CB8AC3E}">
        <p14:creationId xmlns:p14="http://schemas.microsoft.com/office/powerpoint/2010/main" val="39404794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15</a:t>
            </a:fld>
            <a:endParaRPr lang="zh-CN" altLang="en-US"/>
          </a:p>
        </p:txBody>
      </p:sp>
    </p:spTree>
    <p:extLst>
      <p:ext uri="{BB962C8B-B14F-4D97-AF65-F5344CB8AC3E}">
        <p14:creationId xmlns:p14="http://schemas.microsoft.com/office/powerpoint/2010/main" val="3766703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16</a:t>
            </a:fld>
            <a:endParaRPr lang="zh-CN" altLang="en-US"/>
          </a:p>
        </p:txBody>
      </p:sp>
    </p:spTree>
    <p:extLst>
      <p:ext uri="{BB962C8B-B14F-4D97-AF65-F5344CB8AC3E}">
        <p14:creationId xmlns:p14="http://schemas.microsoft.com/office/powerpoint/2010/main" val="21077856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17</a:t>
            </a:fld>
            <a:endParaRPr lang="zh-CN" altLang="en-US"/>
          </a:p>
        </p:txBody>
      </p:sp>
    </p:spTree>
    <p:extLst>
      <p:ext uri="{BB962C8B-B14F-4D97-AF65-F5344CB8AC3E}">
        <p14:creationId xmlns:p14="http://schemas.microsoft.com/office/powerpoint/2010/main" val="2939112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pPr/>
              <a:t>18</a:t>
            </a:fld>
            <a:endParaRPr kumimoji="1" lang="zh-CN" altLang="en-US">
              <a:solidFill>
                <a:prstClr val="black"/>
              </a:solidFill>
            </a:endParaRPr>
          </a:p>
        </p:txBody>
      </p:sp>
    </p:spTree>
    <p:extLst>
      <p:ext uri="{BB962C8B-B14F-4D97-AF65-F5344CB8AC3E}">
        <p14:creationId xmlns:p14="http://schemas.microsoft.com/office/powerpoint/2010/main" val="2449522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2</a:t>
            </a:fld>
            <a:endParaRPr lang="zh-CN" altLang="en-US"/>
          </a:p>
        </p:txBody>
      </p:sp>
    </p:spTree>
    <p:extLst>
      <p:ext uri="{BB962C8B-B14F-4D97-AF65-F5344CB8AC3E}">
        <p14:creationId xmlns:p14="http://schemas.microsoft.com/office/powerpoint/2010/main" val="571975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pPr/>
              <a:t>3</a:t>
            </a:fld>
            <a:endParaRPr lang="en-US" altLang="zh-CN" smtClean="0"/>
          </a:p>
        </p:txBody>
      </p:sp>
    </p:spTree>
    <p:extLst>
      <p:ext uri="{BB962C8B-B14F-4D97-AF65-F5344CB8AC3E}">
        <p14:creationId xmlns:p14="http://schemas.microsoft.com/office/powerpoint/2010/main" val="3460861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F17E13CD-1B99-42CA-9D26-403459287645}" type="slidenum">
              <a:rPr lang="en-US" altLang="zh-CN" smtClean="0"/>
              <a:pPr/>
              <a:t>4</a:t>
            </a:fld>
            <a:endParaRPr lang="en-US" altLang="zh-CN" smtClean="0"/>
          </a:p>
        </p:txBody>
      </p:sp>
    </p:spTree>
    <p:extLst>
      <p:ext uri="{BB962C8B-B14F-4D97-AF65-F5344CB8AC3E}">
        <p14:creationId xmlns:p14="http://schemas.microsoft.com/office/powerpoint/2010/main" val="2546833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pPr/>
              <a:t>5</a:t>
            </a:fld>
            <a:endParaRPr lang="en-US" altLang="zh-CN" smtClean="0"/>
          </a:p>
        </p:txBody>
      </p:sp>
    </p:spTree>
    <p:extLst>
      <p:ext uri="{BB962C8B-B14F-4D97-AF65-F5344CB8AC3E}">
        <p14:creationId xmlns:p14="http://schemas.microsoft.com/office/powerpoint/2010/main" val="2907676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7A46E97-B001-4EE3-9EC9-53F75C1DC934}" type="slidenum">
              <a:rPr lang="zh-CN" altLang="en-US" smtClean="0"/>
              <a:pPr/>
              <a:t>6</a:t>
            </a:fld>
            <a:endParaRPr lang="zh-CN" altLang="en-US" smtClean="0"/>
          </a:p>
        </p:txBody>
      </p:sp>
    </p:spTree>
    <p:extLst>
      <p:ext uri="{BB962C8B-B14F-4D97-AF65-F5344CB8AC3E}">
        <p14:creationId xmlns:p14="http://schemas.microsoft.com/office/powerpoint/2010/main" val="3597683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0DF19B5-256E-4B77-83B9-710447D8A23F}" type="slidenum">
              <a:rPr lang="zh-CN" altLang="en-US" smtClean="0"/>
              <a:pPr/>
              <a:t>7</a:t>
            </a:fld>
            <a:endParaRPr lang="zh-CN" altLang="en-US" smtClean="0"/>
          </a:p>
        </p:txBody>
      </p:sp>
    </p:spTree>
    <p:extLst>
      <p:ext uri="{BB962C8B-B14F-4D97-AF65-F5344CB8AC3E}">
        <p14:creationId xmlns:p14="http://schemas.microsoft.com/office/powerpoint/2010/main" val="3427825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8</a:t>
            </a:fld>
            <a:endParaRPr lang="zh-CN" altLang="en-US"/>
          </a:p>
        </p:txBody>
      </p:sp>
    </p:spTree>
    <p:extLst>
      <p:ext uri="{BB962C8B-B14F-4D97-AF65-F5344CB8AC3E}">
        <p14:creationId xmlns:p14="http://schemas.microsoft.com/office/powerpoint/2010/main" val="1574444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pPr/>
              <a:t>9</a:t>
            </a:fld>
            <a:endParaRPr lang="zh-CN" altLang="en-US"/>
          </a:p>
        </p:txBody>
      </p:sp>
    </p:spTree>
    <p:extLst>
      <p:ext uri="{BB962C8B-B14F-4D97-AF65-F5344CB8AC3E}">
        <p14:creationId xmlns:p14="http://schemas.microsoft.com/office/powerpoint/2010/main" val="3817115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7.xml"/><Relationship Id="rId4" Type="http://schemas.openxmlformats.org/officeDocument/2006/relationships/image" Target="../media/image18.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5.jpeg"/><Relationship Id="rId1" Type="http://schemas.openxmlformats.org/officeDocument/2006/relationships/slideMaster" Target="../slideMasters/slideMaster7.xml"/><Relationship Id="rId4" Type="http://schemas.openxmlformats.org/officeDocument/2006/relationships/image" Target="../media/image2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pPr/>
              <a:t>2021/9/7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875195"/>
            <a:ext cx="1360488" cy="936394"/>
          </a:xfrm>
          <a:prstGeom prst="rect">
            <a:avLst/>
          </a:prstGeom>
          <a:noFill/>
          <a:ln w="9525">
            <a:noFill/>
            <a:miter lim="800000"/>
          </a:ln>
        </p:spPr>
        <p:txBody>
          <a:bodyPr lIns="70082" tIns="35044" rIns="70082" bIns="35044" anchor="b" anchorCtr="1">
            <a:spAutoFit/>
          </a:bodyPr>
          <a:lstStyle/>
          <a:p>
            <a:pPr defTabSz="701040" fontAlgn="base">
              <a:spcBef>
                <a:spcPct val="0"/>
              </a:spcBef>
              <a:spcAft>
                <a:spcPct val="0"/>
              </a:spcAft>
            </a:pPr>
            <a:r>
              <a:rPr lang="en-US" sz="675" noProof="1">
                <a:solidFill>
                  <a:prstClr val="white"/>
                </a:solidFill>
                <a:latin typeface="Arial" panose="020B0604020202020204" pitchFamily="34" charset="0"/>
                <a:ea typeface="Heiti SC Light"/>
                <a:cs typeface="Arial" panose="020B0604020202020204" pitchFamily="34" charset="0"/>
              </a:rPr>
              <a:t>T</a:t>
            </a:r>
            <a:r>
              <a:rPr lang="en-US" altLang="zh-CN" sz="675" noProof="1">
                <a:solidFill>
                  <a:prstClr val="white"/>
                </a:solidFill>
                <a:latin typeface="Arial" panose="020B0604020202020204" pitchFamily="34" charset="0"/>
                <a:ea typeface="Heiti SC Light"/>
                <a:cs typeface="Arial" panose="020B0604020202020204" pitchFamily="34" charset="0"/>
              </a:rPr>
              <a:t>itle:</a:t>
            </a:r>
            <a:endParaRPr lang="en-US" altLang="ja-JP" sz="675" noProof="1">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altLang="zh-CN" sz="600" noProof="1">
                <a:solidFill>
                  <a:prstClr val="white"/>
                </a:solidFill>
                <a:latin typeface="Arial" panose="020B0604020202020204" pitchFamily="34" charset="0"/>
                <a:ea typeface="Heiti SC Light"/>
                <a:cs typeface="Arial" panose="020B0604020202020204" pitchFamily="34" charset="0"/>
              </a:rPr>
              <a:t>Type</a:t>
            </a:r>
            <a:r>
              <a:rPr lang="en-US" altLang="ja-JP" sz="600" noProof="1">
                <a:solidFill>
                  <a:prstClr val="white"/>
                </a:solidFill>
                <a:latin typeface="Arial" panose="020B0604020202020204" pitchFamily="34" charset="0"/>
                <a:ea typeface="Heiti SC Light"/>
                <a:cs typeface="Arial" panose="020B0604020202020204" pitchFamily="34" charset="0"/>
              </a:rPr>
              <a:t>: </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ea typeface="Heiti SC Light"/>
                <a:cs typeface="Heiti SC Light"/>
              </a:rPr>
              <a:t>22-24</a:t>
            </a:r>
            <a:r>
              <a:rPr lang="en-US" altLang="zh-CN" sz="600" noProof="1">
                <a:solidFill>
                  <a:prstClr val="white"/>
                </a:solidFill>
                <a:latin typeface="Arial" panose="020B0604020202020204" pitchFamily="34" charset="0"/>
                <a:ea typeface="Heiti SC Light"/>
                <a:cs typeface="Heiti SC Light"/>
              </a:rPr>
              <a:t>pt</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a:t>
            </a:r>
            <a:r>
              <a:rPr lang="en-US" altLang="zh-CN" sz="600" noProof="1">
                <a:solidFill>
                  <a:prstClr val="white"/>
                </a:solidFill>
                <a:latin typeface="Arial" panose="020B0604020202020204" pitchFamily="34" charset="0"/>
                <a:ea typeface="Heiti SC Light"/>
                <a:cs typeface="Heiti SC Light"/>
              </a:rPr>
              <a:t>olor</a:t>
            </a: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he ZTE blue</a:t>
            </a:r>
            <a:r>
              <a:rPr lang="en-US" altLang="ja-JP" sz="600" noProof="1">
                <a:solidFill>
                  <a:prstClr val="white"/>
                </a:solidFill>
                <a:latin typeface="Arial" panose="020B0604020202020204" pitchFamily="34" charset="0"/>
                <a:ea typeface="Heiti SC Light"/>
                <a:cs typeface="Heiti SC Light"/>
              </a:rPr>
              <a:t> </a:t>
            </a:r>
          </a:p>
          <a:p>
            <a:pPr defTabSz="701040" fontAlgn="base">
              <a:spcBef>
                <a:spcPct val="0"/>
              </a:spcBef>
              <a:spcAft>
                <a:spcPct val="0"/>
              </a:spcAft>
            </a:pPr>
            <a:endParaRPr lang="en-US" altLang="zh-CN"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altLang="zh-CN" sz="675" noProof="1">
                <a:solidFill>
                  <a:prstClr val="white"/>
                </a:solidFill>
                <a:latin typeface="Arial" panose="020B0604020202020204" pitchFamily="34" charset="0"/>
                <a:ea typeface="Heiti SC Light"/>
                <a:cs typeface="Heiti SC Light"/>
              </a:rPr>
              <a:t>Subtitle:</a:t>
            </a:r>
            <a:endParaRPr lang="en-US" altLang="ja-JP"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ype</a:t>
            </a:r>
            <a:r>
              <a:rPr lang="en-US" alt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：14-</a:t>
            </a:r>
            <a:r>
              <a:rPr lang="en-US" altLang="ja-JP" sz="600" noProof="1">
                <a:solidFill>
                  <a:prstClr val="white"/>
                </a:solidFill>
                <a:latin typeface="Arial" panose="020B0604020202020204" pitchFamily="34" charset="0"/>
                <a:ea typeface="Heiti SC Light"/>
                <a:cs typeface="Heiti SC Light"/>
              </a:rPr>
              <a:t>18pt</a:t>
            </a: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Color: The </a:t>
            </a:r>
            <a:r>
              <a:rPr lang="en-US" altLang="zh-CN" sz="600" noProof="1">
                <a:solidFill>
                  <a:prstClr val="white"/>
                </a:solidFill>
                <a:latin typeface="Arial" panose="020B0604020202020204" pitchFamily="34" charset="0"/>
                <a:ea typeface="Heiti SC Light"/>
                <a:cs typeface="Heiti SC Light"/>
              </a:rPr>
              <a:t>ZTE green</a:t>
            </a:r>
            <a:endParaRPr lang="en-US" altLang="ja-JP" sz="6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5" y="3851276"/>
            <a:ext cx="1392237"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G143, B212</a:t>
                </a:r>
                <a:endParaRPr kumimoji="1" lang="zh-CN" altLang="en-US" sz="525"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R140,G198, B62</a:t>
                </a:r>
                <a:endParaRPr kumimoji="1" lang="zh-CN" altLang="en-US" sz="525"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R90,G203, B245</a:t>
              </a:r>
              <a:endParaRPr kumimoji="1" lang="zh-CN" altLang="en-US" sz="525"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1"/>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45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4"/>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600">
                <a:solidFill>
                  <a:srgbClr val="404040"/>
                </a:solidFill>
                <a:latin typeface="Arial" panose="020B0604020202020204" pitchFamily="34" charset="0"/>
                <a:ea typeface="宋体" panose="02010600030101010101" pitchFamily="2" charset="-122"/>
                <a:cs typeface="Arial" panose="020B0604020202020204" pitchFamily="34" charset="0"/>
              </a:rPr>
              <a:pPr fontAlgn="base">
                <a:spcBef>
                  <a:spcPct val="0"/>
                </a:spcBef>
                <a:spcAft>
                  <a:spcPct val="0"/>
                </a:spcAft>
              </a:pPr>
              <a:t>‹#›</a:t>
            </a:fld>
            <a:endParaRPr lang="en-US" sz="6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33" name="标题 13"/>
          <p:cNvSpPr>
            <a:spLocks noGrp="1"/>
          </p:cNvSpPr>
          <p:nvPr>
            <p:ph type="title"/>
          </p:nvPr>
        </p:nvSpPr>
        <p:spPr>
          <a:xfrm>
            <a:off x="336137" y="411132"/>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pPr>
                <a:buFontTx/>
                <a:buNone/>
              </a:p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内容">
    <p:spTree>
      <p:nvGrpSpPr>
        <p:cNvPr id="1" name=""/>
        <p:cNvGrpSpPr/>
        <p:nvPr/>
      </p:nvGrpSpPr>
      <p:grpSpPr>
        <a:xfrm>
          <a:off x="0" y="0"/>
          <a:ext cx="0" cy="0"/>
          <a:chOff x="0" y="0"/>
          <a:chExt cx="0" cy="0"/>
        </a:xfrm>
      </p:grpSpPr>
      <p:pic>
        <p:nvPicPr>
          <p:cNvPr id="17" name="Picture 2" descr="ZTE-PPT-16x9-03"/>
          <p:cNvPicPr>
            <a:picLocks noChangeAspect="1" noChangeArrowheads="1"/>
          </p:cNvPicPr>
          <p:nvPr userDrawn="1"/>
        </p:nvPicPr>
        <p:blipFill>
          <a:blip r:embed="rId2" cstate="screen"/>
          <a:srcRect/>
          <a:stretch>
            <a:fillRect/>
          </a:stretch>
        </p:blipFill>
        <p:spPr bwMode="auto">
          <a:xfrm>
            <a:off x="10883" y="0"/>
            <a:ext cx="9147308" cy="5143739"/>
          </a:xfrm>
          <a:prstGeom prst="rect">
            <a:avLst/>
          </a:prstGeom>
          <a:noFill/>
          <a:ln w="9525">
            <a:noFill/>
            <a:miter lim="800000"/>
            <a:headEnd/>
            <a:tailEnd/>
          </a:ln>
        </p:spPr>
      </p:pic>
      <p:sp>
        <p:nvSpPr>
          <p:cNvPr id="16" name="Slide Number Placeholder 5"/>
          <p:cNvSpPr>
            <a:spLocks noGrp="1"/>
          </p:cNvSpPr>
          <p:nvPr/>
        </p:nvSpPr>
        <p:spPr bwMode="auto">
          <a:xfrm>
            <a:off x="119866" y="4909153"/>
            <a:ext cx="419099" cy="293700"/>
          </a:xfrm>
          <a:prstGeom prst="rect">
            <a:avLst/>
          </a:prstGeom>
          <a:noFill/>
          <a:ln w="9525">
            <a:noFill/>
            <a:miter lim="800000"/>
          </a:ln>
        </p:spPr>
        <p:txBody>
          <a:bodyPr lIns="91406" tIns="45702" rIns="91406" bIns="45702" anchor="ctr"/>
          <a:lstStyle/>
          <a:p>
            <a:pPr algn="ctr">
              <a:defRPr/>
            </a:pPr>
            <a:fld id="{0171E16C-D319-4B78-8C6C-188CCEBE712C}" type="slidenum">
              <a:rPr lang="en-US" sz="825">
                <a:solidFill>
                  <a:srgbClr val="404040"/>
                </a:solidFill>
                <a:latin typeface="Arial" panose="020B0604020202020204" pitchFamily="34" charset="0"/>
                <a:cs typeface="Arial" panose="020B0604020202020204" pitchFamily="34" charset="0"/>
              </a:rPr>
              <a:pPr algn="ctr">
                <a:defRPr/>
              </a:pPr>
              <a:t>‹#›</a:t>
            </a:fld>
            <a:endParaRPr lang="en-US" sz="825" dirty="0">
              <a:solidFill>
                <a:srgbClr val="404040"/>
              </a:solidFill>
              <a:latin typeface="Arial" panose="020B0604020202020204" pitchFamily="34" charset="0"/>
              <a:cs typeface="Arial" panose="020B0604020202020204" pitchFamily="34" charset="0"/>
            </a:endParaRPr>
          </a:p>
        </p:txBody>
      </p:sp>
      <p:sp>
        <p:nvSpPr>
          <p:cNvPr id="33" name="标题 13"/>
          <p:cNvSpPr>
            <a:spLocks noGrp="1"/>
          </p:cNvSpPr>
          <p:nvPr>
            <p:ph type="title"/>
          </p:nvPr>
        </p:nvSpPr>
        <p:spPr>
          <a:xfrm>
            <a:off x="260399" y="84740"/>
            <a:ext cx="8965005" cy="723761"/>
          </a:xfrm>
        </p:spPr>
        <p:txBody>
          <a:bodyPr lIns="71966" tIns="35982" rIns="71966" bIns="35982" rtlCol="0" anchor="ctr" anchorCtr="0">
            <a:noAutofit/>
          </a:bodyPr>
          <a:lstStyle>
            <a:lvl1pPr>
              <a:defRPr lang="zh-CN" altLang="en-US" sz="2400" b="1" dirty="0">
                <a:solidFill>
                  <a:srgbClr val="008ED3"/>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9303109" y="3013311"/>
            <a:ext cx="769046" cy="464148"/>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56" tIns="34277" rIns="68556" bIns="34277" rtlCol="0" anchor="ctr"/>
          <a:lstStyle/>
          <a:p>
            <a:pPr algn="ctr"/>
            <a:endParaRPr lang="zh-CN" altLang="en-US"/>
          </a:p>
        </p:txBody>
      </p:sp>
      <p:sp>
        <p:nvSpPr>
          <p:cNvPr id="25" name="矩形 24"/>
          <p:cNvSpPr/>
          <p:nvPr userDrawn="1"/>
        </p:nvSpPr>
        <p:spPr>
          <a:xfrm>
            <a:off x="9303109" y="3853620"/>
            <a:ext cx="769046" cy="464148"/>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56" tIns="34277" rIns="68556" bIns="34277" rtlCol="0" anchor="ctr"/>
          <a:lstStyle/>
          <a:p>
            <a:pPr algn="ctr"/>
            <a:endParaRPr lang="zh-CN" altLang="en-US"/>
          </a:p>
        </p:txBody>
      </p:sp>
      <p:sp>
        <p:nvSpPr>
          <p:cNvPr id="26" name="矩形 25"/>
          <p:cNvSpPr/>
          <p:nvPr userDrawn="1"/>
        </p:nvSpPr>
        <p:spPr>
          <a:xfrm>
            <a:off x="9303109" y="4679594"/>
            <a:ext cx="769046" cy="464148"/>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56" tIns="34277" rIns="68556" bIns="34277" rtlCol="0" anchor="ctr"/>
          <a:lstStyle/>
          <a:p>
            <a:pPr algn="ctr"/>
            <a:endParaRPr lang="zh-CN" altLang="en-US"/>
          </a:p>
        </p:txBody>
      </p:sp>
      <p:sp>
        <p:nvSpPr>
          <p:cNvPr id="27" name="TextBox 26"/>
          <p:cNvSpPr txBox="1"/>
          <p:nvPr userDrawn="1"/>
        </p:nvSpPr>
        <p:spPr>
          <a:xfrm>
            <a:off x="9203970" y="2697793"/>
            <a:ext cx="1638976" cy="301078"/>
          </a:xfrm>
          <a:prstGeom prst="rect">
            <a:avLst/>
          </a:prstGeom>
          <a:noFill/>
          <a:ln>
            <a:noFill/>
          </a:ln>
        </p:spPr>
        <p:txBody>
          <a:bodyPr wrap="square" lIns="107960" tIns="0" rIns="93407" bIns="46706" anchor="t" anchorCtr="0">
            <a:spAutoFit/>
          </a:bodyPr>
          <a:lstStyle/>
          <a:p>
            <a:pPr marL="0" algn="l" defTabSz="934720" rtl="0" eaLnBrk="1" latinLnBrk="0" hangingPunct="1"/>
            <a:r>
              <a:rPr lang="zh-CN" altLang="en-US" sz="825" b="0" i="1" kern="1200" noProof="1">
                <a:solidFill>
                  <a:schemeClr val="bg1"/>
                </a:solidFill>
                <a:latin typeface="微软雅黑" panose="020B0503020204020204" charset="-122"/>
                <a:ea typeface="微软雅黑" panose="020B0503020204020204" charset="-122"/>
                <a:cs typeface="Arial" panose="020B0604020202020204"/>
              </a:rPr>
              <a:t>中兴蓝</a:t>
            </a:r>
            <a:endParaRPr lang="en-US" altLang="zh-CN" sz="825" b="0" i="1" kern="1200" noProof="1">
              <a:solidFill>
                <a:schemeClr val="bg1"/>
              </a:solidFill>
              <a:latin typeface="微软雅黑" panose="020B0503020204020204" charset="-122"/>
              <a:ea typeface="微软雅黑" panose="020B0503020204020204" charset="-122"/>
              <a:cs typeface="Arial" panose="020B0604020202020204"/>
            </a:endParaRPr>
          </a:p>
          <a:p>
            <a:pPr marL="0" algn="l" defTabSz="934720" rtl="0" eaLnBrk="1" latinLnBrk="0" hangingPunct="1"/>
            <a:r>
              <a:rPr lang="en-US" altLang="zh-CN" sz="825" b="0" i="1" kern="1200" noProof="1">
                <a:solidFill>
                  <a:schemeClr val="bg1"/>
                </a:solidFill>
                <a:latin typeface="微软雅黑" panose="020B0503020204020204" charset="-122"/>
                <a:ea typeface="微软雅黑" panose="020B0503020204020204" charset="-122"/>
                <a:cs typeface="Arial" panose="020B0604020202020204"/>
              </a:rPr>
              <a:t>[R0-G142-B211]</a:t>
            </a:r>
            <a:endParaRPr lang="zh-CN" altLang="en-US" sz="825" b="0" i="1" kern="1200" noProof="1">
              <a:solidFill>
                <a:schemeClr val="bg1"/>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579"/>
            <a:ext cx="1638976" cy="301078"/>
          </a:xfrm>
          <a:prstGeom prst="rect">
            <a:avLst/>
          </a:prstGeom>
          <a:noFill/>
          <a:ln>
            <a:noFill/>
          </a:ln>
        </p:spPr>
        <p:txBody>
          <a:bodyPr wrap="square" lIns="107960" tIns="0" rIns="93407" bIns="46706" anchor="t" anchorCtr="0">
            <a:spAutoFit/>
          </a:bodyPr>
          <a:lstStyle/>
          <a:p>
            <a:pPr marL="0" algn="l" defTabSz="934720" rtl="0" eaLnBrk="1" latinLnBrk="0" hangingPunct="1"/>
            <a:r>
              <a:rPr lang="zh-CN" altLang="en-US" sz="825" b="0" i="1" kern="1200" noProof="1">
                <a:solidFill>
                  <a:srgbClr val="00B0F0"/>
                </a:solidFill>
                <a:latin typeface="微软雅黑" panose="020B0503020204020204" charset="-122"/>
                <a:ea typeface="微软雅黑" panose="020B0503020204020204" charset="-122"/>
                <a:cs typeface="Arial" panose="020B0604020202020204"/>
              </a:rPr>
              <a:t>中兴绿</a:t>
            </a:r>
            <a:endParaRPr lang="en-US" altLang="zh-CN" sz="825" b="0" i="1" kern="1200" noProof="1">
              <a:solidFill>
                <a:srgbClr val="00B0F0"/>
              </a:solidFill>
              <a:latin typeface="微软雅黑" panose="020B0503020204020204" charset="-122"/>
              <a:ea typeface="微软雅黑" panose="020B0503020204020204" charset="-122"/>
              <a:cs typeface="Arial" panose="020B0604020202020204"/>
            </a:endParaRPr>
          </a:p>
          <a:p>
            <a:pPr marL="0" algn="l" defTabSz="934720" rtl="0" eaLnBrk="1" latinLnBrk="0" hangingPunct="1"/>
            <a:r>
              <a:rPr lang="en-US" altLang="zh-CN" sz="825" b="0" i="1" kern="1200" noProof="1">
                <a:solidFill>
                  <a:srgbClr val="00B0F0"/>
                </a:solidFill>
                <a:latin typeface="微软雅黑" panose="020B0503020204020204" charset="-122"/>
                <a:ea typeface="微软雅黑" panose="020B0503020204020204" charset="-122"/>
                <a:cs typeface="Arial" panose="020B0604020202020204"/>
              </a:rPr>
              <a:t>[R140-G198-B62]</a:t>
            </a:r>
            <a:endParaRPr lang="zh-CN" altLang="en-US" sz="825" b="0" i="1" kern="1200" noProof="1">
              <a:solidFill>
                <a:srgbClr val="00B0F0"/>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521"/>
            <a:ext cx="1638976" cy="301078"/>
          </a:xfrm>
          <a:prstGeom prst="rect">
            <a:avLst/>
          </a:prstGeom>
          <a:noFill/>
          <a:ln>
            <a:noFill/>
          </a:ln>
        </p:spPr>
        <p:txBody>
          <a:bodyPr wrap="square" lIns="107960" tIns="0" rIns="93407" bIns="46706" anchor="t" anchorCtr="0">
            <a:spAutoFit/>
          </a:bodyPr>
          <a:lstStyle/>
          <a:p>
            <a:pPr marL="0" algn="l" defTabSz="934720" rtl="0" eaLnBrk="1" latinLnBrk="0" hangingPunct="1"/>
            <a:r>
              <a:rPr lang="zh-CN" altLang="en-US" sz="825" b="0" i="1" kern="1200" noProof="1">
                <a:solidFill>
                  <a:srgbClr val="00B0F0"/>
                </a:solidFill>
                <a:latin typeface="微软雅黑" panose="020B0503020204020204" charset="-122"/>
                <a:ea typeface="微软雅黑" panose="020B0503020204020204" charset="-122"/>
                <a:cs typeface="Arial" panose="020B0604020202020204"/>
              </a:rPr>
              <a:t>中兴灰</a:t>
            </a:r>
            <a:endParaRPr lang="en-US" altLang="zh-CN" sz="825" b="0" i="1" kern="1200" noProof="1">
              <a:solidFill>
                <a:srgbClr val="00B0F0"/>
              </a:solidFill>
              <a:latin typeface="微软雅黑" panose="020B0503020204020204" charset="-122"/>
              <a:ea typeface="微软雅黑" panose="020B0503020204020204" charset="-122"/>
              <a:cs typeface="Arial" panose="020B0604020202020204"/>
            </a:endParaRPr>
          </a:p>
          <a:p>
            <a:pPr marL="0" algn="l" defTabSz="934720" rtl="0" eaLnBrk="1" latinLnBrk="0" hangingPunct="1"/>
            <a:r>
              <a:rPr lang="en-US" altLang="zh-CN" sz="825" b="0" i="1" kern="1200" noProof="1">
                <a:solidFill>
                  <a:srgbClr val="00B0F0"/>
                </a:solidFill>
                <a:latin typeface="微软雅黑" panose="020B0503020204020204" charset="-122"/>
                <a:ea typeface="微软雅黑" panose="020B0503020204020204" charset="-122"/>
                <a:cs typeface="Arial" panose="020B0604020202020204"/>
              </a:rPr>
              <a:t>[R87-G87-B87]</a:t>
            </a:r>
            <a:endParaRPr lang="zh-CN" altLang="en-US" sz="825" b="0" i="1" kern="1200" noProof="1">
              <a:solidFill>
                <a:srgbClr val="00B0F0"/>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17"/>
            <a:ext cx="1360489" cy="1189783"/>
          </a:xfrm>
          <a:prstGeom prst="rect">
            <a:avLst/>
          </a:prstGeom>
          <a:noFill/>
          <a:ln>
            <a:noFill/>
          </a:ln>
        </p:spPr>
        <p:txBody>
          <a:bodyPr lIns="107960" tIns="0" rIns="93407" bIns="46706" anchor="t" anchorCtr="0">
            <a:spAutoFit/>
          </a:bodyPr>
          <a:lstStyle/>
          <a:p>
            <a:pPr algn="l" defTabSz="934720"/>
            <a:r>
              <a:rPr lang="zh-CN" altLang="en-US" sz="825" b="1" i="1" noProof="1">
                <a:solidFill>
                  <a:schemeClr val="bg1"/>
                </a:solidFill>
                <a:latin typeface="微软雅黑" panose="020B0503020204020204" charset="-122"/>
                <a:ea typeface="微软雅黑" panose="020B0503020204020204" charset="-122"/>
                <a:cs typeface="Arial" panose="020B0604020202020204"/>
              </a:rPr>
              <a:t>正文标题：</a:t>
            </a:r>
            <a:endParaRPr altLang="ja-JP" sz="825" b="1" i="1" noProof="1">
              <a:solidFill>
                <a:schemeClr val="bg1"/>
              </a:solidFill>
              <a:latin typeface="微软雅黑" panose="020B0503020204020204" charset="-122"/>
              <a:ea typeface="微软雅黑" panose="020B0503020204020204" charset="-122"/>
              <a:cs typeface="Arial" panose="020B0604020202020204"/>
            </a:endParaRPr>
          </a:p>
          <a:p>
            <a:pPr algn="l" defTabSz="934720"/>
            <a:r>
              <a:rPr lang="zh-CN" altLang="en-US" sz="825" i="1" noProof="1">
                <a:solidFill>
                  <a:schemeClr val="bg1"/>
                </a:solidFill>
                <a:latin typeface="微软雅黑" panose="020B0503020204020204" charset="-122"/>
                <a:ea typeface="微软雅黑" panose="020B0503020204020204" charset="-122"/>
                <a:cs typeface="Arial" panose="020B0604020202020204"/>
              </a:rPr>
              <a:t>字体</a:t>
            </a:r>
            <a:r>
              <a:rPr lang="zh-CN" altLang="en-US" sz="825" i="1" baseline="0" noProof="1">
                <a:solidFill>
                  <a:schemeClr val="bg1"/>
                </a:solidFill>
                <a:latin typeface="微软雅黑" panose="020B0503020204020204" charset="-122"/>
                <a:ea typeface="微软雅黑" panose="020B0503020204020204" charset="-122"/>
                <a:cs typeface="Arial" panose="020B0604020202020204"/>
              </a:rPr>
              <a:t>：微软雅黑（加粗）</a:t>
            </a:r>
            <a:endParaRPr lang="zh-CN" altLang="en-US" sz="825" i="1" noProof="1">
              <a:solidFill>
                <a:schemeClr val="bg1"/>
              </a:solidFill>
              <a:latin typeface="微软雅黑" panose="020B0503020204020204" charset="-122"/>
              <a:ea typeface="微软雅黑" panose="020B0503020204020204" charset="-122"/>
              <a:cs typeface="Arial" panose="020B0604020202020204"/>
            </a:endParaRPr>
          </a:p>
          <a:p>
            <a:pPr algn="l" defTabSz="934720"/>
            <a:r>
              <a:rPr lang="zh-CN" altLang="en-US" sz="825" i="1" noProof="1">
                <a:solidFill>
                  <a:schemeClr val="bg1"/>
                </a:solidFill>
                <a:latin typeface="微软雅黑" panose="020B0503020204020204" charset="-122"/>
                <a:ea typeface="微软雅黑" panose="020B0503020204020204" charset="-122"/>
                <a:cs typeface="Arial" panose="020B0604020202020204"/>
              </a:rPr>
              <a:t>字号</a:t>
            </a:r>
            <a:r>
              <a:rPr lang="zh-CN" altLang="en-US" sz="825" i="1" baseline="0" noProof="1">
                <a:solidFill>
                  <a:schemeClr val="bg1"/>
                </a:solidFill>
                <a:latin typeface="微软雅黑" panose="020B0503020204020204" charset="-122"/>
                <a:ea typeface="微软雅黑" panose="020B0503020204020204" charset="-122"/>
                <a:cs typeface="Arial" panose="020B0604020202020204"/>
              </a:rPr>
              <a:t>：</a:t>
            </a:r>
            <a:r>
              <a:rPr lang="en-US" altLang="zh-CN" sz="825" i="1" baseline="0" noProof="1">
                <a:solidFill>
                  <a:schemeClr val="bg1"/>
                </a:solidFill>
                <a:latin typeface="微软雅黑" panose="020B0503020204020204" charset="-122"/>
                <a:ea typeface="微软雅黑" panose="020B0503020204020204" charset="-122"/>
                <a:cs typeface="Arial" panose="020B0604020202020204"/>
              </a:rPr>
              <a:t>36</a:t>
            </a:r>
            <a:r>
              <a:rPr lang="en-US" altLang="zh-CN" sz="825" i="1" noProof="1">
                <a:solidFill>
                  <a:schemeClr val="bg1"/>
                </a:solidFill>
                <a:latin typeface="微软雅黑" panose="020B0503020204020204" charset="-122"/>
                <a:ea typeface="微软雅黑" panose="020B0503020204020204" charset="-122"/>
                <a:cs typeface="Arial" panose="020B0604020202020204"/>
              </a:rPr>
              <a:t>-44 pt</a:t>
            </a:r>
            <a:endParaRPr lang="zh-CN" altLang="en-US" sz="825" i="1" noProof="1">
              <a:solidFill>
                <a:schemeClr val="bg1"/>
              </a:solidFill>
              <a:latin typeface="微软雅黑" panose="020B0503020204020204" charset="-122"/>
              <a:ea typeface="微软雅黑" panose="020B0503020204020204" charset="-122"/>
              <a:cs typeface="Arial" panose="020B0604020202020204"/>
            </a:endParaRPr>
          </a:p>
          <a:p>
            <a:pPr algn="l" defTabSz="934720"/>
            <a:r>
              <a:rPr lang="zh-CN" altLang="en-US" sz="825" i="1" baseline="0" noProof="1">
                <a:solidFill>
                  <a:schemeClr val="bg1"/>
                </a:solidFill>
                <a:latin typeface="微软雅黑" panose="020B0503020204020204" charset="-122"/>
                <a:ea typeface="微软雅黑" panose="020B0503020204020204" charset="-122"/>
                <a:cs typeface="Arial" panose="020B0604020202020204"/>
              </a:rPr>
              <a:t>颜色：中兴蓝</a:t>
            </a:r>
            <a:endParaRPr lang="zh-CN" altLang="en-US" sz="825" i="1" noProof="1">
              <a:solidFill>
                <a:schemeClr val="bg1"/>
              </a:solidFill>
              <a:latin typeface="微软雅黑" panose="020B0503020204020204" charset="-122"/>
              <a:ea typeface="微软雅黑" panose="020B0503020204020204" charset="-122"/>
              <a:cs typeface="Arial" panose="020B0604020202020204"/>
            </a:endParaRPr>
          </a:p>
          <a:p>
            <a:pPr algn="l" defTabSz="934720"/>
            <a:endParaRPr lang="en-US" altLang="ja-JP" sz="825" i="1" noProof="1">
              <a:solidFill>
                <a:schemeClr val="bg1"/>
              </a:solidFill>
              <a:latin typeface="微软雅黑" panose="020B0503020204020204" charset="-122"/>
              <a:ea typeface="微软雅黑" panose="020B0503020204020204" charset="-122"/>
              <a:cs typeface="Arial" panose="020B0604020202020204"/>
            </a:endParaRPr>
          </a:p>
          <a:p>
            <a:pPr algn="l" defTabSz="934720"/>
            <a:r>
              <a:rPr lang="zh-CN" altLang="en-US" sz="825" b="1" i="1" kern="1200" noProof="1">
                <a:solidFill>
                  <a:schemeClr val="bg1"/>
                </a:solidFill>
                <a:latin typeface="微软雅黑" panose="020B0503020204020204" charset="-122"/>
                <a:ea typeface="微软雅黑" panose="020B0503020204020204" charset="-122"/>
                <a:cs typeface="Arial" panose="020B0604020202020204"/>
              </a:rPr>
              <a:t>正文（</a:t>
            </a:r>
            <a:r>
              <a:rPr lang="en-US" altLang="ja-JP" sz="825" b="1" i="1" kern="1200" noProof="1">
                <a:solidFill>
                  <a:schemeClr val="bg1"/>
                </a:solidFill>
                <a:latin typeface="微软雅黑" panose="020B0503020204020204" charset="-122"/>
                <a:ea typeface="微软雅黑" panose="020B0503020204020204" charset="-122"/>
                <a:cs typeface="Arial" panose="020B0604020202020204"/>
              </a:rPr>
              <a:t>1-5</a:t>
            </a:r>
            <a:r>
              <a:rPr lang="en-US" altLang="zh-CN" sz="825" b="1" i="1" kern="1200" noProof="1">
                <a:solidFill>
                  <a:schemeClr val="bg1"/>
                </a:solidFill>
                <a:latin typeface="微软雅黑" panose="020B0503020204020204" charset="-122"/>
                <a:ea typeface="微软雅黑" panose="020B0503020204020204" charset="-122"/>
                <a:cs typeface="Arial" panose="020B0604020202020204"/>
              </a:rPr>
              <a:t> </a:t>
            </a:r>
            <a:r>
              <a:rPr lang="zh-CN" altLang="en-US" sz="825" b="1" i="1" kern="1200" noProof="1">
                <a:solidFill>
                  <a:schemeClr val="bg1"/>
                </a:solidFill>
                <a:latin typeface="微软雅黑" panose="020B0503020204020204" charset="-122"/>
                <a:ea typeface="微软雅黑" panose="020B0503020204020204" charset="-122"/>
                <a:cs typeface="Arial" panose="020B0604020202020204"/>
              </a:rPr>
              <a:t>级）：</a:t>
            </a:r>
            <a:endParaRPr lang="en-US" altLang="ja-JP" sz="825" b="1" i="1" kern="1200" noProof="1">
              <a:solidFill>
                <a:schemeClr val="bg1"/>
              </a:solidFill>
              <a:latin typeface="微软雅黑" panose="020B0503020204020204" charset="-122"/>
              <a:ea typeface="微软雅黑" panose="020B0503020204020204" charset="-122"/>
              <a:cs typeface="Arial" panose="020B0604020202020204"/>
            </a:endParaRPr>
          </a:p>
          <a:p>
            <a:pPr algn="l" defTabSz="934720"/>
            <a:r>
              <a:rPr lang="zh-CN" altLang="en-US" sz="825" i="1" noProof="1">
                <a:solidFill>
                  <a:schemeClr val="bg1"/>
                </a:solidFill>
                <a:latin typeface="微软雅黑" panose="020B0503020204020204" charset="-122"/>
                <a:ea typeface="微软雅黑" panose="020B0503020204020204" charset="-122"/>
                <a:cs typeface="Arial" panose="020B0604020202020204"/>
              </a:rPr>
              <a:t>字体</a:t>
            </a:r>
            <a:r>
              <a:rPr lang="zh-CN" altLang="en-US" sz="825" i="1" baseline="0" noProof="1">
                <a:solidFill>
                  <a:schemeClr val="bg1"/>
                </a:solidFill>
                <a:latin typeface="微软雅黑" panose="020B0503020204020204" charset="-122"/>
                <a:ea typeface="微软雅黑" panose="020B0503020204020204" charset="-122"/>
                <a:cs typeface="Arial" panose="020B0604020202020204"/>
              </a:rPr>
              <a:t>：微软雅黑</a:t>
            </a:r>
            <a:endParaRPr lang="zh-CN" altLang="en-US" sz="825" i="1" noProof="1">
              <a:solidFill>
                <a:schemeClr val="bg1"/>
              </a:solidFill>
              <a:latin typeface="微软雅黑" panose="020B0503020204020204" charset="-122"/>
              <a:ea typeface="微软雅黑" panose="020B0503020204020204" charset="-122"/>
              <a:cs typeface="Arial" panose="020B0604020202020204"/>
            </a:endParaRPr>
          </a:p>
          <a:p>
            <a:pPr algn="l" defTabSz="934720"/>
            <a:r>
              <a:rPr lang="zh-CN" altLang="en-US" sz="825" i="1" noProof="1">
                <a:solidFill>
                  <a:schemeClr val="bg1"/>
                </a:solidFill>
                <a:latin typeface="微软雅黑" panose="020B0503020204020204" charset="-122"/>
                <a:ea typeface="微软雅黑" panose="020B0503020204020204" charset="-122"/>
                <a:cs typeface="Arial" panose="020B0604020202020204"/>
              </a:rPr>
              <a:t>字号</a:t>
            </a:r>
            <a:r>
              <a:rPr lang="zh-CN" altLang="en-US" sz="825" i="1" baseline="0" noProof="1">
                <a:solidFill>
                  <a:schemeClr val="bg1"/>
                </a:solidFill>
                <a:latin typeface="微软雅黑" panose="020B0503020204020204" charset="-122"/>
                <a:ea typeface="微软雅黑" panose="020B0503020204020204" charset="-122"/>
                <a:cs typeface="Arial" panose="020B0604020202020204"/>
              </a:rPr>
              <a:t>：</a:t>
            </a:r>
            <a:r>
              <a:rPr lang="en-US" altLang="zh-CN" sz="825" i="1" baseline="0" noProof="1">
                <a:solidFill>
                  <a:schemeClr val="bg1"/>
                </a:solidFill>
                <a:latin typeface="微软雅黑" panose="020B0503020204020204" charset="-122"/>
                <a:ea typeface="微软雅黑" panose="020B0503020204020204" charset="-122"/>
                <a:cs typeface="Arial" panose="020B0604020202020204"/>
              </a:rPr>
              <a:t>20</a:t>
            </a:r>
            <a:r>
              <a:rPr lang="en-US" altLang="zh-CN" sz="825" i="1" noProof="1">
                <a:solidFill>
                  <a:schemeClr val="bg1"/>
                </a:solidFill>
                <a:latin typeface="微软雅黑" panose="020B0503020204020204" charset="-122"/>
                <a:ea typeface="微软雅黑" panose="020B0503020204020204" charset="-122"/>
                <a:cs typeface="Arial" panose="020B0604020202020204"/>
              </a:rPr>
              <a:t>-28 pt</a:t>
            </a:r>
            <a:endParaRPr lang="zh-CN" altLang="en-US" sz="825" i="1" noProof="1">
              <a:solidFill>
                <a:schemeClr val="bg1"/>
              </a:solidFill>
              <a:latin typeface="微软雅黑" panose="020B0503020204020204" charset="-122"/>
              <a:ea typeface="微软雅黑" panose="020B0503020204020204" charset="-122"/>
              <a:cs typeface="Arial" panose="020B0604020202020204"/>
            </a:endParaRPr>
          </a:p>
          <a:p>
            <a:pPr algn="l" defTabSz="934720"/>
            <a:r>
              <a:rPr lang="zh-CN" altLang="en-US" sz="825" i="1" baseline="0" noProof="1">
                <a:solidFill>
                  <a:schemeClr val="bg1"/>
                </a:solidFill>
                <a:latin typeface="微软雅黑" panose="020B0503020204020204" charset="-122"/>
                <a:ea typeface="微软雅黑" panose="020B0503020204020204" charset="-122"/>
                <a:cs typeface="Arial" panose="020B0604020202020204"/>
              </a:rPr>
              <a:t>颜色：黑色</a:t>
            </a:r>
            <a:endParaRPr lang="zh-CN" altLang="en-US" sz="825" i="1" noProof="1">
              <a:solidFill>
                <a:schemeClr val="bg1"/>
              </a:solidFill>
              <a:latin typeface="微软雅黑" panose="020B0503020204020204" charset="-122"/>
              <a:ea typeface="微软雅黑" panose="020B0503020204020204" charset="-122"/>
              <a:cs typeface="Arial" panose="020B0604020202020204"/>
            </a:endParaRPr>
          </a:p>
        </p:txBody>
      </p:sp>
      <p:sp>
        <p:nvSpPr>
          <p:cNvPr id="18" name="TextBox 16"/>
          <p:cNvSpPr txBox="1">
            <a:spLocks noChangeArrowheads="1"/>
          </p:cNvSpPr>
          <p:nvPr userDrawn="1"/>
        </p:nvSpPr>
        <p:spPr bwMode="auto">
          <a:xfrm>
            <a:off x="3479618" y="4962418"/>
            <a:ext cx="2190750" cy="169871"/>
          </a:xfrm>
          <a:prstGeom prst="rect">
            <a:avLst/>
          </a:prstGeom>
          <a:noFill/>
          <a:ln w="9525">
            <a:noFill/>
            <a:miter lim="800000"/>
          </a:ln>
        </p:spPr>
        <p:txBody>
          <a:bodyPr lIns="0" tIns="0" rIns="0" bIns="0" anchor="ctr" anchorCtr="0"/>
          <a:lstStyle/>
          <a:p>
            <a:pPr algn="ctr">
              <a:defRPr/>
            </a:pPr>
            <a:r>
              <a:rPr kumimoji="1" lang="en-US" sz="600" dirty="0">
                <a:solidFill>
                  <a:srgbClr val="7F7F7F"/>
                </a:solidFill>
                <a:latin typeface="Arial" panose="020B0604020202020204" pitchFamily="34" charset="0"/>
                <a:cs typeface="Arial" panose="020B0604020202020204" pitchFamily="34" charset="0"/>
              </a:rPr>
              <a:t>© ZTE Corporation. All rights reserved</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pPr>
                <a:buFontTx/>
                <a:buNone/>
                <a:defRPr/>
              </a:pPr>
              <a:t>‹#›</a:t>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pPr>
                <a:buFontTx/>
                <a:buNone/>
                <a:defRPr/>
              </a:p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pPr>
                <a:buFontTx/>
                <a:buNone/>
                <a:defRPr/>
              </a:p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pPr algn="ctr" defTabSz="457200">
                <a:buFontTx/>
                <a:buNone/>
                <a:defRPr/>
              </a:pPr>
              <a:t>‹#›</a:t>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pPr algn="ctr" defTabSz="457200">
                <a:buFontTx/>
                <a:buNone/>
                <a:defRPr/>
              </a:p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pPr algn="ctr" defTabSz="457200">
                <a:buFontTx/>
                <a:buNone/>
              </a:p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pPr algn="ctr" defTabSz="457200">
                <a:buFontTx/>
                <a:buNone/>
              </a:p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pPr algn="ctr" defTabSz="457200">
                <a:buFontTx/>
                <a:buNone/>
                <a:defRPr/>
              </a:pPr>
              <a:t>‹#›</a:t>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pPr algn="ctr" defTabSz="457200">
                <a:buFontTx/>
                <a:buNone/>
                <a:defRPr/>
              </a:p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pPr algn="ctr" defTabSz="457200">
                <a:buFontTx/>
                <a:buNone/>
                <a:defRPr/>
              </a:p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pPr algn="ctr" defTabSz="457200">
                <a:buFontTx/>
                <a:buNone/>
                <a:defRPr/>
              </a:p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pPr algn="ctr" defTabSz="457200">
                <a:buFontTx/>
                <a:buNone/>
                <a:defRPr/>
              </a:p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pPr>
                <a:buFontTx/>
                <a:buNone/>
              </a:p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pPr>
                <a:buFontTx/>
                <a:buNone/>
              </a:p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pPr>
                <a:buFontTx/>
                <a:buNone/>
              </a:p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pPr>
                <a:buFontTx/>
                <a:buNone/>
              </a:p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pPr fontAlgn="auto">
                <a:spcBef>
                  <a:spcPts val="0"/>
                </a:spcBef>
                <a:spcAft>
                  <a:spcPts val="0"/>
                </a:spcAft>
                <a:buFontTx/>
                <a:buNone/>
              </a:p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pPr fontAlgn="auto">
                <a:spcBef>
                  <a:spcPts val="0"/>
                </a:spcBef>
                <a:spcAft>
                  <a:spcPts val="0"/>
                </a:spcAft>
                <a:buFontTx/>
                <a:buNone/>
              </a:p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pPr fontAlgn="auto">
                <a:spcBef>
                  <a:spcPts val="0"/>
                </a:spcBef>
                <a:spcAft>
                  <a:spcPts val="0"/>
                </a:spcAft>
                <a:buFontTx/>
                <a:buNone/>
              </a:p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pPr fontAlgn="auto">
                <a:spcBef>
                  <a:spcPts val="0"/>
                </a:spcBef>
                <a:spcAft>
                  <a:spcPts val="0"/>
                </a:spcAft>
                <a:buFontTx/>
                <a:buNone/>
              </a:p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pPr fontAlgn="auto">
                <a:spcBef>
                  <a:spcPts val="0"/>
                </a:spcBef>
                <a:spcAft>
                  <a:spcPts val="0"/>
                </a:spcAft>
                <a:buFontTx/>
                <a:buNone/>
              </a:p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pPr fontAlgn="auto">
                <a:spcBef>
                  <a:spcPts val="0"/>
                </a:spcBef>
                <a:spcAft>
                  <a:spcPts val="0"/>
                </a:spcAft>
                <a:buFontTx/>
                <a:buNone/>
              </a:p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pPr fontAlgn="auto">
                <a:spcBef>
                  <a:spcPts val="0"/>
                </a:spcBef>
                <a:spcAft>
                  <a:spcPts val="0"/>
                </a:spcAft>
                <a:buFontTx/>
                <a:buNone/>
              </a:p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pPr>
                <a:buFontTx/>
                <a:buNone/>
              </a:pPr>
              <a:t>‹#›</a:t>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p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a:defRPr/>
            </a:pPr>
            <a:fld id="{0171E16C-D319-4B78-8C6C-188CCEBE712C}" type="slidenum">
              <a:rPr lang="en-US" sz="800">
                <a:solidFill>
                  <a:srgbClr val="404040"/>
                </a:solidFill>
                <a:latin typeface="Arial" panose="020B0604020202020204" pitchFamily="34" charset="0"/>
                <a:cs typeface="Arial" panose="020B0604020202020204" pitchFamily="34" charset="0"/>
              </a:rPr>
              <a:pPr algn="ctr">
                <a:defRPr/>
              </a:pPr>
              <a:t>‹#›</a:t>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pPr defTabSz="457200"/>
              <a:t>‹#›</a:t>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pPr fontAlgn="base">
                <a:spcBef>
                  <a:spcPct val="0"/>
                </a:spcBef>
                <a:spcAft>
                  <a:spcPct val="0"/>
                </a:spcAft>
              </a:pPr>
              <a:t>‹#›</a:t>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3.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4.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4.jpeg"/><Relationship Id="rId5" Type="http://schemas.openxmlformats.org/officeDocument/2006/relationships/theme" Target="../theme/theme5.xml"/><Relationship Id="rId4" Type="http://schemas.openxmlformats.org/officeDocument/2006/relationships/slideLayout" Target="../slideLayouts/slideLayout19.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theme" Target="../theme/theme6.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theme" Target="../theme/theme8.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image" Target="../media/image24.jpeg"/><Relationship Id="rId5" Type="http://schemas.openxmlformats.org/officeDocument/2006/relationships/theme" Target="../theme/theme9.xml"/><Relationship Id="rId4"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p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6"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6"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p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p>
          <a:p>
            <a:pPr lvl="1"/>
            <a:r>
              <a:rPr lang="zh-CN" altLang="en-US" dirty="0"/>
              <a:t>二级</a:t>
            </a:r>
          </a:p>
          <a:p>
            <a:pPr lvl="2"/>
            <a:r>
              <a:rPr lang="zh-CN" altLang="en-US" dirty="0"/>
              <a:t>三级</a:t>
            </a: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pPr/>
              <a:t>‹#›</a:t>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6"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32.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7"/>
          <p:cNvSpPr>
            <a:spLocks noGrp="1"/>
          </p:cNvSpPr>
          <p:nvPr>
            <p:ph type="ctrTitle" idx="4294967295"/>
          </p:nvPr>
        </p:nvSpPr>
        <p:spPr>
          <a:xfrm>
            <a:off x="-84138" y="2325688"/>
            <a:ext cx="9034463" cy="736600"/>
          </a:xfrm>
        </p:spPr>
        <p:txBody>
          <a:bodyPr anchor="ctr"/>
          <a:lstStyle/>
          <a:p>
            <a:pPr algn="ctr"/>
            <a:r>
              <a:rPr lang="en-US" altLang="zh-CN" sz="3200" dirty="0">
                <a:solidFill>
                  <a:schemeClr val="bg1"/>
                </a:solidFill>
              </a:rPr>
              <a:t>Discussion on Working Areas of XR for 5G Advanced</a:t>
            </a:r>
            <a:r>
              <a:rPr lang="en-US" altLang="zh-CN" sz="3200" dirty="0" smtClean="0">
                <a:solidFill>
                  <a:schemeClr val="bg1"/>
                </a:solidFill>
              </a:rPr>
              <a:t/>
            </a:r>
            <a:br>
              <a:rPr lang="en-US" altLang="zh-CN" sz="3200" dirty="0" smtClean="0">
                <a:solidFill>
                  <a:schemeClr val="bg1"/>
                </a:solidFill>
              </a:rPr>
            </a:br>
            <a:endParaRPr lang="en-US" sz="3200" dirty="0" smtClean="0">
              <a:solidFill>
                <a:schemeClr val="bg1"/>
              </a:solidFill>
            </a:endParaRPr>
          </a:p>
        </p:txBody>
      </p:sp>
      <p:sp>
        <p:nvSpPr>
          <p:cNvPr id="51203" name="文本框 3"/>
          <p:cNvSpPr txBox="1">
            <a:spLocks noChangeArrowheads="1"/>
          </p:cNvSpPr>
          <p:nvPr/>
        </p:nvSpPr>
        <p:spPr bwMode="auto">
          <a:xfrm>
            <a:off x="58738" y="122238"/>
            <a:ext cx="4354512"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1800" dirty="0">
                <a:solidFill>
                  <a:schemeClr val="bg1"/>
                </a:solidFill>
                <a:ea typeface="宋体" panose="02010600030101010101" pitchFamily="2" charset="-122"/>
              </a:rPr>
              <a:t>3GPP TSG RAN #93	</a:t>
            </a:r>
          </a:p>
          <a:p>
            <a:pPr hangingPunct="1">
              <a:lnSpc>
                <a:spcPct val="100000"/>
              </a:lnSpc>
              <a:spcBef>
                <a:spcPct val="0"/>
              </a:spcBef>
              <a:buFontTx/>
              <a:buNone/>
            </a:pPr>
            <a:r>
              <a:rPr kumimoji="1" lang="en-US" altLang="zh-CN" sz="1800" dirty="0">
                <a:solidFill>
                  <a:schemeClr val="bg1"/>
                </a:solidFill>
                <a:ea typeface="宋体" panose="02010600030101010101" pitchFamily="2" charset="-122"/>
                <a:sym typeface="+mn-ea"/>
              </a:rPr>
              <a:t>Electronic Meeting, </a:t>
            </a:r>
            <a:r>
              <a:rPr kumimoji="1" lang="en-US" altLang="zh-CN" sz="1800" dirty="0" smtClean="0">
                <a:solidFill>
                  <a:schemeClr val="bg1"/>
                </a:solidFill>
                <a:ea typeface="宋体" panose="02010600030101010101" pitchFamily="2" charset="-122"/>
                <a:sym typeface="+mn-ea"/>
              </a:rPr>
              <a:t>Sep 13 </a:t>
            </a:r>
            <a:r>
              <a:rPr kumimoji="1" lang="en-US" altLang="zh-CN" sz="1800" dirty="0">
                <a:solidFill>
                  <a:schemeClr val="bg1"/>
                </a:solidFill>
                <a:ea typeface="宋体" panose="02010600030101010101" pitchFamily="2" charset="-122"/>
                <a:sym typeface="+mn-ea"/>
              </a:rPr>
              <a:t>- Sep </a:t>
            </a:r>
            <a:r>
              <a:rPr kumimoji="1" lang="en-US" altLang="zh-CN" sz="1800" dirty="0" smtClean="0">
                <a:solidFill>
                  <a:schemeClr val="bg1"/>
                </a:solidFill>
                <a:ea typeface="宋体" panose="02010600030101010101" pitchFamily="2" charset="-122"/>
                <a:sym typeface="+mn-ea"/>
              </a:rPr>
              <a:t>17,2021</a:t>
            </a:r>
            <a:endParaRPr kumimoji="1" lang="zh-CN" altLang="zh-CN" sz="1800" dirty="0">
              <a:solidFill>
                <a:schemeClr val="bg1"/>
              </a:solidFill>
              <a:ea typeface="宋体" panose="02010600030101010101" pitchFamily="2" charset="-122"/>
            </a:endParaRPr>
          </a:p>
          <a:p>
            <a:pPr hangingPunct="1">
              <a:lnSpc>
                <a:spcPct val="100000"/>
              </a:lnSpc>
              <a:spcBef>
                <a:spcPct val="0"/>
              </a:spcBef>
              <a:buFontTx/>
              <a:buNone/>
            </a:pPr>
            <a:endParaRPr kumimoji="1" lang="zh-CN"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Source: 	</a:t>
            </a:r>
            <a:r>
              <a:rPr lang="en-GB" altLang="zh-CN" sz="1800" dirty="0" smtClean="0">
                <a:solidFill>
                  <a:schemeClr val="bg1"/>
                </a:solidFill>
                <a:ea typeface="宋体" panose="02010600030101010101" pitchFamily="2" charset="-122"/>
              </a:rPr>
              <a:t>ZTE, </a:t>
            </a:r>
            <a:r>
              <a:rPr lang="en-GB" altLang="zh-CN" sz="1800" dirty="0" err="1" smtClean="0">
                <a:solidFill>
                  <a:schemeClr val="bg1"/>
                </a:solidFill>
                <a:ea typeface="宋体" panose="02010600030101010101" pitchFamily="2" charset="-122"/>
              </a:rPr>
              <a:t>Sanechips</a:t>
            </a:r>
            <a:endParaRPr lang="en-GB"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Agenda:   </a:t>
            </a:r>
            <a:r>
              <a:rPr lang="en-US" altLang="en-GB" sz="1800" dirty="0">
                <a:solidFill>
                  <a:schemeClr val="bg1"/>
                </a:solidFill>
                <a:ea typeface="宋体" panose="02010600030101010101" pitchFamily="2" charset="-122"/>
              </a:rPr>
              <a:t>9.0.2</a:t>
            </a:r>
            <a:r>
              <a:rPr lang="en-GB" altLang="zh-CN" sz="1800" dirty="0">
                <a:solidFill>
                  <a:schemeClr val="bg1"/>
                </a:solidFill>
                <a:ea typeface="宋体" panose="02010600030101010101" pitchFamily="2" charset="-122"/>
              </a:rPr>
              <a:t> </a:t>
            </a:r>
          </a:p>
          <a:p>
            <a:pPr>
              <a:lnSpc>
                <a:spcPct val="100000"/>
              </a:lnSpc>
              <a:spcBef>
                <a:spcPct val="0"/>
              </a:spcBef>
              <a:buFontTx/>
              <a:buNone/>
            </a:pPr>
            <a:endParaRPr lang="en-GB" altLang="zh-CN" sz="1800" dirty="0">
              <a:solidFill>
                <a:schemeClr val="bg1"/>
              </a:solidFill>
              <a:ea typeface="宋体" panose="02010600030101010101" pitchFamily="2" charset="-122"/>
            </a:endParaRPr>
          </a:p>
          <a:p>
            <a:pPr>
              <a:lnSpc>
                <a:spcPct val="100000"/>
              </a:lnSpc>
              <a:spcBef>
                <a:spcPct val="0"/>
              </a:spcBef>
              <a:buFontTx/>
              <a:buNone/>
            </a:pPr>
            <a:endParaRPr lang="zh-CN" altLang="zh-CN" sz="1800" dirty="0">
              <a:ea typeface="宋体" panose="02010600030101010101" pitchFamily="2" charset="-122"/>
            </a:endParaRPr>
          </a:p>
          <a:p>
            <a:pPr>
              <a:lnSpc>
                <a:spcPct val="100000"/>
              </a:lnSpc>
              <a:spcBef>
                <a:spcPct val="0"/>
              </a:spcBef>
              <a:buFontTx/>
              <a:buNone/>
            </a:pPr>
            <a:endParaRPr kumimoji="1" lang="en-US" altLang="zh-CN" sz="1800" dirty="0">
              <a:ea typeface="宋体" panose="02010600030101010101" pitchFamily="2" charset="-122"/>
            </a:endParaRPr>
          </a:p>
        </p:txBody>
      </p:sp>
      <p:sp>
        <p:nvSpPr>
          <p:cNvPr id="51204" name="文本框 4"/>
          <p:cNvSpPr txBox="1">
            <a:spLocks noChangeArrowheads="1"/>
          </p:cNvSpPr>
          <p:nvPr/>
        </p:nvSpPr>
        <p:spPr bwMode="auto">
          <a:xfrm>
            <a:off x="7465844" y="0"/>
            <a:ext cx="1678156"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2400" dirty="0" smtClean="0">
                <a:solidFill>
                  <a:schemeClr val="bg1"/>
                </a:solidFill>
                <a:ea typeface="宋体" panose="02010600030101010101" pitchFamily="2" charset="-122"/>
                <a:sym typeface="+mn-ea"/>
              </a:rPr>
              <a:t>RP-212377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340995" y="434340"/>
            <a:ext cx="7818755" cy="737235"/>
          </a:xfrm>
          <a:prstGeom prst="rect">
            <a:avLst/>
          </a:prstGeom>
          <a:noFill/>
        </p:spPr>
        <p:txBody>
          <a:bodyPr wrap="square" rtlCol="0">
            <a:spAutoFit/>
          </a:bodyPr>
          <a:lstStyle/>
          <a:p>
            <a:pPr marL="285750" indent="-285750">
              <a:buFont typeface="Wingdings" panose="05000000000000000000" charset="0"/>
              <a:buChar char="l"/>
            </a:pPr>
            <a:r>
              <a:rPr lang="en-US" altLang="zh-CN" sz="1400" b="1" dirty="0"/>
              <a:t>Problem of concurrent CBG-based retransmission</a:t>
            </a:r>
          </a:p>
          <a:p>
            <a:pPr marL="742950" lvl="1" indent="-285750">
              <a:buFont typeface="Wingdings" panose="05000000000000000000" charset="0"/>
              <a:buChar char="Ø"/>
            </a:pPr>
            <a:r>
              <a:rPr lang="en-US" altLang="zh-CN" sz="1400" dirty="0">
                <a:latin typeface="+mn-lt"/>
                <a:cs typeface="+mn-lt"/>
              </a:rPr>
              <a:t>Exhaustive state indication for Re-</a:t>
            </a:r>
            <a:r>
              <a:rPr lang="en-US" altLang="zh-CN" sz="1400" dirty="0" err="1">
                <a:latin typeface="+mn-lt"/>
                <a:cs typeface="+mn-lt"/>
              </a:rPr>
              <a:t>Tx</a:t>
            </a:r>
            <a:r>
              <a:rPr lang="en-US" altLang="zh-CN" sz="1400" dirty="0">
                <a:latin typeface="+mn-lt"/>
                <a:cs typeface="+mn-lt"/>
              </a:rPr>
              <a:t> TB.</a:t>
            </a:r>
          </a:p>
          <a:p>
            <a:pPr marL="742950" lvl="1" indent="-285750">
              <a:buFont typeface="Wingdings" panose="05000000000000000000" charset="0"/>
              <a:buChar char="Ø"/>
            </a:pPr>
            <a:r>
              <a:rPr lang="en-US" altLang="zh-CN" sz="1400" dirty="0">
                <a:latin typeface="+mn-lt"/>
                <a:cs typeface="+mn-lt"/>
              </a:rPr>
              <a:t>Variant Re-</a:t>
            </a:r>
            <a:r>
              <a:rPr lang="en-US" altLang="zh-CN" sz="1400" dirty="0" err="1">
                <a:latin typeface="+mn-lt"/>
                <a:cs typeface="+mn-lt"/>
              </a:rPr>
              <a:t>Tx</a:t>
            </a:r>
            <a:r>
              <a:rPr lang="en-US" altLang="zh-CN" sz="1400" dirty="0">
                <a:latin typeface="+mn-lt"/>
                <a:cs typeface="+mn-lt"/>
              </a:rPr>
              <a:t> payload/resources corresponding to the erroneously decoded CBG</a:t>
            </a:r>
            <a:r>
              <a:rPr lang="en-US" altLang="zh-CN" sz="1400" dirty="0">
                <a:latin typeface="Times New Roman" panose="02020603050405020304" pitchFamily="18" charset="0"/>
                <a:cs typeface="Times New Roman" panose="02020603050405020304" pitchFamily="18" charset="0"/>
              </a:rPr>
              <a:t>.</a:t>
            </a:r>
          </a:p>
        </p:txBody>
      </p:sp>
      <p:sp>
        <p:nvSpPr>
          <p:cNvPr id="40" name="文本框 39"/>
          <p:cNvSpPr txBox="1"/>
          <p:nvPr/>
        </p:nvSpPr>
        <p:spPr>
          <a:xfrm>
            <a:off x="340995" y="1160780"/>
            <a:ext cx="7517765" cy="737235"/>
          </a:xfrm>
          <a:prstGeom prst="rect">
            <a:avLst/>
          </a:prstGeom>
          <a:noFill/>
        </p:spPr>
        <p:txBody>
          <a:bodyPr wrap="square" rtlCol="0">
            <a:spAutoFit/>
          </a:bodyPr>
          <a:lstStyle/>
          <a:p>
            <a:pPr marL="285750" indent="-285750">
              <a:buFont typeface="Wingdings" panose="05000000000000000000" charset="0"/>
              <a:buChar char="l"/>
            </a:pPr>
            <a:r>
              <a:rPr lang="en-US" altLang="zh-CN" sz="1400" b="1" dirty="0"/>
              <a:t>Outer Coder for CBG-based </a:t>
            </a:r>
            <a:r>
              <a:rPr lang="en-US" altLang="zh-CN" sz="1400" b="1" dirty="0" err="1"/>
              <a:t>retransmisssion</a:t>
            </a:r>
            <a:endParaRPr lang="en-US" altLang="zh-CN" sz="1400" b="1" u="sng" dirty="0"/>
          </a:p>
          <a:p>
            <a:pPr marL="742950" lvl="1" indent="-285750" algn="l">
              <a:buClrTx/>
              <a:buSzTx/>
              <a:buFont typeface="Wingdings" panose="05000000000000000000" charset="0"/>
              <a:buChar char="Ø"/>
            </a:pPr>
            <a:r>
              <a:rPr lang="en-US" altLang="zh-CN" sz="1400" dirty="0">
                <a:latin typeface="+mn-lt"/>
                <a:cs typeface="+mn-lt"/>
                <a:sym typeface="+mn-ea"/>
              </a:rPr>
              <a:t>One state indication</a:t>
            </a:r>
            <a:r>
              <a:rPr lang="en-US" altLang="zh-CN" sz="1400" dirty="0">
                <a:latin typeface="+mn-lt"/>
                <a:cs typeface="+mn-lt"/>
              </a:rPr>
              <a:t> only for Re-</a:t>
            </a:r>
            <a:r>
              <a:rPr lang="en-US" altLang="zh-CN" sz="1400" dirty="0" err="1">
                <a:latin typeface="+mn-lt"/>
                <a:cs typeface="+mn-lt"/>
              </a:rPr>
              <a:t>Tx</a:t>
            </a:r>
            <a:r>
              <a:rPr lang="en-US" altLang="zh-CN" sz="1400" dirty="0">
                <a:latin typeface="+mn-lt"/>
                <a:cs typeface="+mn-lt"/>
              </a:rPr>
              <a:t> TB: reduced feedback overhead.</a:t>
            </a:r>
          </a:p>
          <a:p>
            <a:pPr marL="742950" lvl="1" indent="-285750" algn="l">
              <a:buClrTx/>
              <a:buSzTx/>
              <a:buFont typeface="Wingdings" panose="05000000000000000000" charset="0"/>
              <a:buChar char="Ø"/>
            </a:pPr>
            <a:r>
              <a:rPr lang="en-US" altLang="zh-CN" sz="1400" dirty="0">
                <a:latin typeface="+mn-lt"/>
                <a:cs typeface="+mn-lt"/>
              </a:rPr>
              <a:t>Uniform Re-</a:t>
            </a:r>
            <a:r>
              <a:rPr lang="en-US" altLang="zh-CN" sz="1400" dirty="0" err="1">
                <a:latin typeface="+mn-lt"/>
                <a:cs typeface="+mn-lt"/>
              </a:rPr>
              <a:t>Tx</a:t>
            </a:r>
            <a:r>
              <a:rPr lang="en-US" altLang="zh-CN" sz="1400" dirty="0">
                <a:latin typeface="+mn-lt"/>
                <a:cs typeface="+mn-lt"/>
              </a:rPr>
              <a:t> payload/resources: throughput increase. </a:t>
            </a:r>
          </a:p>
        </p:txBody>
      </p:sp>
      <p:pic>
        <p:nvPicPr>
          <p:cNvPr id="11" name="图片 10"/>
          <p:cNvPicPr>
            <a:picLocks noChangeAspect="1"/>
          </p:cNvPicPr>
          <p:nvPr/>
        </p:nvPicPr>
        <p:blipFill>
          <a:blip r:embed="rId3" cstate="print"/>
          <a:stretch>
            <a:fillRect/>
          </a:stretch>
        </p:blipFill>
        <p:spPr>
          <a:xfrm>
            <a:off x="690880" y="1898015"/>
            <a:ext cx="7118350" cy="2929255"/>
          </a:xfrm>
          <a:prstGeom prst="rect">
            <a:avLst/>
          </a:prstGeom>
        </p:spPr>
      </p:pic>
      <p:sp>
        <p:nvSpPr>
          <p:cNvPr id="7170" name="标题 12"/>
          <p:cNvSpPr>
            <a:spLocks noGrp="1"/>
          </p:cNvSpPr>
          <p:nvPr>
            <p:ph type="title"/>
          </p:nvPr>
        </p:nvSpPr>
        <p:spPr>
          <a:xfrm>
            <a:off x="83185" y="60325"/>
            <a:ext cx="8517255" cy="419100"/>
          </a:xfrm>
        </p:spPr>
        <p:txBody>
          <a:bodyPr/>
          <a:lstStyle/>
          <a:p>
            <a:pPr eaLnBrk="1" hangingPunct="1"/>
            <a:r>
              <a:rPr lang="en-US" altLang="zh-CN" b="1" smtClean="0">
                <a:solidFill>
                  <a:srgbClr val="008FD4"/>
                </a:solidFill>
              </a:rPr>
              <a:t>Solution for Link adaptation: Enhanced CBG-based re-transmission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5"/>
          <p:cNvSpPr>
            <a:spLocks noGrp="1"/>
          </p:cNvSpPr>
          <p:nvPr>
            <p:ph sz="half" idx="1"/>
          </p:nvPr>
        </p:nvSpPr>
        <p:spPr>
          <a:xfrm>
            <a:off x="327025" y="490220"/>
            <a:ext cx="8490585" cy="4283075"/>
          </a:xfrm>
          <a:noFill/>
          <a:extLst>
            <a:ext uri="{909E8E84-426E-40DD-AFC4-6F175D3DCCD1}">
              <a14:hiddenFill xmlns:a14="http://schemas.microsoft.com/office/drawing/2010/main">
                <a:solidFill>
                  <a:srgbClr val="008FD4"/>
                </a:solidFill>
              </a14:hiddenFill>
            </a:ext>
          </a:extLst>
        </p:spPr>
        <p:txBody>
          <a:bodyPr/>
          <a:lstStyle/>
          <a:p>
            <a:pPr marL="285750" indent="-285750" eaLnBrk="1" hangingPunct="1">
              <a:buFont typeface="Wingdings" panose="05000000000000000000" charset="0"/>
              <a:buChar char="l"/>
            </a:pPr>
            <a:r>
              <a:rPr lang="en-US" altLang="zh-CN" sz="1400" b="1" dirty="0" smtClean="0">
                <a:cs typeface="+mn-lt"/>
              </a:rPr>
              <a:t>Both DL and UL</a:t>
            </a:r>
          </a:p>
          <a:p>
            <a:pPr lvl="1" eaLnBrk="1" hangingPunct="1">
              <a:buFont typeface="Wingdings" panose="05000000000000000000" charset="0"/>
              <a:buChar char="Ø"/>
            </a:pPr>
            <a:r>
              <a:rPr lang="en-US" altLang="zh-CN" sz="1400" dirty="0" smtClean="0">
                <a:cs typeface="+mn-lt"/>
              </a:rPr>
              <a:t>Non-integer traffic cycle (e.g. 16.67ms per frame) – mismatch between traffic cycle and legacy CDRX </a:t>
            </a:r>
          </a:p>
          <a:p>
            <a:pPr lvl="2">
              <a:buFont typeface="Arial" panose="020B0604020202020204" pitchFamily="34" charset="0"/>
              <a:buChar char="•"/>
            </a:pPr>
            <a:r>
              <a:rPr lang="en-US" altLang="zh-CN" sz="1200" dirty="0" smtClean="0">
                <a:solidFill>
                  <a:schemeClr val="tx1"/>
                </a:solidFill>
                <a:cs typeface="+mn-lt"/>
              </a:rPr>
              <a:t>Appropriate DRX setting (DRX periodicity/DRX on duration timer) delivering trade-off between decent power saving gain &amp; acceptable capacity loss. </a:t>
            </a:r>
            <a:endParaRPr lang="en-US" altLang="zh-CN" sz="1000" dirty="0" smtClean="0">
              <a:solidFill>
                <a:schemeClr val="accent1"/>
              </a:solidFill>
              <a:cs typeface="+mn-lt"/>
            </a:endParaRPr>
          </a:p>
          <a:p>
            <a:pPr lvl="1" algn="l">
              <a:buClrTx/>
              <a:buSzTx/>
              <a:buFont typeface="Wingdings" panose="05000000000000000000" charset="0"/>
              <a:buChar char="Ø"/>
            </a:pPr>
            <a:r>
              <a:rPr lang="en-US" altLang="zh-CN" sz="1400" dirty="0" smtClean="0">
                <a:cs typeface="+mn-lt"/>
              </a:rPr>
              <a:t>Non-integer traffic cycle (e.g. 16.67ms per frame) – mismatch between traffic cycle and legacy CG/SPS cycle</a:t>
            </a:r>
          </a:p>
          <a:p>
            <a:pPr lvl="1" algn="l">
              <a:buClrTx/>
              <a:buSzTx/>
              <a:buFont typeface="Wingdings" panose="05000000000000000000" charset="0"/>
              <a:buChar char="Ø"/>
            </a:pPr>
            <a:r>
              <a:rPr lang="en-US" altLang="zh-CN" sz="1200" b="1" dirty="0" smtClean="0">
                <a:cs typeface="+mn-lt"/>
              </a:rPr>
              <a:t> </a:t>
            </a:r>
            <a:r>
              <a:rPr lang="en-US" altLang="zh-CN" sz="1400" dirty="0" smtClean="0">
                <a:cs typeface="+mn-lt"/>
              </a:rPr>
              <a:t>Variable packet size of video stream</a:t>
            </a:r>
            <a:r>
              <a:rPr lang="en-US" altLang="zh-CN" sz="1400" b="1" dirty="0" smtClean="0">
                <a:cs typeface="+mn-lt"/>
              </a:rPr>
              <a:t> </a:t>
            </a:r>
          </a:p>
          <a:p>
            <a:pPr lvl="2" algn="l">
              <a:buClrTx/>
              <a:buSzTx/>
            </a:pPr>
            <a:r>
              <a:rPr lang="en-US" altLang="zh-CN" sz="1200" dirty="0" smtClean="0">
                <a:solidFill>
                  <a:schemeClr val="tx1"/>
                </a:solidFill>
                <a:cs typeface="+mn-lt"/>
              </a:rPr>
              <a:t>Challenging to  directly apply legacy CG/SPS settings to harness the power saving gain w.r.t. DG</a:t>
            </a:r>
            <a:endParaRPr lang="en-US" altLang="zh-CN" sz="1200" b="1" dirty="0" smtClean="0">
              <a:solidFill>
                <a:schemeClr val="accent1"/>
              </a:solidFill>
              <a:cs typeface="+mn-lt"/>
            </a:endParaRPr>
          </a:p>
          <a:p>
            <a:pPr marL="285750" lvl="1" algn="l">
              <a:buClrTx/>
              <a:buSzTx/>
              <a:buFont typeface="Wingdings" panose="05000000000000000000" charset="0"/>
              <a:buChar char="l"/>
            </a:pPr>
            <a:r>
              <a:rPr lang="en-US" altLang="zh-CN" sz="1400" b="1" dirty="0" smtClean="0">
                <a:cs typeface="+mn-lt"/>
                <a:sym typeface="+mn-ea"/>
              </a:rPr>
              <a:t>DL</a:t>
            </a:r>
          </a:p>
          <a:p>
            <a:pPr lvl="1" algn="l">
              <a:buClrTx/>
              <a:buSzTx/>
              <a:buFont typeface="Wingdings" panose="05000000000000000000" charset="0"/>
              <a:buChar char="Ø"/>
            </a:pPr>
            <a:r>
              <a:rPr lang="en-US" altLang="zh-CN" sz="1400" dirty="0" smtClean="0">
                <a:cs typeface="+mn-lt"/>
                <a:sym typeface="+mn-ea"/>
              </a:rPr>
              <a:t>Further mismatch between traffic cycle and legacy CDRX cycle due to jitter</a:t>
            </a:r>
          </a:p>
          <a:p>
            <a:pPr lvl="2" algn="l">
              <a:buClrTx/>
              <a:buSzTx/>
            </a:pPr>
            <a:r>
              <a:rPr lang="en-US" altLang="zh-CN" sz="1200" dirty="0" smtClean="0">
                <a:solidFill>
                  <a:schemeClr val="tx1"/>
                </a:solidFill>
                <a:cs typeface="+mn-lt"/>
                <a:sym typeface="+mn-ea"/>
              </a:rPr>
              <a:t>Even more challenges calling for dynamic adaptation</a:t>
            </a:r>
            <a:endParaRPr lang="en-US" altLang="zh-CN" sz="1000" dirty="0">
              <a:solidFill>
                <a:srgbClr val="C00000"/>
              </a:solidFill>
              <a:cs typeface="+mn-lt"/>
              <a:sym typeface="+mn-ea"/>
            </a:endParaRPr>
          </a:p>
          <a:p>
            <a:pPr marL="285750" lvl="1" algn="l">
              <a:buClrTx/>
              <a:buSzTx/>
              <a:buFont typeface="Wingdings" panose="05000000000000000000" charset="0"/>
              <a:buChar char="l"/>
            </a:pPr>
            <a:r>
              <a:rPr lang="en-US" altLang="zh-CN" sz="1400" b="1" dirty="0" smtClean="0">
                <a:cs typeface="+mn-lt"/>
              </a:rPr>
              <a:t>UL </a:t>
            </a:r>
          </a:p>
          <a:p>
            <a:pPr lvl="1" algn="l">
              <a:lnSpc>
                <a:spcPct val="120000"/>
              </a:lnSpc>
              <a:buClrTx/>
              <a:buSzTx/>
              <a:buFont typeface="Wingdings" panose="05000000000000000000" charset="0"/>
              <a:buChar char="Ø"/>
            </a:pPr>
            <a:r>
              <a:rPr lang="en-US" altLang="zh-CN" sz="1400" dirty="0" smtClean="0">
                <a:cs typeface="+mn-lt"/>
              </a:rPr>
              <a:t>Frequent transmission of pose/control information (4ms per pose)</a:t>
            </a:r>
          </a:p>
          <a:p>
            <a:pPr lvl="2" algn="l">
              <a:lnSpc>
                <a:spcPct val="120000"/>
              </a:lnSpc>
              <a:buClrTx/>
              <a:buSzTx/>
              <a:buChar char="•"/>
            </a:pPr>
            <a:r>
              <a:rPr lang="en-US" altLang="zh-CN" sz="1200" dirty="0" smtClean="0">
                <a:solidFill>
                  <a:schemeClr val="tx1"/>
                </a:solidFill>
                <a:cs typeface="+mn-lt"/>
              </a:rPr>
              <a:t>No chance to enter light sleep state </a:t>
            </a:r>
            <a:endParaRPr lang="en-US" altLang="zh-CN" sz="1200" dirty="0" smtClean="0">
              <a:solidFill>
                <a:schemeClr val="accent1"/>
              </a:solidFill>
              <a:cs typeface="+mn-lt"/>
            </a:endParaRPr>
          </a:p>
          <a:p>
            <a:pPr lvl="1">
              <a:lnSpc>
                <a:spcPct val="100000"/>
              </a:lnSpc>
              <a:buNone/>
            </a:pPr>
            <a:endParaRPr lang="en-US" altLang="zh-CN" sz="1400" dirty="0">
              <a:solidFill>
                <a:srgbClr val="C00000"/>
              </a:solidFill>
              <a:cs typeface="+mn-lt"/>
            </a:endParaRPr>
          </a:p>
          <a:p>
            <a:pPr lvl="2">
              <a:lnSpc>
                <a:spcPct val="150000"/>
              </a:lnSpc>
              <a:spcBef>
                <a:spcPts val="0"/>
              </a:spcBef>
              <a:buNone/>
            </a:pPr>
            <a:endParaRPr lang="en-US" altLang="zh-CN" sz="1400" b="1" dirty="0">
              <a:solidFill>
                <a:schemeClr val="tx1"/>
              </a:solidFill>
              <a:cs typeface="+mn-lt"/>
            </a:endParaRPr>
          </a:p>
        </p:txBody>
      </p:sp>
      <p:sp>
        <p:nvSpPr>
          <p:cNvPr id="2" name="矩形 1"/>
          <p:cNvSpPr/>
          <p:nvPr/>
        </p:nvSpPr>
        <p:spPr>
          <a:xfrm>
            <a:off x="60960" y="54610"/>
            <a:ext cx="8615045" cy="738505"/>
          </a:xfrm>
          <a:prstGeom prst="rect">
            <a:avLst/>
          </a:prstGeom>
          <a:noFill/>
          <a:ln w="9525">
            <a:noFill/>
            <a:miter lim="800000"/>
          </a:ln>
        </p:spPr>
        <p:txBody>
          <a:bodyPr vert="horz" wrap="square" lIns="0" tIns="0" rIns="0" bIns="0" numCol="1" rtlCol="0" anchor="t" anchorCtr="0" compatLnSpc="1">
            <a:noAutofit/>
          </a:bodyPr>
          <a:lst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lvl="0" algn="l">
              <a:buClrTx/>
              <a:buSzTx/>
            </a:pPr>
            <a:r>
              <a:rPr lang="en-US" altLang="zh-CN" b="1" dirty="0" smtClean="0">
                <a:solidFill>
                  <a:srgbClr val="008FD4"/>
                </a:solidFill>
                <a:sym typeface="+mn-ea"/>
              </a:rPr>
              <a:t>Challenges of power saving schemes for XR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2"/>
          <p:cNvSpPr>
            <a:spLocks noGrp="1"/>
          </p:cNvSpPr>
          <p:nvPr>
            <p:ph type="title"/>
          </p:nvPr>
        </p:nvSpPr>
        <p:spPr>
          <a:xfrm>
            <a:off x="82550" y="50800"/>
            <a:ext cx="8696960" cy="703580"/>
          </a:xfrm>
        </p:spPr>
        <p:txBody>
          <a:bodyPr/>
          <a:lstStyle/>
          <a:p>
            <a:pPr algn="l" eaLnBrk="1" hangingPunct="1">
              <a:buClrTx/>
              <a:buSzTx/>
              <a:buFontTx/>
            </a:pPr>
            <a:r>
              <a:rPr lang="en-US" altLang="zh-CN" b="1" dirty="0" smtClean="0">
                <a:solidFill>
                  <a:srgbClr val="008FD4"/>
                </a:solidFill>
                <a:cs typeface="Arial" panose="020B0604020202020204" pitchFamily="34" charset="0"/>
                <a:sym typeface="+mn-ea"/>
              </a:rPr>
              <a:t>Potential Working Areas </a:t>
            </a:r>
            <a:r>
              <a:rPr lang="en-US" altLang="zh-CN" b="1" dirty="0" smtClean="0">
                <a:solidFill>
                  <a:srgbClr val="008FD4"/>
                </a:solidFill>
                <a:cs typeface="Arial" panose="020B0604020202020204" pitchFamily="34" charset="0"/>
                <a:sym typeface="+mn-ea"/>
              </a:rPr>
              <a:t>– Power saving</a:t>
            </a:r>
            <a:endParaRPr lang="en-US" altLang="zh-CN" b="1" dirty="0" smtClean="0">
              <a:solidFill>
                <a:srgbClr val="008FD4"/>
              </a:solidFill>
              <a:cs typeface="Arial" panose="020B0604020202020204" pitchFamily="34" charset="0"/>
            </a:endParaRPr>
          </a:p>
        </p:txBody>
      </p:sp>
      <p:sp>
        <p:nvSpPr>
          <p:cNvPr id="5" name="文本框 4"/>
          <p:cNvSpPr txBox="1"/>
          <p:nvPr/>
        </p:nvSpPr>
        <p:spPr>
          <a:xfrm>
            <a:off x="82549" y="364017"/>
            <a:ext cx="8856921" cy="4769485"/>
          </a:xfrm>
          <a:prstGeom prst="rect">
            <a:avLst/>
          </a:prstGeom>
          <a:noFill/>
        </p:spPr>
        <p:txBody>
          <a:bodyPr wrap="square" rtlCol="0" anchor="t">
            <a:spAutoFit/>
          </a:bodyPr>
          <a:lstStyle/>
          <a:p>
            <a:pPr marL="0" algn="l">
              <a:spcBef>
                <a:spcPct val="20000"/>
              </a:spcBef>
              <a:buClrTx/>
              <a:buSzTx/>
              <a:buFont typeface="Wingdings" panose="05000000000000000000" charset="0"/>
              <a:buNone/>
            </a:pPr>
            <a:r>
              <a:rPr lang="en-US" altLang="zh-CN" sz="1800" b="1" kern="0" dirty="0" smtClean="0">
                <a:solidFill>
                  <a:srgbClr val="008ED3"/>
                </a:solidFill>
                <a:latin typeface="+mn-lt"/>
                <a:ea typeface="+mn-ea"/>
                <a:cs typeface="+mn-lt"/>
                <a:sym typeface="+mn-ea"/>
              </a:rPr>
              <a:t>Aspects of power saving schemes that could impact XR performance</a:t>
            </a:r>
            <a:endParaRPr lang="en-US" altLang="zh-CN" sz="1800" b="1" kern="0" dirty="0" smtClean="0">
              <a:solidFill>
                <a:srgbClr val="008ED3"/>
              </a:solidFill>
              <a:latin typeface="+mn-lt"/>
              <a:ea typeface="+mn-ea"/>
              <a:cs typeface="+mn-lt"/>
            </a:endParaRPr>
          </a:p>
          <a:p>
            <a:pPr marL="742950" lvl="1" indent="-285750">
              <a:buFont typeface="Wingdings" panose="05000000000000000000" charset="0"/>
              <a:buChar char="l"/>
            </a:pPr>
            <a:r>
              <a:rPr lang="en-US" altLang="zh-CN" sz="1400" b="1" dirty="0">
                <a:solidFill>
                  <a:schemeClr val="tx1"/>
                </a:solidFill>
                <a:latin typeface="+mn-lt"/>
                <a:cs typeface="+mn-lt"/>
                <a:sym typeface="+mn-ea"/>
              </a:rPr>
              <a:t>CDRX</a:t>
            </a:r>
            <a:endParaRPr lang="en-US" altLang="zh-CN" sz="1400" dirty="0">
              <a:latin typeface="+mn-lt"/>
              <a:cs typeface="+mn-lt"/>
            </a:endParaRPr>
          </a:p>
          <a:p>
            <a:pPr marL="1200150" lvl="2" indent="-285750">
              <a:buFont typeface="Wingdings" panose="05000000000000000000" charset="0"/>
              <a:buChar char="Ø"/>
            </a:pPr>
            <a:r>
              <a:rPr lang="en-US" altLang="zh-CN" sz="1400" dirty="0">
                <a:latin typeface="+mn-lt"/>
                <a:cs typeface="+mn-lt"/>
                <a:sym typeface="+mn-ea"/>
              </a:rPr>
              <a:t>Semi-statistic configuration can not fit the non-integer traffic cycle.</a:t>
            </a:r>
            <a:endParaRPr lang="en-US" altLang="zh-CN" sz="1400" dirty="0">
              <a:latin typeface="+mn-lt"/>
              <a:cs typeface="+mn-lt"/>
            </a:endParaRPr>
          </a:p>
          <a:p>
            <a:pPr marL="742950" lvl="1" indent="-285750">
              <a:buFont typeface="Wingdings" panose="05000000000000000000" charset="0"/>
              <a:buChar char="l"/>
            </a:pPr>
            <a:r>
              <a:rPr lang="en-US" altLang="zh-CN" sz="1400" b="1" dirty="0">
                <a:solidFill>
                  <a:schemeClr val="tx1"/>
                </a:solidFill>
                <a:latin typeface="+mn-lt"/>
                <a:cs typeface="+mn-lt"/>
                <a:sym typeface="+mn-ea"/>
              </a:rPr>
              <a:t>Cross-slot scheduling</a:t>
            </a:r>
            <a:endParaRPr lang="en-US" altLang="zh-CN" sz="1400" dirty="0">
              <a:solidFill>
                <a:srgbClr val="C00000"/>
              </a:solidFill>
              <a:latin typeface="+mn-lt"/>
              <a:cs typeface="+mn-lt"/>
            </a:endParaRPr>
          </a:p>
          <a:p>
            <a:pPr marL="1200150" lvl="2" indent="-285750">
              <a:buFont typeface="Wingdings" panose="05000000000000000000" charset="0"/>
              <a:buChar char="Ø"/>
            </a:pPr>
            <a:r>
              <a:rPr lang="en-US" altLang="zh-CN" sz="1400" dirty="0">
                <a:latin typeface="+mn-lt"/>
                <a:cs typeface="+mn-lt"/>
                <a:sym typeface="+mn-ea"/>
              </a:rPr>
              <a:t>Large K0min/K2min will cause large latency</a:t>
            </a:r>
            <a:endParaRPr lang="en-US" altLang="zh-CN" sz="1400" dirty="0">
              <a:latin typeface="+mn-lt"/>
              <a:cs typeface="+mn-lt"/>
            </a:endParaRPr>
          </a:p>
          <a:p>
            <a:pPr marL="742950" lvl="1" indent="-285750">
              <a:buFont typeface="Wingdings" panose="05000000000000000000" charset="0"/>
              <a:buChar char="l"/>
            </a:pPr>
            <a:r>
              <a:rPr lang="en-US" altLang="zh-CN" sz="1400" b="1" dirty="0">
                <a:solidFill>
                  <a:schemeClr val="tx1"/>
                </a:solidFill>
                <a:latin typeface="+mn-lt"/>
                <a:cs typeface="+mn-lt"/>
                <a:sym typeface="+mn-ea"/>
              </a:rPr>
              <a:t>WUS</a:t>
            </a:r>
            <a:endParaRPr lang="en-US" altLang="zh-CN" sz="1400" dirty="0">
              <a:solidFill>
                <a:srgbClr val="C00000"/>
              </a:solidFill>
              <a:latin typeface="+mn-lt"/>
              <a:cs typeface="+mn-lt"/>
            </a:endParaRPr>
          </a:p>
          <a:p>
            <a:pPr marL="1200150" lvl="2" indent="-285750">
              <a:buFont typeface="Wingdings" panose="05000000000000000000" charset="0"/>
              <a:buChar char="Ø"/>
            </a:pPr>
            <a:r>
              <a:rPr lang="en-US" altLang="zh-CN" sz="1400" dirty="0">
                <a:latin typeface="+mn-lt"/>
                <a:cs typeface="+mn-lt"/>
                <a:sym typeface="+mn-ea"/>
              </a:rPr>
              <a:t>Not-wake up indication may increase the latency.</a:t>
            </a:r>
            <a:endParaRPr lang="en-US" altLang="zh-CN" sz="1400" dirty="0">
              <a:latin typeface="+mn-lt"/>
              <a:cs typeface="+mn-lt"/>
            </a:endParaRPr>
          </a:p>
          <a:p>
            <a:pPr marL="742950" lvl="1" indent="-285750">
              <a:buFont typeface="Wingdings" panose="05000000000000000000" charset="0"/>
              <a:buChar char="l"/>
            </a:pPr>
            <a:r>
              <a:rPr lang="en-US" altLang="zh-CN" sz="1400" b="1" dirty="0">
                <a:solidFill>
                  <a:schemeClr val="tx1"/>
                </a:solidFill>
                <a:latin typeface="+mn-lt"/>
                <a:cs typeface="+mn-lt"/>
                <a:sym typeface="+mn-ea"/>
              </a:rPr>
              <a:t>PDCCH skipping/PDCCH switching</a:t>
            </a:r>
            <a:endParaRPr lang="en-US" altLang="zh-CN" sz="1400" dirty="0">
              <a:solidFill>
                <a:srgbClr val="C00000"/>
              </a:solidFill>
              <a:latin typeface="+mn-lt"/>
              <a:cs typeface="+mn-lt"/>
            </a:endParaRPr>
          </a:p>
          <a:p>
            <a:pPr marL="1200150" lvl="2" indent="-285750">
              <a:buFont typeface="Wingdings" panose="05000000000000000000" charset="0"/>
              <a:buChar char="Ø"/>
            </a:pPr>
            <a:r>
              <a:rPr lang="en-US" altLang="zh-CN" sz="1400" dirty="0">
                <a:latin typeface="+mn-lt"/>
                <a:cs typeface="+mn-lt"/>
                <a:sym typeface="+mn-ea"/>
              </a:rPr>
              <a:t>Long PDCCH skipping </a:t>
            </a:r>
            <a:r>
              <a:rPr lang="en-US" altLang="zh-CN" sz="1400" dirty="0">
                <a:solidFill>
                  <a:schemeClr val="tx1"/>
                </a:solidFill>
                <a:latin typeface="+mn-lt"/>
                <a:cs typeface="+mn-lt"/>
                <a:sym typeface="+mn-ea"/>
              </a:rPr>
              <a:t>duration </a:t>
            </a:r>
            <a:r>
              <a:rPr lang="en-US" altLang="zh-CN" sz="1400" dirty="0">
                <a:latin typeface="+mn-lt"/>
                <a:cs typeface="+mn-lt"/>
                <a:sym typeface="+mn-ea"/>
              </a:rPr>
              <a:t>or large PDCCH monitoring </a:t>
            </a:r>
            <a:r>
              <a:rPr lang="en-US" altLang="zh-CN" sz="1400" dirty="0" smtClean="0">
                <a:latin typeface="+mn-lt"/>
                <a:cs typeface="+mn-lt"/>
                <a:sym typeface="+mn-ea"/>
              </a:rPr>
              <a:t>period </a:t>
            </a:r>
            <a:r>
              <a:rPr lang="en-US" altLang="zh-CN" sz="1400" dirty="0">
                <a:latin typeface="+mn-lt"/>
                <a:cs typeface="+mn-lt"/>
                <a:sym typeface="+mn-ea"/>
              </a:rPr>
              <a:t>may have impact on capacity.</a:t>
            </a:r>
            <a:endParaRPr lang="en-US" altLang="zh-CN" sz="1400" dirty="0">
              <a:latin typeface="+mn-lt"/>
              <a:cs typeface="+mn-lt"/>
            </a:endParaRPr>
          </a:p>
          <a:p>
            <a:pPr marL="0" indent="0">
              <a:buFont typeface="Wingdings" panose="05000000000000000000" charset="0"/>
              <a:buNone/>
            </a:pPr>
            <a:r>
              <a:rPr lang="en-US" altLang="zh-CN" sz="1400" dirty="0" smtClean="0">
                <a:latin typeface="+mn-lt"/>
                <a:cs typeface="+mn-lt"/>
              </a:rPr>
              <a:t>	</a:t>
            </a:r>
            <a:r>
              <a:rPr lang="en-US" altLang="zh-CN" sz="1400" b="1" i="1" dirty="0" smtClean="0">
                <a:latin typeface="+mn-lt"/>
                <a:cs typeface="+mn-lt"/>
              </a:rPr>
              <a:t>Note: This topic has been discussed under Rel-17 power saving</a:t>
            </a:r>
            <a:endParaRPr lang="en-US" altLang="zh-CN" sz="1800" b="1" kern="0" dirty="0" smtClean="0">
              <a:solidFill>
                <a:srgbClr val="008ED3"/>
              </a:solidFill>
              <a:latin typeface="+mn-lt"/>
              <a:ea typeface="+mn-ea"/>
              <a:cs typeface="+mn-lt"/>
            </a:endParaRPr>
          </a:p>
          <a:p>
            <a:pPr marL="0" indent="0">
              <a:buFont typeface="Wingdings" panose="05000000000000000000" charset="0"/>
              <a:buNone/>
            </a:pPr>
            <a:r>
              <a:rPr lang="en-US" altLang="zh-CN" sz="1800" b="1" kern="0" dirty="0" smtClean="0">
                <a:solidFill>
                  <a:srgbClr val="008ED3"/>
                </a:solidFill>
                <a:latin typeface="+mn-lt"/>
                <a:ea typeface="+mn-ea"/>
                <a:cs typeface="+mn-lt"/>
              </a:rPr>
              <a:t>Potential enhancement</a:t>
            </a:r>
            <a:endParaRPr lang="en-US" altLang="zh-CN" sz="1400" dirty="0">
              <a:latin typeface="+mn-lt"/>
              <a:cs typeface="+mn-lt"/>
              <a:sym typeface="+mn-ea"/>
            </a:endParaRPr>
          </a:p>
          <a:p>
            <a:pPr marL="742950" lvl="1" indent="-285750" algn="l">
              <a:buClrTx/>
              <a:buSzTx/>
              <a:buFont typeface="Wingdings" panose="05000000000000000000" charset="0"/>
              <a:buChar char="l"/>
            </a:pPr>
            <a:r>
              <a:rPr lang="en-US" altLang="zh-CN" sz="1400" b="1" dirty="0" err="1">
                <a:solidFill>
                  <a:schemeClr val="tx1"/>
                </a:solidFill>
                <a:latin typeface="+mn-lt"/>
                <a:cs typeface="+mn-lt"/>
                <a:sym typeface="+mn-ea"/>
              </a:rPr>
              <a:t>eCDRX</a:t>
            </a:r>
            <a:r>
              <a:rPr lang="en-US" altLang="zh-CN" sz="1400" b="1" dirty="0">
                <a:solidFill>
                  <a:schemeClr val="tx1"/>
                </a:solidFill>
                <a:latin typeface="+mn-lt"/>
                <a:cs typeface="+mn-lt"/>
                <a:sym typeface="+mn-ea"/>
              </a:rPr>
              <a:t> (Enhancements of CDRX)</a:t>
            </a:r>
          </a:p>
          <a:p>
            <a:pPr marL="1200150" lvl="2" indent="-285750">
              <a:buFont typeface="Wingdings" panose="05000000000000000000" charset="0"/>
              <a:buChar char="Ø"/>
            </a:pPr>
            <a:r>
              <a:rPr lang="en-US" altLang="zh-CN" sz="1400" dirty="0" smtClean="0">
                <a:latin typeface="+mn-lt"/>
                <a:cs typeface="+mn-lt"/>
                <a:sym typeface="+mn-ea"/>
              </a:rPr>
              <a:t>Dynamically changing </a:t>
            </a:r>
            <a:r>
              <a:rPr lang="en-US" altLang="zh-CN" sz="1400" dirty="0">
                <a:latin typeface="+mn-lt"/>
                <a:cs typeface="+mn-lt"/>
                <a:sym typeface="+mn-ea"/>
              </a:rPr>
              <a:t>DRX parameters to align the DRX cycle and traffic cycle. e.g., changing the start time of DRX ON Duration or changing DRX cycle </a:t>
            </a:r>
            <a:r>
              <a:rPr lang="en-US" altLang="zh-CN" sz="1400" dirty="0" smtClean="0">
                <a:latin typeface="+mn-lt"/>
                <a:cs typeface="+mn-lt"/>
                <a:sym typeface="+mn-ea"/>
              </a:rPr>
              <a:t>according to fixed patterns or </a:t>
            </a:r>
            <a:r>
              <a:rPr lang="en-US" altLang="zh-CN" sz="1400" dirty="0">
                <a:latin typeface="+mn-lt"/>
                <a:cs typeface="+mn-lt"/>
                <a:sym typeface="+mn-ea"/>
              </a:rPr>
              <a:t>indicated by DCI.</a:t>
            </a:r>
          </a:p>
          <a:p>
            <a:pPr marL="1200150" lvl="2" indent="-285750">
              <a:buFont typeface="Wingdings" panose="05000000000000000000" charset="0"/>
              <a:buChar char="Ø"/>
            </a:pPr>
            <a:r>
              <a:rPr lang="en-US" altLang="zh-CN" sz="1400" dirty="0">
                <a:latin typeface="+mn-lt"/>
                <a:cs typeface="+mn-lt"/>
                <a:sym typeface="+mn-ea"/>
              </a:rPr>
              <a:t>Jitter handling</a:t>
            </a:r>
            <a:endParaRPr lang="en-US" altLang="zh-CN" sz="1400" dirty="0">
              <a:latin typeface="+mn-lt"/>
              <a:cs typeface="+mn-lt"/>
            </a:endParaRPr>
          </a:p>
          <a:p>
            <a:pPr marL="742950" lvl="1" indent="-285750" algn="l">
              <a:buClrTx/>
              <a:buSzTx/>
              <a:buFont typeface="Wingdings" panose="05000000000000000000" charset="0"/>
              <a:buChar char="l"/>
            </a:pPr>
            <a:r>
              <a:rPr lang="en-US" altLang="zh-CN" sz="1400" b="1" dirty="0">
                <a:latin typeface="+mn-lt"/>
                <a:cs typeface="+mn-lt"/>
                <a:sym typeface="+mn-ea"/>
              </a:rPr>
              <a:t>Power saving schemes </a:t>
            </a:r>
            <a:r>
              <a:rPr lang="en-US" altLang="zh-CN" sz="1400" b="1" dirty="0" smtClean="0">
                <a:latin typeface="+mn-lt"/>
                <a:cs typeface="+mn-lt"/>
                <a:sym typeface="+mn-ea"/>
              </a:rPr>
              <a:t>jointly considering UL </a:t>
            </a:r>
            <a:r>
              <a:rPr lang="en-US" altLang="zh-CN" sz="1400" b="1" dirty="0">
                <a:latin typeface="+mn-lt"/>
                <a:cs typeface="+mn-lt"/>
                <a:sym typeface="+mn-ea"/>
              </a:rPr>
              <a:t>and </a:t>
            </a:r>
            <a:r>
              <a:rPr lang="en-US" altLang="zh-CN" sz="1400" b="1" dirty="0" smtClean="0">
                <a:latin typeface="+mn-lt"/>
                <a:cs typeface="+mn-lt"/>
                <a:sym typeface="+mn-ea"/>
              </a:rPr>
              <a:t>DL</a:t>
            </a:r>
            <a:endParaRPr lang="en-US" altLang="zh-CN" sz="1400" dirty="0" smtClean="0">
              <a:latin typeface="+mn-lt"/>
              <a:cs typeface="+mn-lt"/>
              <a:sym typeface="+mn-ea"/>
            </a:endParaRPr>
          </a:p>
          <a:p>
            <a:pPr marL="1200150" lvl="2" indent="-285750">
              <a:buFont typeface="Wingdings" panose="05000000000000000000" pitchFamily="2" charset="2"/>
              <a:buChar char="Ø"/>
            </a:pPr>
            <a:r>
              <a:rPr lang="en-US" altLang="zh-CN" sz="1400" dirty="0" smtClean="0">
                <a:latin typeface="+mn-lt"/>
                <a:cs typeface="+mn-lt"/>
                <a:sym typeface="+mn-ea"/>
              </a:rPr>
              <a:t>e.g</a:t>
            </a:r>
            <a:r>
              <a:rPr lang="en-US" altLang="zh-CN" sz="1400" dirty="0">
                <a:latin typeface="+mn-lt"/>
                <a:cs typeface="+mn-lt"/>
                <a:sym typeface="+mn-ea"/>
              </a:rPr>
              <a:t>., DL and UL </a:t>
            </a:r>
            <a:r>
              <a:rPr lang="en-US" altLang="zh-CN" sz="1400" dirty="0" smtClean="0">
                <a:latin typeface="+mn-lt"/>
                <a:cs typeface="+mn-lt"/>
                <a:sym typeface="+mn-ea"/>
              </a:rPr>
              <a:t>alignment</a:t>
            </a:r>
            <a:endParaRPr lang="en-US" altLang="zh-CN" sz="1400" dirty="0">
              <a:latin typeface="+mn-lt"/>
              <a:cs typeface="+mn-lt"/>
              <a:sym typeface="+mn-ea"/>
            </a:endParaRPr>
          </a:p>
          <a:p>
            <a:pPr marL="742950" lvl="1" indent="-285750">
              <a:buFont typeface="Wingdings" panose="05000000000000000000" charset="0"/>
              <a:buChar char="l"/>
            </a:pPr>
            <a:r>
              <a:rPr lang="en-US" altLang="zh-CN" sz="1400" b="1" dirty="0">
                <a:solidFill>
                  <a:srgbClr val="C00000"/>
                </a:solidFill>
                <a:latin typeface="+mn-lt"/>
                <a:cs typeface="+mn-lt"/>
                <a:sym typeface="+mn-ea"/>
              </a:rPr>
              <a:t>FFS:</a:t>
            </a:r>
            <a:r>
              <a:rPr lang="en-US" altLang="zh-CN" sz="1400" b="1" dirty="0">
                <a:solidFill>
                  <a:schemeClr val="tx1"/>
                </a:solidFill>
                <a:latin typeface="+mn-lt"/>
                <a:cs typeface="+mn-lt"/>
                <a:sym typeface="+mn-ea"/>
              </a:rPr>
              <a:t> </a:t>
            </a:r>
            <a:r>
              <a:rPr lang="en-US" altLang="zh-CN" sz="1400" b="1" dirty="0" smtClean="0">
                <a:solidFill>
                  <a:schemeClr val="tx1"/>
                </a:solidFill>
                <a:latin typeface="+mn-lt"/>
                <a:cs typeface="+mn-lt"/>
                <a:sym typeface="+mn-ea"/>
              </a:rPr>
              <a:t>Modified R16/R17 </a:t>
            </a:r>
            <a:r>
              <a:rPr lang="en-US" altLang="zh-CN" sz="1400" b="1" dirty="0">
                <a:solidFill>
                  <a:schemeClr val="tx1"/>
                </a:solidFill>
                <a:latin typeface="+mn-lt"/>
                <a:cs typeface="+mn-lt"/>
                <a:sym typeface="+mn-ea"/>
              </a:rPr>
              <a:t>power saving schemes.</a:t>
            </a:r>
            <a:r>
              <a:rPr lang="en-US" altLang="zh-CN" sz="1400" dirty="0">
                <a:latin typeface="+mn-lt"/>
                <a:cs typeface="+mn-lt"/>
                <a:sym typeface="+mn-ea"/>
              </a:rPr>
              <a:t> e.g., cross slot scheduling, WUS, PDCCH </a:t>
            </a:r>
            <a:r>
              <a:rPr lang="en-US" altLang="zh-CN" sz="1400" dirty="0" smtClean="0">
                <a:latin typeface="+mn-lt"/>
                <a:cs typeface="+mn-lt"/>
                <a:sym typeface="+mn-ea"/>
              </a:rPr>
              <a:t>skipping/switching</a:t>
            </a:r>
          </a:p>
          <a:p>
            <a:pPr marL="742950" lvl="1" indent="-285750">
              <a:buFont typeface="Wingdings" panose="05000000000000000000" charset="0"/>
              <a:buChar char="l"/>
            </a:pPr>
            <a:r>
              <a:rPr lang="en-US" altLang="zh-CN" sz="1400" b="1" dirty="0" smtClean="0">
                <a:solidFill>
                  <a:srgbClr val="C00000"/>
                </a:solidFill>
                <a:latin typeface="+mn-lt"/>
                <a:cs typeface="+mn-lt"/>
                <a:sym typeface="+mn-ea"/>
              </a:rPr>
              <a:t>FFS: </a:t>
            </a:r>
            <a:r>
              <a:rPr lang="en-US" altLang="zh-CN" sz="1400" b="1" dirty="0" smtClean="0">
                <a:solidFill>
                  <a:schemeClr val="tx1"/>
                </a:solidFill>
                <a:latin typeface="+mn-lt"/>
                <a:cs typeface="+mn-lt"/>
                <a:sym typeface="+mn-ea"/>
              </a:rPr>
              <a:t>UE Assistance Information</a:t>
            </a:r>
            <a:endParaRPr lang="en-US" altLang="zh-CN" sz="1400" dirty="0">
              <a:solidFill>
                <a:srgbClr val="C00000"/>
              </a:solidFill>
              <a:latin typeface="+mn-lt"/>
              <a:cs typeface="+mn-lt"/>
            </a:endParaRPr>
          </a:p>
          <a:p>
            <a:pPr marL="1657350" lvl="3" indent="-285750"/>
            <a:endParaRPr lang="en-US" altLang="zh-CN" sz="1400" dirty="0">
              <a:latin typeface="Times New Roman" panose="02020603050405020304" pitchFamily="18" charset="0"/>
              <a:cs typeface="Times New Roman" panose="02020603050405020304" pitchFamily="18" charset="0"/>
            </a:endParaRPr>
          </a:p>
          <a:p>
            <a:pPr marL="1085850" lvl="2" indent="-171450">
              <a:buFont typeface="Arial" panose="020B0604020202020204" pitchFamily="34" charset="0"/>
              <a:buChar char="•"/>
            </a:pPr>
            <a:endParaRPr lang="en-US" altLang="zh-CN" sz="16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2"/>
          <p:cNvSpPr>
            <a:spLocks noGrp="1"/>
          </p:cNvSpPr>
          <p:nvPr>
            <p:ph type="title"/>
          </p:nvPr>
        </p:nvSpPr>
        <p:spPr>
          <a:xfrm>
            <a:off x="85725" y="48895"/>
            <a:ext cx="8696960" cy="703580"/>
          </a:xfrm>
        </p:spPr>
        <p:txBody>
          <a:bodyPr/>
          <a:lstStyle/>
          <a:p>
            <a:pPr algn="l" eaLnBrk="1" hangingPunct="1">
              <a:buClrTx/>
              <a:buSzTx/>
              <a:buFontTx/>
            </a:pPr>
            <a:r>
              <a:rPr lang="en-US" altLang="zh-CN" b="1" smtClean="0">
                <a:solidFill>
                  <a:srgbClr val="008FD4"/>
                </a:solidFill>
                <a:cs typeface="Arial" panose="020B0604020202020204" pitchFamily="34" charset="0"/>
                <a:sym typeface="+mn-ea"/>
              </a:rPr>
              <a:t>Potential Enhancement For CDRX</a:t>
            </a:r>
            <a:endParaRPr lang="en-US" altLang="zh-CN" b="1" smtClean="0">
              <a:solidFill>
                <a:srgbClr val="008FD4"/>
              </a:solidFill>
              <a:cs typeface="Arial" panose="020B0604020202020204" pitchFamily="34" charset="0"/>
            </a:endParaRPr>
          </a:p>
        </p:txBody>
      </p:sp>
      <p:sp>
        <p:nvSpPr>
          <p:cNvPr id="4" name="文本框 3"/>
          <p:cNvSpPr txBox="1"/>
          <p:nvPr/>
        </p:nvSpPr>
        <p:spPr>
          <a:xfrm>
            <a:off x="299085" y="655320"/>
            <a:ext cx="8682990" cy="953135"/>
          </a:xfrm>
          <a:prstGeom prst="rect">
            <a:avLst/>
          </a:prstGeom>
          <a:noFill/>
        </p:spPr>
        <p:txBody>
          <a:bodyPr wrap="square" rtlCol="0">
            <a:spAutoFit/>
          </a:bodyPr>
          <a:lstStyle/>
          <a:p>
            <a:pPr marL="285750" indent="-285750">
              <a:buFont typeface="Wingdings" panose="05000000000000000000" charset="0"/>
              <a:buChar char="l"/>
            </a:pPr>
            <a:r>
              <a:rPr lang="en-US" altLang="zh-CN" sz="1400">
                <a:latin typeface="+mn-lt"/>
                <a:cs typeface="+mn-lt"/>
              </a:rPr>
              <a:t>Since the DRX cycle is always an integer value, there is a mismatch between the DRX cycle and traffic, which affects the capacity. To this end, dynamic change of DRX parameters to match the traffic can be considered.</a:t>
            </a:r>
          </a:p>
          <a:p>
            <a:pPr marL="285750" indent="-285750">
              <a:buFont typeface="Wingdings" panose="05000000000000000000" charset="0"/>
              <a:buChar char="l"/>
            </a:pPr>
            <a:r>
              <a:rPr lang="en-US" altLang="zh-CN" sz="1400">
                <a:latin typeface="+mn-lt"/>
                <a:cs typeface="+mn-lt"/>
              </a:rPr>
              <a:t>Jitter will increase the difficulty of applying UE power saving techniques because the packet arrival time fluctuates around the periodicity benchmarks. An additional active time can be used for jitter handling.</a:t>
            </a:r>
          </a:p>
        </p:txBody>
      </p:sp>
      <p:pic>
        <p:nvPicPr>
          <p:cNvPr id="2" name="图片 1"/>
          <p:cNvPicPr>
            <a:picLocks noChangeAspect="1"/>
          </p:cNvPicPr>
          <p:nvPr/>
        </p:nvPicPr>
        <p:blipFill>
          <a:blip r:embed="rId3" cstate="print"/>
          <a:stretch>
            <a:fillRect/>
          </a:stretch>
        </p:blipFill>
        <p:spPr>
          <a:xfrm>
            <a:off x="780415" y="1794510"/>
            <a:ext cx="7086600" cy="22193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
          <p:cNvSpPr>
            <a:spLocks noGrp="1"/>
          </p:cNvSpPr>
          <p:nvPr/>
        </p:nvSpPr>
        <p:spPr>
          <a:xfrm>
            <a:off x="76200" y="-31750"/>
            <a:ext cx="8696960" cy="703580"/>
          </a:xfrm>
          <a:prstGeom prst="rect">
            <a:avLst/>
          </a:prstGeom>
          <a:noFill/>
          <a:ln w="9525">
            <a:noFill/>
            <a:miter lim="800000"/>
          </a:ln>
        </p:spPr>
        <p:txBody>
          <a:bodyPr vert="horz" wrap="square" lIns="0" tIns="0" rIns="0" bIns="0" numCol="1" anchor="t" anchorCtr="0" compatLnSpc="1"/>
          <a:lst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eaLnBrk="1" hangingPunct="1">
              <a:lnSpc>
                <a:spcPct val="130000"/>
              </a:lnSpc>
            </a:pPr>
            <a:r>
              <a:rPr lang="en-US" altLang="zh-CN" b="1" dirty="0" smtClean="0">
                <a:solidFill>
                  <a:srgbClr val="008FD4"/>
                </a:solidFill>
                <a:cs typeface="Arial" panose="020B0604020202020204" pitchFamily="34" charset="0"/>
                <a:sym typeface="+mn-ea"/>
              </a:rPr>
              <a:t>XR Performance Improvement by Proposed Solution</a:t>
            </a:r>
          </a:p>
        </p:txBody>
      </p:sp>
      <p:sp>
        <p:nvSpPr>
          <p:cNvPr id="5" name="圆角矩形 4"/>
          <p:cNvSpPr/>
          <p:nvPr/>
        </p:nvSpPr>
        <p:spPr>
          <a:xfrm>
            <a:off x="2905125" y="586740"/>
            <a:ext cx="3038475" cy="459740"/>
          </a:xfrm>
          <a:prstGeom prst="roundRect">
            <a:avLst/>
          </a:prstGeom>
          <a:noFill/>
          <a:ln w="19050"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ctr" anchorCtr="0" compatLnSpc="1"/>
          <a:lstStyle/>
          <a:p>
            <a:pPr marL="0" marR="0" indent="0" algn="ctr" defTabSz="4572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XR coexistence </a:t>
            </a:r>
          </a:p>
          <a:p>
            <a:pPr marL="0" marR="0" indent="0" algn="ctr" defTabSz="4572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Enhanced Preemption scheme</a:t>
            </a:r>
          </a:p>
        </p:txBody>
      </p:sp>
      <p:pic>
        <p:nvPicPr>
          <p:cNvPr id="6" name="图片 5"/>
          <p:cNvPicPr>
            <a:picLocks noChangeAspect="1"/>
          </p:cNvPicPr>
          <p:nvPr/>
        </p:nvPicPr>
        <p:blipFill>
          <a:blip r:embed="rId3" cstate="print"/>
          <a:stretch>
            <a:fillRect/>
          </a:stretch>
        </p:blipFill>
        <p:spPr>
          <a:xfrm>
            <a:off x="530860" y="1089025"/>
            <a:ext cx="3840630" cy="2880000"/>
          </a:xfrm>
          <a:prstGeom prst="rect">
            <a:avLst/>
          </a:prstGeom>
        </p:spPr>
      </p:pic>
      <p:sp>
        <p:nvSpPr>
          <p:cNvPr id="7" name="文本框 6"/>
          <p:cNvSpPr txBox="1"/>
          <p:nvPr/>
        </p:nvSpPr>
        <p:spPr>
          <a:xfrm>
            <a:off x="654050" y="4131945"/>
            <a:ext cx="7027545" cy="460375"/>
          </a:xfrm>
          <a:prstGeom prst="rect">
            <a:avLst/>
          </a:prstGeom>
          <a:noFill/>
        </p:spPr>
        <p:txBody>
          <a:bodyPr wrap="square" rtlCol="0">
            <a:spAutoFit/>
          </a:bodyPr>
          <a:lstStyle/>
          <a:p>
            <a:r>
              <a:rPr lang="en-US" altLang="zh-CN" sz="1200" b="1">
                <a:latin typeface="Arial" panose="020B0604020202020204" pitchFamily="34" charset="0"/>
              </a:rPr>
              <a:t>Enhanced preemption scheme is capable of reducing resource utilization and improving the XR capacity performance by finer granularity indication.</a:t>
            </a:r>
            <a:r>
              <a:rPr lang="en-US" altLang="zh-CN" sz="1200" b="1"/>
              <a:t> </a:t>
            </a:r>
          </a:p>
        </p:txBody>
      </p:sp>
      <p:pic>
        <p:nvPicPr>
          <p:cNvPr id="2" name="图片 1"/>
          <p:cNvPicPr>
            <a:picLocks noChangeAspect="1"/>
          </p:cNvPicPr>
          <p:nvPr/>
        </p:nvPicPr>
        <p:blipFill>
          <a:blip r:embed="rId4" cstate="print"/>
          <a:stretch>
            <a:fillRect/>
          </a:stretch>
        </p:blipFill>
        <p:spPr>
          <a:xfrm>
            <a:off x="4446905" y="1131570"/>
            <a:ext cx="3840227" cy="2880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
          <p:cNvSpPr>
            <a:spLocks noGrp="1"/>
          </p:cNvSpPr>
          <p:nvPr/>
        </p:nvSpPr>
        <p:spPr>
          <a:xfrm>
            <a:off x="76200" y="-31750"/>
            <a:ext cx="8696960" cy="703580"/>
          </a:xfrm>
          <a:prstGeom prst="rect">
            <a:avLst/>
          </a:prstGeom>
          <a:noFill/>
          <a:ln w="9525">
            <a:noFill/>
            <a:miter lim="800000"/>
          </a:ln>
        </p:spPr>
        <p:txBody>
          <a:bodyPr vert="horz" wrap="square" lIns="0" tIns="0" rIns="0" bIns="0" numCol="1" anchor="t" anchorCtr="0" compatLnSpc="1"/>
          <a:lst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eaLnBrk="1" hangingPunct="1">
              <a:lnSpc>
                <a:spcPct val="130000"/>
              </a:lnSpc>
            </a:pPr>
            <a:r>
              <a:rPr lang="en-US" altLang="zh-CN" b="1" dirty="0" smtClean="0">
                <a:solidFill>
                  <a:srgbClr val="008FD4"/>
                </a:solidFill>
                <a:cs typeface="Arial" panose="020B0604020202020204" pitchFamily="34" charset="0"/>
                <a:sym typeface="+mn-ea"/>
              </a:rPr>
              <a:t>XR Performance Improvement by Proposed Solution</a:t>
            </a:r>
          </a:p>
        </p:txBody>
      </p:sp>
      <p:sp>
        <p:nvSpPr>
          <p:cNvPr id="8" name="圆角矩形 7"/>
          <p:cNvSpPr/>
          <p:nvPr/>
        </p:nvSpPr>
        <p:spPr>
          <a:xfrm>
            <a:off x="2905760" y="558165"/>
            <a:ext cx="3038475" cy="390525"/>
          </a:xfrm>
          <a:prstGeom prst="roundRect">
            <a:avLst/>
          </a:prstGeom>
          <a:noFill/>
          <a:ln w="19050"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ctr" anchorCtr="0" compatLnSpc="1"/>
          <a:lstStyle/>
          <a:p>
            <a:pPr marL="0" marR="0" indent="0" algn="ctr" defTabSz="4572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Enhanced CDRX scheme</a:t>
            </a:r>
          </a:p>
        </p:txBody>
      </p:sp>
      <p:graphicFrame>
        <p:nvGraphicFramePr>
          <p:cNvPr id="12" name="表格 11"/>
          <p:cNvGraphicFramePr/>
          <p:nvPr/>
        </p:nvGraphicFramePr>
        <p:xfrm>
          <a:off x="1379220" y="1294130"/>
          <a:ext cx="6096000" cy="2929890"/>
        </p:xfrm>
        <a:graphic>
          <a:graphicData uri="http://schemas.openxmlformats.org/drawingml/2006/table">
            <a:tbl>
              <a:tblPr firstRow="1" bandRow="1">
                <a:tableStyleId>{5940675A-B579-460E-94D1-54222C63F5DA}</a:tableStyleId>
              </a:tblPr>
              <a:tblGrid>
                <a:gridCol w="1016000"/>
                <a:gridCol w="1016000"/>
                <a:gridCol w="1016000"/>
                <a:gridCol w="1016000"/>
                <a:gridCol w="1016000"/>
                <a:gridCol w="1016000"/>
              </a:tblGrid>
              <a:tr h="975995">
                <a:tc>
                  <a:txBody>
                    <a:bodyPr/>
                    <a:lstStyle/>
                    <a:p>
                      <a:pPr indent="0" algn="ctr">
                        <a:buNone/>
                      </a:pPr>
                      <a:r>
                        <a:rPr lang="en-US" sz="1200">
                          <a:latin typeface="Times New Roman" panose="02020603050405020304" pitchFamily="18" charset="0"/>
                          <a:cs typeface="Times New Roman" panose="02020603050405020304" pitchFamily="18" charset="0"/>
                        </a:rPr>
                        <a:t>Application</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Scheme</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avg # UEs/ cell = N1</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C1=floor(Capacity)</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 of satisfied UEs when #UEs/cell = N1</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Average PS gain (%)</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r>
              <a:tr h="489585">
                <a:tc rowSpan="2">
                  <a:txBody>
                    <a:bodyPr/>
                    <a:lstStyle/>
                    <a:p>
                      <a:pPr indent="0" algn="ctr">
                        <a:buNone/>
                      </a:pPr>
                      <a:r>
                        <a:rPr lang="en-US" sz="1200">
                          <a:latin typeface="Times New Roman" panose="02020603050405020304" pitchFamily="18" charset="0"/>
                          <a:cs typeface="Times New Roman" panose="02020603050405020304" pitchFamily="18" charset="0"/>
                        </a:rPr>
                        <a:t>VR_30MHz</a:t>
                      </a:r>
                    </a:p>
                    <a:p>
                      <a:pPr indent="0" algn="ctr">
                        <a:buNone/>
                      </a:pPr>
                      <a:r>
                        <a:rPr lang="en-US" altLang="zh-CN" sz="1200">
                          <a:latin typeface="Times New Roman" panose="02020603050405020304" pitchFamily="18" charset="0"/>
                          <a:cs typeface="Times New Roman" panose="02020603050405020304" pitchFamily="18" charset="0"/>
                        </a:rPr>
                        <a:t> </a:t>
                      </a: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Baseline</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11</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11</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93.18%</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r>
              <a:tr h="488315">
                <a:tc vMerge="1">
                  <a:txBody>
                    <a:bodyPr/>
                    <a:lstStyle/>
                    <a:p>
                      <a:endParaRPr lang="zh-CN"/>
                    </a:p>
                  </a:txBody>
                  <a:tcPr marL="68580" marR="68580" marT="0" marB="0" anchor="ctr">
                    <a:lnL w="3175">
                      <a:solidFill>
                        <a:schemeClr val="tx1"/>
                      </a:solidFill>
                      <a:prstDash val="solid"/>
                    </a:lnL>
                    <a:lnR w="3175">
                      <a:solidFill>
                        <a:schemeClr val="tx1"/>
                      </a:solidFill>
                      <a:prstDash val="solid"/>
                    </a:lnR>
                    <a:lnB w="3175">
                      <a:solidFill>
                        <a:schemeClr val="tx1"/>
                      </a:solidFill>
                      <a:prstDash val="solid"/>
                    </a:lnB>
                  </a:tcPr>
                </a:tc>
                <a:tc>
                  <a:txBody>
                    <a:bodyPr/>
                    <a:lstStyle/>
                    <a:p>
                      <a:pPr indent="0" algn="ctr">
                        <a:buNone/>
                      </a:pPr>
                      <a:r>
                        <a:rPr lang="en-US" sz="1200">
                          <a:latin typeface="Times New Roman" panose="02020603050405020304" pitchFamily="18" charset="0"/>
                          <a:cs typeface="Times New Roman" panose="02020603050405020304" pitchFamily="18" charset="0"/>
                        </a:rPr>
                        <a:t>eCDRX(16,6,4)</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11</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11</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87.12%</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30.87%</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r>
              <a:tr h="487680">
                <a:tc rowSpan="2">
                  <a:txBody>
                    <a:bodyPr/>
                    <a:lstStyle/>
                    <a:p>
                      <a:pPr indent="0" algn="ctr">
                        <a:buNone/>
                      </a:pPr>
                      <a:r>
                        <a:rPr lang="en-US" sz="1200">
                          <a:latin typeface="Times New Roman" panose="02020603050405020304" pitchFamily="18" charset="0"/>
                          <a:cs typeface="Times New Roman" panose="02020603050405020304" pitchFamily="18" charset="0"/>
                        </a:rPr>
                        <a:t>VR_45MHz</a:t>
                      </a:r>
                    </a:p>
                    <a:p>
                      <a:pPr indent="0" algn="ctr">
                        <a:buNone/>
                      </a:pPr>
                      <a:r>
                        <a:rPr lang="en-US" altLang="zh-CN" sz="1200">
                          <a:latin typeface="Times New Roman" panose="02020603050405020304" pitchFamily="18" charset="0"/>
                          <a:cs typeface="Times New Roman" panose="02020603050405020304" pitchFamily="18" charset="0"/>
                        </a:rPr>
                        <a:t> </a:t>
                      </a: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Baseline</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7</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7</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91%</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r>
              <a:tr h="488315">
                <a:tc vMerge="1">
                  <a:txBody>
                    <a:bodyPr/>
                    <a:lstStyle/>
                    <a:p>
                      <a:endParaRPr lang="zh-CN"/>
                    </a:p>
                  </a:txBody>
                  <a:tcPr marL="68580" marR="68580" marT="0" marB="0" anchor="ctr">
                    <a:lnL w="3175">
                      <a:solidFill>
                        <a:schemeClr val="tx1"/>
                      </a:solidFill>
                      <a:prstDash val="solid"/>
                    </a:lnL>
                    <a:lnR w="3175">
                      <a:solidFill>
                        <a:schemeClr val="tx1"/>
                      </a:solidFill>
                      <a:prstDash val="solid"/>
                    </a:lnR>
                    <a:lnB w="3175">
                      <a:solidFill>
                        <a:schemeClr val="tx1"/>
                      </a:solidFill>
                      <a:prstDash val="solid"/>
                    </a:lnB>
                  </a:tcPr>
                </a:tc>
                <a:tc>
                  <a:txBody>
                    <a:bodyPr/>
                    <a:lstStyle/>
                    <a:p>
                      <a:pPr indent="0" algn="ctr">
                        <a:buNone/>
                      </a:pPr>
                      <a:r>
                        <a:rPr lang="en-US" sz="1200">
                          <a:latin typeface="Times New Roman" panose="02020603050405020304" pitchFamily="18" charset="0"/>
                          <a:cs typeface="Times New Roman" panose="02020603050405020304" pitchFamily="18" charset="0"/>
                        </a:rPr>
                        <a:t>eCDRX(16,6,4)</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7</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7</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86.3%</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c>
                  <a:txBody>
                    <a:bodyPr/>
                    <a:lstStyle/>
                    <a:p>
                      <a:pPr indent="0" algn="ctr">
                        <a:buNone/>
                      </a:pPr>
                      <a:r>
                        <a:rPr lang="en-US" sz="1200">
                          <a:latin typeface="Times New Roman" panose="02020603050405020304" pitchFamily="18" charset="0"/>
                          <a:cs typeface="Times New Roman" panose="02020603050405020304" pitchFamily="18" charset="0"/>
                        </a:rPr>
                        <a:t>29.64%</a:t>
                      </a:r>
                      <a:endParaRPr lang="en-US" altLang="en-US" sz="1200">
                        <a:latin typeface="Times New Roman" panose="02020603050405020304" pitchFamily="18" charset="0"/>
                        <a:cs typeface="Times New Roman" panose="02020603050405020304" pitchFamily="18" charset="0"/>
                      </a:endParaRPr>
                    </a:p>
                  </a:txBody>
                  <a:tcPr marL="68580" marR="68580" marT="0" marB="0" anchor="ctr">
                    <a:lnL w="3175">
                      <a:solidFill>
                        <a:schemeClr val="tx1"/>
                      </a:solidFill>
                      <a:prstDash val="solid"/>
                    </a:lnL>
                    <a:lnR w="3175">
                      <a:solidFill>
                        <a:schemeClr val="tx1"/>
                      </a:solidFill>
                      <a:prstDash val="solid"/>
                    </a:lnR>
                    <a:lnT w="3175">
                      <a:solidFill>
                        <a:schemeClr val="tx1"/>
                      </a:solidFill>
                      <a:prstDash val="solid"/>
                    </a:lnT>
                    <a:lnB w="3175">
                      <a:solidFill>
                        <a:schemeClr val="tx1"/>
                      </a:solidFill>
                      <a:prstDash val="solid"/>
                    </a:lnB>
                    <a:lnTlToBr>
                      <a:noFill/>
                    </a:lnTlToBr>
                    <a:lnBlToTr>
                      <a:noFill/>
                    </a:lnBlToTr>
                  </a:tcPr>
                </a:tc>
              </a:tr>
            </a:tbl>
          </a:graphicData>
        </a:graphic>
      </p:graphicFrame>
      <p:sp>
        <p:nvSpPr>
          <p:cNvPr id="100" name="文本框 99"/>
          <p:cNvSpPr txBox="1"/>
          <p:nvPr/>
        </p:nvSpPr>
        <p:spPr>
          <a:xfrm>
            <a:off x="2417445" y="1032510"/>
            <a:ext cx="4396105" cy="245110"/>
          </a:xfrm>
          <a:prstGeom prst="rect">
            <a:avLst/>
          </a:prstGeom>
          <a:noFill/>
          <a:ln w="9525">
            <a:noFill/>
          </a:ln>
        </p:spPr>
        <p:txBody>
          <a:bodyPr wrap="square">
            <a:spAutoFit/>
          </a:bodyPr>
          <a:lstStyle/>
          <a:p>
            <a:pPr marL="0" indent="0"/>
            <a:r>
              <a:rPr lang="en-US" sz="1000" b="0">
                <a:latin typeface="Times New Roman" panose="02020603050405020304" pitchFamily="18" charset="0"/>
                <a:ea typeface="宋体" panose="02010600030101010101" pitchFamily="2" charset="-122"/>
              </a:rPr>
              <a:t> FR1 power consumption results in Indoor Hotspot scenario(DL evaluation)</a:t>
            </a:r>
            <a:endParaRPr lang="en-US" altLang="en-US" sz="1000" b="0">
              <a:latin typeface="Times New Roman" panose="02020603050405020304" pitchFamily="18" charset="0"/>
              <a:ea typeface="宋体" panose="02010600030101010101" pitchFamily="2" charset="-122"/>
            </a:endParaRPr>
          </a:p>
        </p:txBody>
      </p:sp>
      <p:sp>
        <p:nvSpPr>
          <p:cNvPr id="14" name="文本框 13"/>
          <p:cNvSpPr txBox="1"/>
          <p:nvPr/>
        </p:nvSpPr>
        <p:spPr>
          <a:xfrm>
            <a:off x="359410" y="4309110"/>
            <a:ext cx="8511540" cy="275590"/>
          </a:xfrm>
          <a:prstGeom prst="rect">
            <a:avLst/>
          </a:prstGeom>
          <a:noFill/>
          <a:ln w="9525">
            <a:noFill/>
          </a:ln>
        </p:spPr>
        <p:txBody>
          <a:bodyPr wrap="square">
            <a:spAutoFit/>
          </a:bodyPr>
          <a:lstStyle/>
          <a:p>
            <a:pPr marL="0" indent="0"/>
            <a:r>
              <a:rPr lang="en-US" altLang="zh-CN" sz="1200" b="1">
                <a:latin typeface="Arial" panose="020B0604020202020204" pitchFamily="34" charset="0"/>
              </a:rPr>
              <a:t>Enhanced CDRX scheme can provide 30% power saving gain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2"/>
          <p:cNvSpPr>
            <a:spLocks noGrp="1"/>
          </p:cNvSpPr>
          <p:nvPr>
            <p:ph type="title"/>
          </p:nvPr>
        </p:nvSpPr>
        <p:spPr>
          <a:xfrm>
            <a:off x="76200" y="-31750"/>
            <a:ext cx="8696960" cy="703580"/>
          </a:xfrm>
        </p:spPr>
        <p:txBody>
          <a:bodyPr/>
          <a:lstStyle/>
          <a:p>
            <a:pPr eaLnBrk="1" hangingPunct="1">
              <a:lnSpc>
                <a:spcPct val="130000"/>
              </a:lnSpc>
            </a:pPr>
            <a:r>
              <a:rPr lang="en-US" altLang="zh-CN" b="1" dirty="0" smtClean="0">
                <a:solidFill>
                  <a:srgbClr val="008FD4"/>
                </a:solidFill>
                <a:cs typeface="Arial" panose="020B0604020202020204" pitchFamily="34" charset="0"/>
                <a:sym typeface="+mn-ea"/>
              </a:rPr>
              <a:t>Proposed WID for Rel-18 XR</a:t>
            </a:r>
          </a:p>
        </p:txBody>
      </p:sp>
      <p:sp>
        <p:nvSpPr>
          <p:cNvPr id="4" name="内容占位符 2"/>
          <p:cNvSpPr>
            <a:spLocks noGrp="1"/>
          </p:cNvSpPr>
          <p:nvPr>
            <p:ph sz="half" idx="4294967295"/>
          </p:nvPr>
        </p:nvSpPr>
        <p:spPr>
          <a:xfrm>
            <a:off x="371475" y="429895"/>
            <a:ext cx="8079740" cy="4431665"/>
          </a:xfrm>
        </p:spPr>
        <p:txBody>
          <a:bodyPr/>
          <a:lstStyle/>
          <a:p>
            <a:pPr marL="57150" lvl="2" indent="-285750" fontAlgn="auto">
              <a:buFont typeface="Wingdings" panose="05000000000000000000" charset="0"/>
              <a:buChar char="l"/>
              <a:defRPr/>
            </a:pPr>
            <a:r>
              <a:rPr lang="en-US" altLang="zh-CN" sz="1400" b="1" dirty="0" smtClean="0"/>
              <a:t>Motivation</a:t>
            </a:r>
          </a:p>
          <a:p>
            <a:pPr marL="514350" lvl="3" indent="-285750" fontAlgn="auto">
              <a:buFont typeface="Wingdings" panose="05000000000000000000" charset="0"/>
              <a:buChar char="Ø"/>
              <a:defRPr/>
            </a:pPr>
            <a:r>
              <a:rPr lang="en-US" altLang="zh-CN" sz="1400" dirty="0" smtClean="0"/>
              <a:t>Enable decent XR capacity and concurrent delivery of XR and other services in NW</a:t>
            </a:r>
          </a:p>
          <a:p>
            <a:pPr marL="514350" lvl="3" indent="-285750" fontAlgn="auto">
              <a:buFont typeface="Wingdings" panose="05000000000000000000" charset="0"/>
              <a:buChar char="Ø"/>
              <a:defRPr/>
            </a:pPr>
            <a:r>
              <a:rPr lang="en-US" altLang="zh-CN" sz="1400" noProof="1" smtClean="0"/>
              <a:t>Strive to fulfill UE power saving gain under acceptable capacity loss</a:t>
            </a:r>
            <a:endParaRPr lang="en-US" altLang="zh-CN" sz="1400" dirty="0"/>
          </a:p>
          <a:p>
            <a:pPr marL="57150" lvl="2" indent="-285750" fontAlgn="auto">
              <a:buFont typeface="Wingdings" panose="05000000000000000000" charset="0"/>
              <a:buChar char="l"/>
              <a:defRPr/>
            </a:pPr>
            <a:r>
              <a:rPr lang="en-US" altLang="zh-CN" sz="1400" b="1" dirty="0" smtClean="0"/>
              <a:t>A work </a:t>
            </a:r>
            <a:r>
              <a:rPr lang="en-US" altLang="zh-CN" sz="1400" b="1" dirty="0"/>
              <a:t>item </a:t>
            </a:r>
            <a:r>
              <a:rPr lang="en-US" altLang="zh-CN" sz="1400" b="1" dirty="0" smtClean="0"/>
              <a:t>with </a:t>
            </a:r>
            <a:r>
              <a:rPr lang="en-US" altLang="zh-CN" sz="1400" b="1" dirty="0"/>
              <a:t>study </a:t>
            </a:r>
            <a:r>
              <a:rPr lang="en-US" altLang="zh-CN" sz="1400" b="1" dirty="0" smtClean="0"/>
              <a:t>phase can be considered:</a:t>
            </a:r>
            <a:endParaRPr lang="en-US" altLang="zh-CN" sz="1400" b="1" strike="sngStrike" dirty="0"/>
          </a:p>
          <a:p>
            <a:pPr marL="514350" lvl="3" indent="-285750" fontAlgn="auto">
              <a:buFont typeface="Wingdings" panose="05000000000000000000" charset="0"/>
              <a:buChar char="Ø"/>
              <a:defRPr/>
            </a:pPr>
            <a:r>
              <a:rPr lang="en-US" altLang="zh-CN" sz="1400" dirty="0" smtClean="0"/>
              <a:t>Specify enhancements on dynamic grant including l</a:t>
            </a:r>
            <a:r>
              <a:rPr lang="en-US" altLang="zh-CN" sz="1400" dirty="0" smtClean="0">
                <a:solidFill>
                  <a:schemeClr val="tx1"/>
                </a:solidFill>
                <a:cs typeface="+mn-lt"/>
              </a:rPr>
              <a:t>ink adaptation techniques for (Re-)</a:t>
            </a:r>
            <a:r>
              <a:rPr lang="en-US" altLang="zh-CN" sz="1400" dirty="0" err="1" smtClean="0">
                <a:solidFill>
                  <a:schemeClr val="tx1"/>
                </a:solidFill>
                <a:cs typeface="+mn-lt"/>
              </a:rPr>
              <a:t>Tx</a:t>
            </a:r>
            <a:r>
              <a:rPr lang="en-US" altLang="zh-CN" sz="1400" dirty="0" smtClean="0">
                <a:solidFill>
                  <a:schemeClr val="tx1"/>
                </a:solidFill>
                <a:cs typeface="+mn-lt"/>
              </a:rPr>
              <a:t>, Pre-emption /Cancellation under DL/UL current Transmission, Network Coding</a:t>
            </a:r>
            <a:r>
              <a:rPr lang="en-US" altLang="zh-CN" sz="1400" b="1" dirty="0" smtClean="0">
                <a:cs typeface="+mn-lt"/>
              </a:rPr>
              <a:t> </a:t>
            </a:r>
            <a:r>
              <a:rPr lang="en-US" altLang="zh-CN" sz="1400" dirty="0" smtClean="0"/>
              <a:t>[RAN1, RAN2]</a:t>
            </a:r>
          </a:p>
          <a:p>
            <a:pPr marL="971550" lvl="4" indent="-285750" fontAlgn="auto">
              <a:buFont typeface="Arial" panose="020B0604020202020204" pitchFamily="34" charset="0"/>
              <a:buChar char="•"/>
              <a:defRPr/>
            </a:pPr>
            <a:r>
              <a:rPr lang="en-US" altLang="zh-CN" dirty="0" smtClean="0">
                <a:solidFill>
                  <a:schemeClr val="tx1"/>
                </a:solidFill>
                <a:cs typeface="+mn-ea"/>
                <a:sym typeface="+mn-ea"/>
              </a:rPr>
              <a:t>Enhanced CSI measurement/reporting for better </a:t>
            </a:r>
            <a:r>
              <a:rPr lang="en-US" altLang="zh-CN" dirty="0" err="1" smtClean="0">
                <a:solidFill>
                  <a:schemeClr val="tx1"/>
                </a:solidFill>
                <a:cs typeface="+mn-ea"/>
                <a:sym typeface="+mn-ea"/>
              </a:rPr>
              <a:t>Tx</a:t>
            </a:r>
            <a:r>
              <a:rPr lang="en-US" altLang="zh-CN" dirty="0" smtClean="0">
                <a:solidFill>
                  <a:schemeClr val="tx1"/>
                </a:solidFill>
                <a:cs typeface="+mn-ea"/>
                <a:sym typeface="+mn-ea"/>
              </a:rPr>
              <a:t> efficiency</a:t>
            </a:r>
            <a:r>
              <a:rPr lang="en-US" altLang="zh-CN" dirty="0">
                <a:solidFill>
                  <a:schemeClr val="tx1"/>
                </a:solidFill>
                <a:cs typeface="+mn-ea"/>
                <a:sym typeface="+mn-ea"/>
              </a:rPr>
              <a:t>, e.g., </a:t>
            </a:r>
            <a:r>
              <a:rPr lang="en-US" altLang="zh-CN" dirty="0" smtClean="0">
                <a:solidFill>
                  <a:schemeClr val="tx1"/>
                </a:solidFill>
                <a:cs typeface="+mn-ea"/>
                <a:sym typeface="+mn-ea"/>
              </a:rPr>
              <a:t>report </a:t>
            </a:r>
            <a:r>
              <a:rPr lang="en-US" altLang="zh-CN" dirty="0">
                <a:solidFill>
                  <a:schemeClr val="tx1"/>
                </a:solidFill>
                <a:cs typeface="+mn-ea"/>
                <a:sym typeface="+mn-ea"/>
              </a:rPr>
              <a:t>of delta </a:t>
            </a:r>
            <a:r>
              <a:rPr lang="en-US" altLang="zh-CN" dirty="0" smtClean="0">
                <a:solidFill>
                  <a:schemeClr val="tx1"/>
                </a:solidFill>
                <a:cs typeface="+mn-ea"/>
                <a:sym typeface="+mn-ea"/>
              </a:rPr>
              <a:t>MCS, enhanced </a:t>
            </a:r>
            <a:r>
              <a:rPr lang="en-US" altLang="zh-CN" dirty="0">
                <a:solidFill>
                  <a:schemeClr val="tx1"/>
                </a:solidFill>
                <a:cs typeface="+mn-ea"/>
                <a:sym typeface="+mn-ea"/>
              </a:rPr>
              <a:t>CBG based </a:t>
            </a:r>
            <a:r>
              <a:rPr lang="en-US" altLang="zh-CN" dirty="0" err="1" smtClean="0">
                <a:solidFill>
                  <a:schemeClr val="tx1"/>
                </a:solidFill>
                <a:cs typeface="+mn-ea"/>
                <a:sym typeface="+mn-ea"/>
              </a:rPr>
              <a:t>Tx</a:t>
            </a:r>
            <a:endParaRPr lang="en-US" altLang="zh-CN" dirty="0" smtClean="0">
              <a:solidFill>
                <a:schemeClr val="tx1"/>
              </a:solidFill>
              <a:cs typeface="+mn-ea"/>
            </a:endParaRPr>
          </a:p>
          <a:p>
            <a:pPr marL="971550" lvl="4" indent="-285750" fontAlgn="auto">
              <a:buFont typeface="Arial" panose="020B0604020202020204" pitchFamily="34" charset="0"/>
              <a:buChar char="•"/>
              <a:defRPr/>
            </a:pPr>
            <a:r>
              <a:rPr lang="en-US" altLang="zh-CN" dirty="0" smtClean="0">
                <a:solidFill>
                  <a:schemeClr val="tx1"/>
                </a:solidFill>
                <a:cs typeface="+mn-ea"/>
              </a:rPr>
              <a:t>Pre-emption/Cancellation for </a:t>
            </a:r>
            <a:r>
              <a:rPr lang="en-US" altLang="zh-CN" dirty="0" smtClean="0">
                <a:cs typeface="+mn-lt"/>
                <a:sym typeface="+mn-ea"/>
              </a:rPr>
              <a:t>achieving inter/intra-UE multiplex </a:t>
            </a:r>
            <a:r>
              <a:rPr lang="en-US" altLang="zh-CN" dirty="0" smtClean="0">
                <a:solidFill>
                  <a:schemeClr val="tx1"/>
                </a:solidFill>
                <a:cs typeface="+mn-ea"/>
              </a:rPr>
              <a:t>based on QoS parameter/traffic characteristic difference, e.g. importance/PDB/PER,  among different data streams</a:t>
            </a:r>
          </a:p>
          <a:p>
            <a:pPr marL="971550" lvl="4" indent="-285750" fontAlgn="auto">
              <a:buFont typeface="Arial" panose="020B0604020202020204" pitchFamily="34" charset="0"/>
              <a:buChar char="•"/>
              <a:defRPr/>
            </a:pPr>
            <a:r>
              <a:rPr lang="en-US" altLang="zh-CN" dirty="0" smtClean="0">
                <a:solidFill>
                  <a:schemeClr val="tx1"/>
                </a:solidFill>
                <a:cs typeface="+mn-ea"/>
                <a:sym typeface="+mn-ea"/>
              </a:rPr>
              <a:t>Enhanced RAN protocol stack based on network coding to adapt to application layer traffic characteristic and requirements</a:t>
            </a:r>
            <a:endParaRPr lang="en-US" altLang="zh-CN" sz="1400" dirty="0" smtClean="0">
              <a:solidFill>
                <a:schemeClr val="tx1"/>
              </a:solidFill>
            </a:endParaRPr>
          </a:p>
          <a:p>
            <a:pPr marL="514350" lvl="3" indent="-285750" fontAlgn="auto">
              <a:buFont typeface="Wingdings" panose="05000000000000000000" charset="0"/>
              <a:buChar char="Ø"/>
              <a:defRPr/>
            </a:pPr>
            <a:r>
              <a:rPr lang="en-US" altLang="zh-CN" sz="1400" dirty="0" smtClean="0">
                <a:cs typeface="+mn-lt"/>
              </a:rPr>
              <a:t>Support of inter-cell interference coordination</a:t>
            </a:r>
            <a:r>
              <a:rPr lang="en-US" altLang="zh-CN" sz="1400" dirty="0" smtClean="0"/>
              <a:t> [RAN3, RAN1]</a:t>
            </a:r>
            <a:endParaRPr lang="en-US" altLang="zh-CN" sz="1400" dirty="0"/>
          </a:p>
          <a:p>
            <a:pPr marL="971550" lvl="4" indent="-285750" fontAlgn="auto">
              <a:buFont typeface="Arial" panose="020B0604020202020204" pitchFamily="34" charset="0"/>
              <a:buChar char="•"/>
              <a:defRPr/>
            </a:pPr>
            <a:r>
              <a:rPr lang="en-US" altLang="zh-CN" dirty="0" smtClean="0">
                <a:solidFill>
                  <a:schemeClr val="tx1"/>
                </a:solidFill>
              </a:rPr>
              <a:t>Interface/Signaling to facilitate interference related information exchange</a:t>
            </a:r>
          </a:p>
          <a:p>
            <a:pPr marL="971550" lvl="4" indent="-285750" fontAlgn="auto">
              <a:buFont typeface="Arial" panose="020B0604020202020204" pitchFamily="34" charset="0"/>
              <a:buChar char="•"/>
              <a:defRPr/>
            </a:pPr>
            <a:r>
              <a:rPr lang="en-US" altLang="zh-CN" dirty="0" smtClean="0">
                <a:solidFill>
                  <a:schemeClr val="tx1"/>
                </a:solidFill>
                <a:cs typeface="+mn-lt"/>
              </a:rPr>
              <a:t>Mechanism to mitigate interference of neighbor cell to aide scheduling</a:t>
            </a:r>
            <a:endParaRPr lang="en-US" altLang="zh-CN" sz="1050" dirty="0"/>
          </a:p>
          <a:p>
            <a:pPr marL="914400" lvl="4" fontAlgn="auto">
              <a:buNone/>
              <a:defRPr/>
            </a:pPr>
            <a:endParaRPr lang="en-US" altLang="zh-CN" sz="1050" dirty="0" smtClean="0">
              <a:cs typeface="+mn-lt"/>
            </a:endParaRPr>
          </a:p>
          <a:p>
            <a:pPr marL="914400" lvl="4" fontAlgn="auto">
              <a:defRPr/>
            </a:pPr>
            <a:endParaRPr lang="en-US" altLang="zh-CN" sz="1050" dirty="0" smtClean="0"/>
          </a:p>
          <a:p>
            <a:pPr marL="457200" lvl="3" fontAlgn="auto">
              <a:buNone/>
              <a:defRPr/>
            </a:pPr>
            <a:endParaRPr lang="en-US" altLang="zh-CN" sz="1100" dirty="0" smtClean="0"/>
          </a:p>
          <a:p>
            <a:pPr marL="457200" lvl="3" fontAlgn="auto">
              <a:defRPr/>
            </a:pPr>
            <a:endParaRPr lang="en-US" altLang="zh-CN" sz="1100" dirty="0" smtClean="0"/>
          </a:p>
          <a:p>
            <a:pPr marL="228600" lvl="3" indent="0" fontAlgn="auto">
              <a:buNone/>
              <a:defRPr/>
            </a:pPr>
            <a:endParaRPr lang="en-US" altLang="zh-CN" sz="1100"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sz="half" idx="4294967295"/>
          </p:nvPr>
        </p:nvSpPr>
        <p:spPr>
          <a:xfrm>
            <a:off x="388362" y="477166"/>
            <a:ext cx="7995720" cy="3947365"/>
          </a:xfrm>
        </p:spPr>
        <p:txBody>
          <a:bodyPr/>
          <a:lstStyle/>
          <a:p>
            <a:pPr marL="457200" lvl="3" algn="l" fontAlgn="auto">
              <a:buClrTx/>
              <a:buSzTx/>
              <a:buFont typeface="Wingdings" panose="05000000000000000000" charset="0"/>
              <a:buChar char="Ø"/>
              <a:defRPr/>
            </a:pPr>
            <a:r>
              <a:rPr lang="en-US" altLang="zh-CN" noProof="1" smtClean="0">
                <a:cs typeface="+mn-ea"/>
              </a:rPr>
              <a:t>Study and if needed, specify the 5QI  aspects and relevant pre-emption/cancellation mechanism </a:t>
            </a:r>
            <a:r>
              <a:rPr lang="en-US" altLang="zh-CN" smtClean="0">
                <a:cs typeface="+mn-ea"/>
              </a:rPr>
              <a:t>to enable efficient delivery of (concurrent) XR services [SA4, RAN1]</a:t>
            </a:r>
          </a:p>
          <a:p>
            <a:pPr marL="914400" lvl="4" fontAlgn="auto">
              <a:buFont typeface="Arial" panose="020B0604020202020204" pitchFamily="34" charset="0"/>
              <a:buChar char="•"/>
              <a:defRPr/>
            </a:pPr>
            <a:r>
              <a:rPr lang="en-US" altLang="zh-CN" dirty="0" smtClean="0">
                <a:solidFill>
                  <a:schemeClr val="tx1"/>
                </a:solidFill>
              </a:rPr>
              <a:t>Further study the </a:t>
            </a:r>
            <a:r>
              <a:rPr lang="en-US" altLang="zh-CN" dirty="0" smtClean="0">
                <a:solidFill>
                  <a:schemeClr val="tx1"/>
                </a:solidFill>
                <a:cs typeface="+mn-lt"/>
              </a:rPr>
              <a:t>potential spec. impact in interaction with ADU (Application Data Unit), differentiation on 5QI PDB requirement differentiation within a single stream</a:t>
            </a:r>
          </a:p>
          <a:p>
            <a:pPr marL="914400" lvl="4" fontAlgn="auto">
              <a:buFont typeface="Arial" panose="020B0604020202020204" pitchFamily="34" charset="0"/>
              <a:buChar char="•"/>
              <a:defRPr/>
            </a:pPr>
            <a:r>
              <a:rPr lang="en-US" altLang="zh-CN" dirty="0" smtClean="0">
                <a:solidFill>
                  <a:schemeClr val="tx1"/>
                </a:solidFill>
                <a:cs typeface="+mn-lt"/>
              </a:rPr>
              <a:t>Adaptive </a:t>
            </a:r>
            <a:r>
              <a:rPr lang="en-US" altLang="zh-CN" dirty="0" err="1" smtClean="0">
                <a:solidFill>
                  <a:schemeClr val="tx1"/>
                </a:solidFill>
                <a:cs typeface="+mn-lt"/>
              </a:rPr>
              <a:t>Tx</a:t>
            </a:r>
            <a:r>
              <a:rPr lang="en-US" altLang="zh-CN" smtClean="0">
                <a:solidFill>
                  <a:schemeClr val="tx1"/>
                </a:solidFill>
                <a:cs typeface="+mn-lt"/>
              </a:rPr>
              <a:t> for multiple stream including priority based pre-emption/cancellation</a:t>
            </a:r>
            <a:endParaRPr lang="en-US" altLang="zh-CN" sz="1100" smtClean="0"/>
          </a:p>
          <a:p>
            <a:pPr marL="457200" lvl="3" fontAlgn="auto">
              <a:buFont typeface="Wingdings" panose="05000000000000000000" charset="0"/>
              <a:buChar char="Ø"/>
              <a:defRPr/>
            </a:pPr>
            <a:r>
              <a:rPr lang="en-US" altLang="zh-CN" sz="1400" smtClean="0">
                <a:cs typeface="+mn-ea"/>
              </a:rPr>
              <a:t>Specify enhancements on dynamic grant including eCDRX(Enhancements of CDRX) [RAN1, RAN2]</a:t>
            </a:r>
          </a:p>
          <a:p>
            <a:pPr marL="914400" lvl="4" fontAlgn="auto">
              <a:buFont typeface="Arial" panose="020B0604020202020204" pitchFamily="34" charset="0"/>
              <a:buChar char="•"/>
              <a:defRPr/>
            </a:pPr>
            <a:r>
              <a:rPr lang="en-US" altLang="zh-CN" sz="1200" dirty="0" smtClean="0">
                <a:solidFill>
                  <a:schemeClr val="tx1"/>
                </a:solidFill>
                <a:cs typeface="+mn-lt"/>
                <a:sym typeface="+mn-ea"/>
              </a:rPr>
              <a:t>Dynamically changing DRX parameters to align the DRX cycle and traffic cycle. e.g., changing the start time of DRX ON Duration or changing DRX cycle according to fixed patterns or indicated by DCI</a:t>
            </a:r>
            <a:endParaRPr lang="en-US" altLang="zh-CN" sz="1025" dirty="0" smtClean="0">
              <a:solidFill>
                <a:srgbClr val="4F80BD"/>
              </a:solidFill>
              <a:cs typeface="+mn-ea"/>
            </a:endParaRPr>
          </a:p>
          <a:p>
            <a:pPr marL="457200" lvl="3" algn="l" fontAlgn="auto">
              <a:buClrTx/>
              <a:buSzTx/>
              <a:buFont typeface="Wingdings" panose="05000000000000000000" charset="0"/>
              <a:buChar char="Ø"/>
              <a:defRPr/>
            </a:pPr>
            <a:r>
              <a:rPr lang="en-US" altLang="zh-CN" sz="1400" noProof="1" smtClean="0">
                <a:cs typeface="+mn-ea"/>
              </a:rPr>
              <a:t>Study and if needed, </a:t>
            </a:r>
            <a:r>
              <a:rPr lang="en-US" altLang="zh-CN" sz="1400" noProof="1" smtClean="0">
                <a:solidFill>
                  <a:schemeClr val="tx1"/>
                </a:solidFill>
                <a:cs typeface="+mn-ea"/>
              </a:rPr>
              <a:t>specify </a:t>
            </a:r>
            <a:r>
              <a:rPr lang="en-US" altLang="zh-CN" sz="1400" smtClean="0">
                <a:solidFill>
                  <a:schemeClr val="tx1"/>
                </a:solidFill>
                <a:cs typeface="+mn-ea"/>
                <a:sym typeface="+mn-ea"/>
              </a:rPr>
              <a:t>Power saving schemes jointly considering UL and DL, modified R16/R17 power saving schemes, UE Assistance Information</a:t>
            </a:r>
            <a:r>
              <a:rPr lang="en-US" altLang="zh-CN" sz="1400" smtClean="0">
                <a:cs typeface="+mn-ea"/>
                <a:sym typeface="+mn-ea"/>
              </a:rPr>
              <a:t> </a:t>
            </a:r>
            <a:r>
              <a:rPr lang="en-US" altLang="zh-CN" sz="1400" smtClean="0">
                <a:cs typeface="+mn-ea"/>
              </a:rPr>
              <a:t>[RAN1,RAN2]</a:t>
            </a:r>
          </a:p>
          <a:p>
            <a:pPr marL="914400" lvl="4" algn="l" fontAlgn="auto">
              <a:buClrTx/>
              <a:buSzTx/>
              <a:buFont typeface="Arial" panose="020B0604020202020204" pitchFamily="34" charset="0"/>
              <a:buChar char="•"/>
              <a:defRPr/>
            </a:pPr>
            <a:r>
              <a:rPr lang="en-US" altLang="zh-CN" dirty="0" smtClean="0">
                <a:solidFill>
                  <a:schemeClr val="tx1"/>
                </a:solidFill>
                <a:cs typeface="+mn-lt"/>
                <a:sym typeface="+mn-ea"/>
              </a:rPr>
              <a:t>Mechanism to ensure DL and UL alignment</a:t>
            </a:r>
          </a:p>
          <a:p>
            <a:pPr marL="914400" lvl="4" algn="l" fontAlgn="auto">
              <a:buClrTx/>
              <a:buSzTx/>
              <a:buFont typeface="Arial" panose="020B0604020202020204" pitchFamily="34" charset="0"/>
              <a:buChar char="•"/>
              <a:defRPr/>
            </a:pPr>
            <a:r>
              <a:rPr lang="en-US" altLang="zh-CN" dirty="0" smtClean="0">
                <a:solidFill>
                  <a:schemeClr val="tx1"/>
                </a:solidFill>
                <a:cs typeface="+mn-lt"/>
                <a:sym typeface="+mn-ea"/>
              </a:rPr>
              <a:t>Modified cross slot scheduling, WUS, PDCCH skipping/switching</a:t>
            </a:r>
          </a:p>
          <a:p>
            <a:pPr marL="914400" lvl="4" algn="l" fontAlgn="auto">
              <a:buClrTx/>
              <a:buSzTx/>
              <a:buFont typeface="Arial" panose="020B0604020202020204" pitchFamily="34" charset="0"/>
              <a:buChar char="•"/>
              <a:defRPr/>
            </a:pPr>
            <a:r>
              <a:rPr lang="en-US" altLang="zh-CN" dirty="0" smtClean="0">
                <a:solidFill>
                  <a:schemeClr val="tx1"/>
                </a:solidFill>
                <a:cs typeface="+mn-lt"/>
                <a:sym typeface="+mn-ea"/>
              </a:rPr>
              <a:t>Dropping of some consecutive UL transmission(s)</a:t>
            </a:r>
            <a:endParaRPr lang="en-US" altLang="zh-CN" sz="1050" dirty="0" smtClean="0"/>
          </a:p>
          <a:p>
            <a:pPr marL="457200" lvl="3" fontAlgn="auto">
              <a:buNone/>
              <a:defRPr/>
            </a:pPr>
            <a:endParaRPr lang="en-US" altLang="zh-CN" sz="1100" dirty="0" smtClean="0"/>
          </a:p>
          <a:p>
            <a:pPr marL="457200" lvl="3" fontAlgn="auto">
              <a:defRPr/>
            </a:pPr>
            <a:endParaRPr lang="en-US" altLang="zh-CN" sz="1100" dirty="0" smtClean="0"/>
          </a:p>
          <a:p>
            <a:pPr marL="228600" lvl="3" indent="0" fontAlgn="auto">
              <a:buNone/>
              <a:defRPr/>
            </a:pPr>
            <a:endParaRPr lang="en-US" altLang="zh-CN" sz="1100" dirty="0" smtClean="0"/>
          </a:p>
        </p:txBody>
      </p:sp>
      <p:sp>
        <p:nvSpPr>
          <p:cNvPr id="2" name="标题 12"/>
          <p:cNvSpPr>
            <a:spLocks noGrp="1"/>
          </p:cNvSpPr>
          <p:nvPr/>
        </p:nvSpPr>
        <p:spPr>
          <a:xfrm>
            <a:off x="76200" y="-31750"/>
            <a:ext cx="8696960" cy="703580"/>
          </a:xfrm>
          <a:prstGeom prst="rect">
            <a:avLst/>
          </a:prstGeom>
          <a:noFill/>
          <a:ln w="9525">
            <a:noFill/>
            <a:miter lim="800000"/>
          </a:ln>
        </p:spPr>
        <p:txBody>
          <a:bodyPr vert="horz" wrap="square" lIns="0" tIns="0" rIns="0" bIns="0" numCol="1" anchor="t" anchorCtr="0" compatLnSpc="1"/>
          <a:lst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eaLnBrk="1" hangingPunct="1">
              <a:lnSpc>
                <a:spcPct val="130000"/>
              </a:lnSpc>
            </a:pPr>
            <a:r>
              <a:rPr lang="en-US" altLang="zh-CN" b="1" dirty="0" smtClean="0">
                <a:solidFill>
                  <a:srgbClr val="008FD4"/>
                </a:solidFill>
                <a:cs typeface="Arial" panose="020B0604020202020204" pitchFamily="34" charset="0"/>
                <a:sym typeface="+mn-ea"/>
              </a:rPr>
              <a:t>Proposed WID for Rel-18 XR (Continued)</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1568450" y="297815"/>
            <a:ext cx="6007100" cy="561975"/>
          </a:xfrm>
        </p:spPr>
        <p:txBody>
          <a:bodyPr>
            <a:normAutofit/>
          </a:bodyPr>
          <a:lstStyle/>
          <a:p>
            <a:pPr algn="l">
              <a:buClrTx/>
              <a:buSzTx/>
              <a:buFontTx/>
            </a:pPr>
            <a:r>
              <a:rPr lang="en-US" sz="2700" b="1" dirty="0" smtClean="0">
                <a:solidFill>
                  <a:srgbClr val="008FD4"/>
                </a:solidFill>
                <a:sym typeface="+mn-ea"/>
              </a:rPr>
              <a:t>Outline</a:t>
            </a:r>
            <a:endParaRPr lang="en-US" altLang="zh-CN" sz="2700" b="1" dirty="0" smtClean="0">
              <a:solidFill>
                <a:srgbClr val="008FD4"/>
              </a:solidFill>
              <a:cs typeface="Arial" panose="020B0604020202020204" pitchFamily="34" charset="0"/>
            </a:endParaRPr>
          </a:p>
        </p:txBody>
      </p:sp>
      <p:sp>
        <p:nvSpPr>
          <p:cNvPr id="7" name="内容占位符 5"/>
          <p:cNvSpPr txBox="1">
            <a:spLocks noChangeArrowheads="1"/>
          </p:cNvSpPr>
          <p:nvPr/>
        </p:nvSpPr>
        <p:spPr bwMode="auto">
          <a:xfrm>
            <a:off x="1720850" y="1176020"/>
            <a:ext cx="6864350" cy="309118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t" anchorCtr="0" compatLnSpc="1">
            <a:normAutofit/>
          </a:bodyPr>
          <a:lstStyle>
            <a:lvl1pPr marL="285750" indent="-285750" eaLnBrk="1" hangingPunct="1">
              <a:lnSpc>
                <a:spcPct val="120000"/>
              </a:lnSpc>
              <a:spcBef>
                <a:spcPct val="20000"/>
              </a:spcBef>
              <a:buChar char="•"/>
              <a:defRPr kumimoji="1" lang="zh-CN" altLang="en-US" sz="2400" dirty="0">
                <a:solidFill>
                  <a:srgbClr val="008FD4"/>
                </a:solidFill>
                <a:latin typeface="Arial" panose="020B0604020202020204" pitchFamily="34" charset="0"/>
                <a:ea typeface="微软雅黑" panose="020B0503020204020204" charset="-122"/>
              </a:defRPr>
            </a:lvl1pPr>
            <a:lvl2pPr marL="742950" indent="-285750" eaLnBrk="1" hangingPunct="1">
              <a:lnSpc>
                <a:spcPct val="120000"/>
              </a:lnSpc>
              <a:spcBef>
                <a:spcPct val="20000"/>
              </a:spcBef>
              <a:buChar char="–"/>
              <a:defRPr kumimoji="1" lang="zh-CN" altLang="en-US" sz="1800" b="0" i="0" baseline="0" dirty="0">
                <a:solidFill>
                  <a:schemeClr val="tx1">
                    <a:lumMod val="75000"/>
                    <a:lumOff val="25000"/>
                  </a:schemeClr>
                </a:solidFill>
                <a:latin typeface="Arial" panose="020B0604020202020204" pitchFamily="34" charset="0"/>
                <a:ea typeface="微软雅黑" panose="020B0503020204020204" charset="-122"/>
              </a:defRPr>
            </a:lvl2pPr>
            <a:lvl3pPr marL="1143000" indent="-228600" eaLnBrk="1" hangingPunct="1">
              <a:lnSpc>
                <a:spcPct val="120000"/>
              </a:lnSpc>
              <a:spcBef>
                <a:spcPct val="20000"/>
              </a:spcBef>
              <a:buChar char="•"/>
              <a:defRPr kumimoji="1" lang="zh-CN" altLang="en-US" sz="1600" b="0" i="0" dirty="0">
                <a:solidFill>
                  <a:schemeClr val="tx1">
                    <a:lumMod val="75000"/>
                    <a:lumOff val="25000"/>
                  </a:schemeClr>
                </a:solidFill>
                <a:latin typeface="Arial" panose="020B0604020202020204" pitchFamily="34" charset="0"/>
                <a:ea typeface="微软雅黑" panose="020B0503020204020204" charset="-122"/>
              </a:defRPr>
            </a:lvl3pPr>
            <a:lvl4pPr marL="1600200" indent="-228600" eaLnBrk="1" hangingPunct="1">
              <a:lnSpc>
                <a:spcPct val="120000"/>
              </a:lnSpc>
              <a:spcBef>
                <a:spcPct val="20000"/>
              </a:spcBef>
              <a:buChar char="–"/>
              <a:defRPr kumimoji="1" lang="zh-CN" altLang="en-US" sz="1400" b="0" i="0" dirty="0">
                <a:solidFill>
                  <a:schemeClr val="tx1">
                    <a:lumMod val="75000"/>
                    <a:lumOff val="25000"/>
                  </a:schemeClr>
                </a:solidFill>
                <a:latin typeface="Arial" panose="020B0604020202020204" pitchFamily="34" charset="0"/>
                <a:ea typeface="微软雅黑" panose="020B0503020204020204" charset="-122"/>
              </a:defRPr>
            </a:lvl4pPr>
            <a:lvl5pPr marL="2057400" indent="-228600" eaLnBrk="1" hangingPunct="1">
              <a:lnSpc>
                <a:spcPct val="120000"/>
              </a:lnSpc>
              <a:spcBef>
                <a:spcPct val="20000"/>
              </a:spcBef>
              <a:buChar char="»"/>
              <a:defRPr kumimoji="1" lang="zh-CN" altLang="en-US" sz="1200" b="0" i="0" dirty="0">
                <a:solidFill>
                  <a:schemeClr val="tx1">
                    <a:lumMod val="75000"/>
                    <a:lumOff val="25000"/>
                  </a:schemeClr>
                </a:solidFill>
                <a:latin typeface="Arial" panose="020B0604020202020204" pitchFamily="34" charset="0"/>
                <a:ea typeface="微软雅黑" panose="020B0503020204020204" charset="-122"/>
              </a:defRPr>
            </a:lvl5pPr>
            <a:lvl6pPr marL="2514600" indent="-228600" defTabSz="457200">
              <a:spcBef>
                <a:spcPct val="20000"/>
              </a:spcBef>
              <a:buFont typeface="Arial" panose="020B0604020202020204"/>
              <a:buChar char="•"/>
              <a:defRPr sz="2000">
                <a:latin typeface="+mn-lt"/>
                <a:ea typeface="+mn-ea"/>
                <a:cs typeface="+mn-cs"/>
              </a:defRPr>
            </a:lvl6pPr>
            <a:lvl7pPr marL="2971800" indent="-228600" defTabSz="457200">
              <a:spcBef>
                <a:spcPct val="20000"/>
              </a:spcBef>
              <a:buFont typeface="Arial" panose="020B0604020202020204"/>
              <a:buChar char="•"/>
              <a:defRPr sz="2000">
                <a:latin typeface="+mn-lt"/>
                <a:ea typeface="+mn-ea"/>
                <a:cs typeface="+mn-cs"/>
              </a:defRPr>
            </a:lvl7pPr>
            <a:lvl8pPr marL="3429000" indent="-228600" defTabSz="457200">
              <a:spcBef>
                <a:spcPct val="20000"/>
              </a:spcBef>
              <a:buFont typeface="Arial" panose="020B0604020202020204"/>
              <a:buChar char="•"/>
              <a:defRPr sz="2000">
                <a:latin typeface="+mn-lt"/>
                <a:ea typeface="+mn-ea"/>
                <a:cs typeface="+mn-cs"/>
              </a:defRPr>
            </a:lvl8pPr>
            <a:lvl9pPr marL="3886200" indent="-228600" defTabSz="457200">
              <a:spcBef>
                <a:spcPct val="20000"/>
              </a:spcBef>
              <a:buFont typeface="Arial" panose="020B0604020202020204"/>
              <a:buChar char="•"/>
              <a:defRPr sz="2000">
                <a:latin typeface="+mn-lt"/>
                <a:ea typeface="+mn-ea"/>
                <a:cs typeface="+mn-cs"/>
              </a:defRPr>
            </a:lvl9pPr>
          </a:lstStyle>
          <a:p>
            <a:pPr eaLnBrk="1" hangingPunct="1">
              <a:lnSpc>
                <a:spcPct val="130000"/>
              </a:lnSpc>
              <a:buFont typeface="Arial" panose="020B0604020202020204" pitchFamily="34" charset="0"/>
              <a:buChar char="•"/>
            </a:pPr>
            <a:r>
              <a:rPr lang="en-US" sz="1800" dirty="0" smtClean="0">
                <a:solidFill>
                  <a:schemeClr val="tx1"/>
                </a:solidFill>
                <a:sym typeface="+mn-ea"/>
              </a:rPr>
              <a:t>Overview of RAN1 Evaluation Results for Rel-17 XR</a:t>
            </a:r>
            <a:endParaRPr lang="en-US" sz="1800" dirty="0" smtClean="0">
              <a:solidFill>
                <a:schemeClr val="tx1"/>
              </a:solidFill>
            </a:endParaRPr>
          </a:p>
          <a:p>
            <a:pPr eaLnBrk="1" hangingPunct="1">
              <a:lnSpc>
                <a:spcPct val="130000"/>
              </a:lnSpc>
              <a:buFont typeface="Arial" panose="020B0604020202020204" pitchFamily="34" charset="0"/>
              <a:buChar char="•"/>
            </a:pPr>
            <a:r>
              <a:rPr lang="en-US" sz="1800" dirty="0" smtClean="0">
                <a:solidFill>
                  <a:schemeClr val="tx1"/>
                </a:solidFill>
                <a:sym typeface="+mn-ea"/>
              </a:rPr>
              <a:t>Considerations on XR Working Areas for 5G Advanced</a:t>
            </a:r>
            <a:endParaRPr lang="en-US" sz="1800" dirty="0" smtClean="0">
              <a:solidFill>
                <a:schemeClr val="tx1"/>
              </a:solidFill>
            </a:endParaRPr>
          </a:p>
          <a:p>
            <a:pPr marL="0" indent="0" eaLnBrk="1" hangingPunct="1">
              <a:lnSpc>
                <a:spcPct val="130000"/>
              </a:lnSpc>
              <a:buNone/>
            </a:pPr>
            <a:r>
              <a:rPr lang="en-US" sz="1800" dirty="0" smtClean="0">
                <a:solidFill>
                  <a:schemeClr val="tx1"/>
                </a:solidFill>
                <a:sym typeface="+mn-ea"/>
              </a:rPr>
              <a:t> 	- Enhancement on Capacity</a:t>
            </a:r>
            <a:endParaRPr lang="en-US" sz="1800" dirty="0" smtClean="0">
              <a:solidFill>
                <a:schemeClr val="tx1"/>
              </a:solidFill>
            </a:endParaRPr>
          </a:p>
          <a:p>
            <a:pPr marL="0" indent="0" eaLnBrk="1" hangingPunct="1">
              <a:lnSpc>
                <a:spcPct val="130000"/>
              </a:lnSpc>
              <a:buNone/>
            </a:pPr>
            <a:r>
              <a:rPr lang="en-US" sz="1800" dirty="0" smtClean="0">
                <a:solidFill>
                  <a:schemeClr val="tx1"/>
                </a:solidFill>
                <a:sym typeface="+mn-ea"/>
              </a:rPr>
              <a:t>	- Enhancement on Power Consumption</a:t>
            </a:r>
          </a:p>
          <a:p>
            <a:pPr eaLnBrk="1" hangingPunct="1">
              <a:lnSpc>
                <a:spcPct val="130000"/>
              </a:lnSpc>
              <a:buFont typeface="Arial" panose="020B0604020202020204" pitchFamily="34" charset="0"/>
              <a:buChar char="•"/>
            </a:pPr>
            <a:r>
              <a:rPr lang="en-US" sz="1800" dirty="0" smtClean="0">
                <a:solidFill>
                  <a:schemeClr val="tx1"/>
                </a:solidFill>
              </a:rPr>
              <a:t>Solutions for Considerations on XR Working Areas </a:t>
            </a:r>
          </a:p>
          <a:p>
            <a:pPr eaLnBrk="1" hangingPunct="1">
              <a:lnSpc>
                <a:spcPct val="130000"/>
              </a:lnSpc>
              <a:buFont typeface="Arial" panose="020B0604020202020204" pitchFamily="34" charset="0"/>
              <a:buChar char="•"/>
            </a:pPr>
            <a:r>
              <a:rPr lang="en-US" altLang="zh-CN" sz="1800" dirty="0" smtClean="0">
                <a:solidFill>
                  <a:schemeClr val="tx1"/>
                </a:solidFill>
                <a:sym typeface="+mn-ea"/>
              </a:rPr>
              <a:t>Proposed WID for Rel-18 XR</a:t>
            </a:r>
            <a:endParaRPr lang="en-US" altLang="zh-CN" sz="1800" dirty="0">
              <a:sym typeface="+mn-ea"/>
            </a:endParaRPr>
          </a:p>
          <a:p>
            <a:endParaRPr lang="en-US" altLang="zh-CN" sz="1800" dirty="0">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2"/>
          <p:cNvSpPr>
            <a:spLocks noGrp="1"/>
          </p:cNvSpPr>
          <p:nvPr>
            <p:ph type="title"/>
          </p:nvPr>
        </p:nvSpPr>
        <p:spPr>
          <a:xfrm>
            <a:off x="0" y="-2136"/>
            <a:ext cx="8965005" cy="479458"/>
          </a:xfrm>
        </p:spPr>
        <p:txBody>
          <a:bodyPr/>
          <a:lstStyle/>
          <a:p>
            <a:r>
              <a:rPr lang="en-US" sz="2700" b="1" dirty="0" smtClean="0">
                <a:solidFill>
                  <a:srgbClr val="008FD4"/>
                </a:solidFill>
                <a:sym typeface="+mn-ea"/>
              </a:rPr>
              <a:t>Evaluation Results Overview</a:t>
            </a:r>
            <a:endParaRPr lang="en-US" altLang="zh-CN" b="1" dirty="0">
              <a:solidFill>
                <a:srgbClr val="008FD4"/>
              </a:solidFill>
              <a:latin typeface="Arial" panose="020B0604020202020204" pitchFamily="34" charset="0"/>
              <a:cs typeface="Arial" panose="020B0604020202020204" pitchFamily="34" charset="0"/>
            </a:endParaRPr>
          </a:p>
        </p:txBody>
      </p:sp>
      <p:sp>
        <p:nvSpPr>
          <p:cNvPr id="10" name="内容占位符 13"/>
          <p:cNvSpPr>
            <a:spLocks noGrp="1"/>
          </p:cNvSpPr>
          <p:nvPr>
            <p:ph sz="quarter" idx="4294967295"/>
          </p:nvPr>
        </p:nvSpPr>
        <p:spPr>
          <a:xfrm>
            <a:off x="223874" y="607385"/>
            <a:ext cx="8517255" cy="3983990"/>
          </a:xfrm>
        </p:spPr>
        <p:txBody>
          <a:bodyPr/>
          <a:lstStyle/>
          <a:p>
            <a:pPr marL="0" indent="0" eaLnBrk="1" hangingPunct="1">
              <a:buFont typeface="Arial" panose="020B0604020202020204" pitchFamily="34" charset="0"/>
              <a:buNone/>
            </a:pPr>
            <a:r>
              <a:rPr lang="en-US" altLang="zh-CN" sz="1800" dirty="0" smtClean="0">
                <a:cs typeface="+mn-lt"/>
              </a:rPr>
              <a:t>Up to RAN1#106-e, initial evaluation results focus on capacity and power saving:</a:t>
            </a:r>
            <a:endParaRPr lang="zh-CN" altLang="en-US" sz="1800" dirty="0" smtClean="0">
              <a:cs typeface="+mn-lt"/>
            </a:endParaRPr>
          </a:p>
          <a:p>
            <a:pPr eaLnBrk="1" hangingPunct="1">
              <a:buFont typeface="Wingdings" panose="05000000000000000000" charset="0"/>
              <a:buChar char="l"/>
            </a:pPr>
            <a:r>
              <a:rPr lang="en-US" altLang="zh-CN" sz="1800" dirty="0" smtClean="0">
                <a:cs typeface="+mn-lt"/>
              </a:rPr>
              <a:t> Input on capacity from 15 sources</a:t>
            </a:r>
          </a:p>
          <a:p>
            <a:pPr lvl="1" eaLnBrk="1" hangingPunct="1">
              <a:buFont typeface="Wingdings" panose="05000000000000000000" charset="0"/>
              <a:buChar char="Ø"/>
            </a:pPr>
            <a:r>
              <a:rPr lang="en-US" altLang="zh-CN" dirty="0" smtClean="0">
                <a:cs typeface="+mn-lt"/>
              </a:rPr>
              <a:t>15 sources have submitted results for DL VR or CG</a:t>
            </a:r>
          </a:p>
          <a:p>
            <a:pPr lvl="1" eaLnBrk="1" hangingPunct="1">
              <a:buFont typeface="Wingdings" panose="05000000000000000000" charset="0"/>
              <a:buChar char="Ø"/>
            </a:pPr>
            <a:r>
              <a:rPr lang="en-US" altLang="zh-CN" dirty="0" smtClean="0">
                <a:cs typeface="+mn-lt"/>
              </a:rPr>
              <a:t>10 sources have submitted results for UL pose/control or aggregated data</a:t>
            </a:r>
            <a:endParaRPr lang="en-US" altLang="zh-CN" dirty="0" smtClean="0">
              <a:latin typeface="Times New Roman" panose="02020603050405020304" pitchFamily="18" charset="0"/>
              <a:cs typeface="Times New Roman" panose="02020603050405020304" pitchFamily="18" charset="0"/>
            </a:endParaRPr>
          </a:p>
          <a:p>
            <a:pPr marL="457200" lvl="1" indent="0" eaLnBrk="1" hangingPunct="1">
              <a:buFont typeface="Wingdings" panose="05000000000000000000" charset="0"/>
              <a:buNone/>
            </a:pPr>
            <a:endParaRPr lang="en-US" altLang="zh-CN" dirty="0" smtClean="0"/>
          </a:p>
          <a:p>
            <a:pPr eaLnBrk="1" hangingPunct="1">
              <a:buFont typeface="Wingdings" panose="05000000000000000000" charset="0"/>
              <a:buChar char="l"/>
            </a:pPr>
            <a:r>
              <a:rPr lang="en-US" altLang="zh-CN" sz="1800" dirty="0" smtClean="0">
                <a:cs typeface="+mn-lt"/>
              </a:rPr>
              <a:t> Input on power from 9 sources</a:t>
            </a:r>
          </a:p>
          <a:p>
            <a:pPr lvl="1" eaLnBrk="1" hangingPunct="1">
              <a:buFont typeface="Wingdings" panose="05000000000000000000" charset="0"/>
              <a:buChar char="Ø"/>
            </a:pPr>
            <a:r>
              <a:rPr lang="en-US" altLang="zh-CN" dirty="0" smtClean="0">
                <a:cs typeface="+mn-lt"/>
              </a:rPr>
              <a:t>6 sources have submitted results for DL </a:t>
            </a:r>
          </a:p>
          <a:p>
            <a:pPr lvl="1" eaLnBrk="1" hangingPunct="1">
              <a:buFont typeface="Wingdings" panose="05000000000000000000" charset="0"/>
              <a:buChar char="Ø"/>
            </a:pPr>
            <a:r>
              <a:rPr lang="en-US" altLang="zh-CN" dirty="0" smtClean="0">
                <a:cs typeface="+mn-lt"/>
              </a:rPr>
              <a:t>1 source have submitted results for UL</a:t>
            </a:r>
          </a:p>
          <a:p>
            <a:pPr lvl="1" eaLnBrk="1" hangingPunct="1">
              <a:buFont typeface="Wingdings" panose="05000000000000000000" charset="0"/>
              <a:buChar char="Ø"/>
            </a:pPr>
            <a:r>
              <a:rPr lang="en-US" altLang="zh-CN" dirty="0" smtClean="0">
                <a:cs typeface="+mn-lt"/>
              </a:rPr>
              <a:t>4 sources have submitted result for DL + UL</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stretch>
            <a:fillRect/>
          </a:stretch>
        </p:blipFill>
        <p:spPr>
          <a:xfrm>
            <a:off x="1794784" y="1132840"/>
            <a:ext cx="5260237" cy="3623310"/>
          </a:xfrm>
          <a:prstGeom prst="rect">
            <a:avLst/>
          </a:prstGeom>
        </p:spPr>
      </p:pic>
      <p:sp>
        <p:nvSpPr>
          <p:cNvPr id="53250" name="标题 4"/>
          <p:cNvSpPr>
            <a:spLocks noGrp="1" noChangeArrowheads="1"/>
          </p:cNvSpPr>
          <p:nvPr>
            <p:ph type="title"/>
          </p:nvPr>
        </p:nvSpPr>
        <p:spPr>
          <a:xfrm>
            <a:off x="-59376" y="0"/>
            <a:ext cx="8512175" cy="534987"/>
          </a:xfrm>
        </p:spPr>
        <p:txBody>
          <a:bodyPr/>
          <a:lstStyle/>
          <a:p>
            <a:r>
              <a:rPr lang="en-US" altLang="zh-CN" dirty="0" smtClean="0">
                <a:sym typeface="+mn-ea"/>
              </a:rPr>
              <a:t>Evaluation Results Overview - Capacity</a:t>
            </a:r>
            <a:endParaRPr lang="en-US" altLang="zh-CN" dirty="0" smtClean="0"/>
          </a:p>
        </p:txBody>
      </p:sp>
      <p:sp>
        <p:nvSpPr>
          <p:cNvPr id="71" name="内容占位符 2"/>
          <p:cNvSpPr>
            <a:spLocks noGrp="1"/>
          </p:cNvSpPr>
          <p:nvPr>
            <p:ph sz="half" idx="4294967295"/>
          </p:nvPr>
        </p:nvSpPr>
        <p:spPr>
          <a:xfrm>
            <a:off x="-1" y="552450"/>
            <a:ext cx="9892145" cy="580390"/>
          </a:xfrm>
        </p:spPr>
        <p:txBody>
          <a:bodyPr/>
          <a:lstStyle/>
          <a:p>
            <a:pPr marL="0" lvl="1" indent="0">
              <a:buNone/>
              <a:defRPr/>
            </a:pPr>
            <a:r>
              <a:rPr lang="en-US" altLang="zh-CN" sz="1400" dirty="0" smtClean="0">
                <a:cs typeface="+mn-lt"/>
                <a:sym typeface="+mn-ea"/>
              </a:rPr>
              <a:t>The </a:t>
            </a:r>
            <a:r>
              <a:rPr lang="en-US" altLang="zh-CN" sz="1400" dirty="0" smtClean="0">
                <a:solidFill>
                  <a:schemeClr val="tx1"/>
                </a:solidFill>
                <a:cs typeface="+mn-lt"/>
                <a:sym typeface="+mn-ea"/>
              </a:rPr>
              <a:t>range </a:t>
            </a:r>
            <a:r>
              <a:rPr lang="en-US" altLang="zh-CN" sz="1400" dirty="0" smtClean="0">
                <a:cs typeface="+mn-lt"/>
                <a:sym typeface="+mn-ea"/>
              </a:rPr>
              <a:t>of capacity statistics (90% of the UE per cell is satisfied) is listed as follows under similar settings</a:t>
            </a:r>
            <a:r>
              <a:rPr lang="zh-CN" altLang="en-US" sz="1400" dirty="0" smtClean="0">
                <a:cs typeface="+mn-lt"/>
                <a:sym typeface="+mn-ea"/>
              </a:rPr>
              <a:t> </a:t>
            </a:r>
            <a:r>
              <a:rPr lang="en-US" altLang="zh-CN" sz="1400" dirty="0" smtClean="0">
                <a:cs typeface="+mn-lt"/>
                <a:sym typeface="+mn-ea"/>
              </a:rPr>
              <a:t>(traffic setting, </a:t>
            </a:r>
          </a:p>
          <a:p>
            <a:pPr marL="0" lvl="1" indent="0">
              <a:buNone/>
              <a:defRPr/>
            </a:pPr>
            <a:r>
              <a:rPr lang="en-US" altLang="zh-CN" sz="1400" dirty="0" smtClean="0">
                <a:cs typeface="+mn-lt"/>
                <a:sym typeface="+mn-ea"/>
              </a:rPr>
              <a:t>PDB/PER setting, scheduler etc.)</a:t>
            </a:r>
            <a:endParaRPr lang="zh-CN" altLang="en-US" sz="2000" noProof="1"/>
          </a:p>
        </p:txBody>
      </p:sp>
      <p:sp>
        <p:nvSpPr>
          <p:cNvPr id="3" name="文本框 2"/>
          <p:cNvSpPr txBox="1"/>
          <p:nvPr/>
        </p:nvSpPr>
        <p:spPr>
          <a:xfrm>
            <a:off x="0" y="4756150"/>
            <a:ext cx="8091170" cy="245110"/>
          </a:xfrm>
          <a:prstGeom prst="rect">
            <a:avLst/>
          </a:prstGeom>
          <a:noFill/>
        </p:spPr>
        <p:txBody>
          <a:bodyPr wrap="square" rtlCol="0">
            <a:spAutoFit/>
          </a:bodyPr>
          <a:lstStyle/>
          <a:p>
            <a:pPr marL="0" indent="0">
              <a:buFont typeface="Arial" panose="020B0604020202020204" pitchFamily="34" charset="0"/>
              <a:buNone/>
            </a:pPr>
            <a:r>
              <a:rPr lang="en-US" altLang="zh-CN" sz="1000" i="1" dirty="0">
                <a:latin typeface="Times New Roman" panose="02020603050405020304" pitchFamily="18" charset="0"/>
                <a:cs typeface="Times New Roman" panose="02020603050405020304" pitchFamily="18" charset="0"/>
                <a:sym typeface="+mn-ea"/>
              </a:rPr>
              <a:t>Source: </a:t>
            </a:r>
            <a:r>
              <a:rPr lang="zh-CN" altLang="en-US" sz="1000" i="1" dirty="0">
                <a:latin typeface="Times New Roman" panose="02020603050405020304" pitchFamily="18" charset="0"/>
                <a:cs typeface="Times New Roman" panose="02020603050405020304" pitchFamily="18" charset="0"/>
                <a:sym typeface="+mn-ea"/>
              </a:rPr>
              <a:t> </a:t>
            </a:r>
            <a:r>
              <a:rPr lang="en-US" altLang="zh-CN" sz="1000" i="1" dirty="0">
                <a:latin typeface="Times New Roman" panose="02020603050405020304" pitchFamily="18" charset="0"/>
                <a:cs typeface="Times New Roman" panose="02020603050405020304" pitchFamily="18" charset="0"/>
                <a:sym typeface="+mn-ea"/>
              </a:rPr>
              <a:t>R1-2108665 'Summary of XR evaluation results RAN1-106e'</a:t>
            </a:r>
            <a:endParaRPr lang="zh-CN" altLang="en-US" sz="1000" i="1" dirty="0">
              <a:latin typeface="+mn-lt"/>
              <a:cs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4"/>
          <p:cNvSpPr>
            <a:spLocks noGrp="1" noChangeArrowheads="1"/>
          </p:cNvSpPr>
          <p:nvPr>
            <p:ph type="title"/>
          </p:nvPr>
        </p:nvSpPr>
        <p:spPr>
          <a:xfrm>
            <a:off x="-47500" y="0"/>
            <a:ext cx="8512175" cy="534987"/>
          </a:xfrm>
        </p:spPr>
        <p:txBody>
          <a:bodyPr/>
          <a:lstStyle/>
          <a:p>
            <a:r>
              <a:rPr lang="en-US" altLang="zh-CN" dirty="0" smtClean="0">
                <a:sym typeface="+mn-ea"/>
              </a:rPr>
              <a:t>Evaluation Results Overview - Power</a:t>
            </a:r>
            <a:endParaRPr altLang="zh-CN" sz="1400" dirty="0" smtClean="0">
              <a:solidFill>
                <a:srgbClr val="FF0000"/>
              </a:solidFill>
              <a:sym typeface="+mn-ea"/>
            </a:endParaRPr>
          </a:p>
        </p:txBody>
      </p:sp>
      <p:sp>
        <p:nvSpPr>
          <p:cNvPr id="6" name="文本框 5"/>
          <p:cNvSpPr txBox="1"/>
          <p:nvPr/>
        </p:nvSpPr>
        <p:spPr>
          <a:xfrm>
            <a:off x="-47500" y="534987"/>
            <a:ext cx="6470650" cy="306705"/>
          </a:xfrm>
          <a:prstGeom prst="rect">
            <a:avLst/>
          </a:prstGeom>
          <a:noFill/>
        </p:spPr>
        <p:txBody>
          <a:bodyPr wrap="none" rtlCol="0" anchor="t">
            <a:spAutoFit/>
          </a:bodyPr>
          <a:lstStyle/>
          <a:p>
            <a:pPr eaLnBrk="1" hangingPunct="1"/>
            <a:r>
              <a:rPr lang="en-US" altLang="zh-CN" sz="1400" dirty="0" smtClean="0">
                <a:latin typeface="+mn-lt"/>
                <a:cs typeface="+mn-lt"/>
                <a:sym typeface="+mn-ea"/>
              </a:rPr>
              <a:t>The simulation results of power saving scheme (e.g. eCDRX) are summarized as </a:t>
            </a:r>
            <a:r>
              <a:rPr lang="en-US" altLang="zh-CN" sz="1400" dirty="0">
                <a:latin typeface="+mn-lt"/>
                <a:ea typeface="+mn-ea"/>
                <a:cs typeface="+mn-lt"/>
                <a:sym typeface="+mn-ea"/>
              </a:rPr>
              <a:t>follows:</a:t>
            </a:r>
            <a:endParaRPr lang="zh-CN" altLang="en-US" sz="1400" dirty="0">
              <a:latin typeface="+mn-lt"/>
              <a:ea typeface="+mn-ea"/>
              <a:cs typeface="+mn-lt"/>
            </a:endParaRPr>
          </a:p>
        </p:txBody>
      </p:sp>
      <p:sp>
        <p:nvSpPr>
          <p:cNvPr id="5" name="文本框 4"/>
          <p:cNvSpPr txBox="1"/>
          <p:nvPr/>
        </p:nvSpPr>
        <p:spPr>
          <a:xfrm>
            <a:off x="157886" y="4102469"/>
            <a:ext cx="8931349" cy="830997"/>
          </a:xfrm>
          <a:prstGeom prst="rect">
            <a:avLst/>
          </a:prstGeom>
          <a:noFill/>
        </p:spPr>
        <p:txBody>
          <a:bodyPr wrap="square" rtlCol="0" anchor="t">
            <a:spAutoFit/>
          </a:bodyPr>
          <a:lstStyle/>
          <a:p>
            <a:pPr marL="0" indent="0">
              <a:buFont typeface="Arial" panose="020B0604020202020204" pitchFamily="34" charset="0"/>
              <a:buNone/>
            </a:pPr>
            <a:r>
              <a:rPr lang="en-US" altLang="zh-CN" sz="1200" dirty="0" err="1">
                <a:latin typeface="Times New Roman" panose="02020603050405020304" pitchFamily="18" charset="0"/>
                <a:cs typeface="Times New Roman" panose="02020603050405020304" pitchFamily="18" charset="0"/>
              </a:rPr>
              <a:t>eCDRX</a:t>
            </a:r>
            <a:r>
              <a:rPr lang="en-US" altLang="zh-CN" sz="1200" dirty="0">
                <a:latin typeface="Times New Roman" panose="02020603050405020304" pitchFamily="18" charset="0"/>
                <a:cs typeface="Times New Roman" panose="02020603050405020304" pitchFamily="18" charset="0"/>
              </a:rPr>
              <a:t> schemes:</a:t>
            </a:r>
          </a:p>
          <a:p>
            <a:pPr marL="171450" indent="-171450">
              <a:buFont typeface="Arial" panose="020B0604020202020204" pitchFamily="34" charset="0"/>
              <a:buChar char="•"/>
            </a:pPr>
            <a:r>
              <a:rPr lang="en-US" altLang="zh-CN" sz="1200" dirty="0">
                <a:latin typeface="Times New Roman" panose="02020603050405020304" pitchFamily="18" charset="0"/>
                <a:cs typeface="Times New Roman" panose="02020603050405020304" pitchFamily="18" charset="0"/>
              </a:rPr>
              <a:t>Source#1</a:t>
            </a:r>
            <a:r>
              <a:rPr lang="en-US" sz="1200" dirty="0">
                <a:latin typeface="Times New Roman" panose="02020603050405020304" pitchFamily="18" charset="0"/>
                <a:cs typeface="Times New Roman" panose="02020603050405020304" pitchFamily="18" charset="0"/>
              </a:rPr>
              <a:t>: R1-2106631 Performance evaluation results for XR vivo.</a:t>
            </a:r>
          </a:p>
          <a:p>
            <a:pPr marL="171450" indent="-171450">
              <a:buFont typeface="Arial" panose="020B0604020202020204" pitchFamily="34" charset="0"/>
              <a:buChar char="•"/>
            </a:pPr>
            <a:r>
              <a:rPr lang="en-US" altLang="zh-CN" sz="1200" dirty="0">
                <a:latin typeface="Times New Roman" panose="02020603050405020304" pitchFamily="18" charset="0"/>
                <a:cs typeface="Times New Roman" panose="02020603050405020304" pitchFamily="18" charset="0"/>
                <a:sym typeface="+mn-ea"/>
              </a:rPr>
              <a:t>Source#2: R1-2108007 XR performance evaluation results Ericsson.</a:t>
            </a:r>
          </a:p>
          <a:p>
            <a:pPr marL="171450" indent="-171450">
              <a:buFont typeface="Arial" panose="020B0604020202020204" pitchFamily="34" charset="0"/>
              <a:buChar char="•"/>
            </a:pPr>
            <a:r>
              <a:rPr lang="en-US" altLang="zh-CN" sz="1200" dirty="0">
                <a:latin typeface="Times New Roman" panose="02020603050405020304" pitchFamily="18" charset="0"/>
                <a:cs typeface="Times New Roman" panose="02020603050405020304" pitchFamily="18" charset="0"/>
                <a:sym typeface="+mn-ea"/>
              </a:rPr>
              <a:t>Source#3: R1-2108273 Performance Evaluation Results for XR ZTE, Sanechips.</a:t>
            </a:r>
            <a:endParaRPr lang="en-US" altLang="zh-CN" sz="1200"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3" cstate="print"/>
          <a:stretch>
            <a:fillRect/>
          </a:stretch>
        </p:blipFill>
        <p:spPr>
          <a:xfrm>
            <a:off x="528320" y="1000060"/>
            <a:ext cx="7893050" cy="306705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6510" y="2392"/>
            <a:ext cx="8884920" cy="877163"/>
          </a:xfrm>
          <a:prstGeom prst="rect">
            <a:avLst/>
          </a:prstGeom>
          <a:noFill/>
        </p:spPr>
        <p:txBody>
          <a:bodyPr wrap="square" rtlCol="0">
            <a:spAutoFit/>
          </a:bodyPr>
          <a:lstStyle/>
          <a:p>
            <a:pPr algn="l">
              <a:buClrTx/>
              <a:buSzTx/>
              <a:buFontTx/>
            </a:pPr>
            <a:r>
              <a:rPr lang="en-US" altLang="zh-CN" sz="2700" b="1" dirty="0">
                <a:solidFill>
                  <a:srgbClr val="008FD4"/>
                </a:solidFill>
                <a:latin typeface="+mj-lt"/>
                <a:ea typeface="+mj-ea"/>
                <a:sym typeface="+mn-ea"/>
              </a:rPr>
              <a:t>P</a:t>
            </a:r>
            <a:r>
              <a:rPr lang="en-US" altLang="zh-CN" sz="2700" b="1" dirty="0" smtClean="0">
                <a:solidFill>
                  <a:srgbClr val="008FD4"/>
                </a:solidFill>
                <a:latin typeface="+mj-lt"/>
                <a:ea typeface="+mj-ea"/>
                <a:sym typeface="+mn-ea"/>
              </a:rPr>
              <a:t>otential</a:t>
            </a:r>
            <a:r>
              <a:rPr lang="en-US" altLang="zh-CN" sz="2400" b="1" kern="0" dirty="0" smtClean="0">
                <a:solidFill>
                  <a:srgbClr val="008FD4"/>
                </a:solidFill>
                <a:latin typeface="+mj-lt"/>
                <a:ea typeface="+mj-ea"/>
                <a:sym typeface="+mn-ea"/>
              </a:rPr>
              <a:t> Working Areas - Capacity</a:t>
            </a:r>
            <a:endParaRPr lang="en-US" altLang="zh-CN" sz="2400" b="1" kern="0" dirty="0" smtClean="0">
              <a:solidFill>
                <a:srgbClr val="008FD4"/>
              </a:solidFill>
              <a:latin typeface="+mj-lt"/>
              <a:ea typeface="+mj-ea"/>
            </a:endParaRPr>
          </a:p>
          <a:p>
            <a:pPr algn="l"/>
            <a:endParaRPr lang="en-US" altLang="zh-CN" sz="2400" b="1" kern="0" dirty="0" smtClean="0">
              <a:solidFill>
                <a:srgbClr val="008FD4"/>
              </a:solidFill>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内容占位符 5"/>
          <p:cNvSpPr>
            <a:spLocks noGrp="1"/>
          </p:cNvSpPr>
          <p:nvPr>
            <p:ph sz="half" idx="1"/>
          </p:nvPr>
        </p:nvSpPr>
        <p:spPr>
          <a:xfrm>
            <a:off x="-534" y="437770"/>
            <a:ext cx="8575040" cy="4316095"/>
          </a:xfrm>
        </p:spPr>
        <p:txBody>
          <a:bodyPr/>
          <a:lstStyle/>
          <a:p>
            <a:pPr marL="0" indent="0" eaLnBrk="1" hangingPunct="1">
              <a:buFont typeface="Arial" panose="020B0604020202020204" pitchFamily="34" charset="0"/>
              <a:buNone/>
            </a:pPr>
            <a:r>
              <a:rPr lang="en-US" altLang="zh-CN" sz="1800" b="1" dirty="0" smtClean="0">
                <a:solidFill>
                  <a:srgbClr val="008ED3"/>
                </a:solidFill>
                <a:cs typeface="+mn-lt"/>
              </a:rPr>
              <a:t>Potential Enhancement</a:t>
            </a:r>
            <a:endParaRPr lang="en-US" altLang="zh-CN" sz="1400" b="1" dirty="0" smtClean="0">
              <a:solidFill>
                <a:srgbClr val="008ED3"/>
              </a:solidFill>
              <a:latin typeface="Times New Roman" panose="02020603050405020304" pitchFamily="18" charset="0"/>
              <a:cs typeface="Times New Roman" panose="02020603050405020304" pitchFamily="18" charset="0"/>
            </a:endParaRPr>
          </a:p>
          <a:p>
            <a:pPr lvl="1" eaLnBrk="1" hangingPunct="1">
              <a:buFont typeface="Wingdings" panose="05000000000000000000" charset="0"/>
              <a:buChar char="l"/>
            </a:pPr>
            <a:r>
              <a:rPr lang="en-US" altLang="zh-CN" sz="1400" b="1" dirty="0" smtClean="0">
                <a:solidFill>
                  <a:schemeClr val="tx1"/>
                </a:solidFill>
                <a:cs typeface="+mn-lt"/>
              </a:rPr>
              <a:t>XR coexistence with existing service</a:t>
            </a:r>
          </a:p>
          <a:p>
            <a:pPr lvl="2" eaLnBrk="1" hangingPunct="1">
              <a:buFont typeface="Wingdings" panose="05000000000000000000" charset="0"/>
              <a:buChar char="Ø"/>
            </a:pPr>
            <a:r>
              <a:rPr lang="en-US" altLang="zh-CN" sz="1400" dirty="0" smtClean="0">
                <a:solidFill>
                  <a:srgbClr val="C00000"/>
                </a:solidFill>
                <a:cs typeface="+mn-lt"/>
              </a:rPr>
              <a:t>Preemption/cancellation</a:t>
            </a:r>
            <a:r>
              <a:rPr lang="en-US" altLang="zh-CN" sz="1400" dirty="0" smtClean="0">
                <a:solidFill>
                  <a:schemeClr val="tx1"/>
                </a:solidFill>
                <a:cs typeface="+mn-lt"/>
              </a:rPr>
              <a:t> for achieving inter/intra-UE multiplex based on QoS parameter/traffic </a:t>
            </a:r>
            <a:r>
              <a:rPr lang="en-US" altLang="zh-CN" sz="1400" dirty="0" smtClean="0">
                <a:cs typeface="+mn-lt"/>
                <a:sym typeface="+mn-ea"/>
              </a:rPr>
              <a:t> characteristic difference, e.g. importance/PDB/PER,  among different data streams.</a:t>
            </a:r>
            <a:endParaRPr lang="en-US" altLang="zh-CN" sz="1240" b="1" dirty="0" smtClean="0">
              <a:solidFill>
                <a:schemeClr val="tx1"/>
              </a:solidFill>
              <a:cs typeface="+mn-lt"/>
            </a:endParaRPr>
          </a:p>
          <a:p>
            <a:pPr lvl="1" eaLnBrk="1" hangingPunct="1">
              <a:buFont typeface="Wingdings" panose="05000000000000000000" charset="0"/>
              <a:buChar char="l"/>
            </a:pPr>
            <a:r>
              <a:rPr lang="en-US" altLang="zh-CN" sz="1400" b="1" dirty="0" smtClean="0">
                <a:solidFill>
                  <a:schemeClr val="tx1"/>
                </a:solidFill>
                <a:cs typeface="+mn-lt"/>
              </a:rPr>
              <a:t>Link adaptation techniques for (Re-)</a:t>
            </a:r>
            <a:r>
              <a:rPr lang="en-US" altLang="zh-CN" sz="1400" b="1" dirty="0" err="1" smtClean="0">
                <a:solidFill>
                  <a:schemeClr val="tx1"/>
                </a:solidFill>
                <a:cs typeface="+mn-lt"/>
              </a:rPr>
              <a:t>Tx</a:t>
            </a:r>
            <a:endParaRPr lang="en-US" altLang="zh-CN" sz="1400" b="1" dirty="0">
              <a:cs typeface="+mn-lt"/>
            </a:endParaRPr>
          </a:p>
          <a:p>
            <a:pPr lvl="2">
              <a:buFont typeface="Wingdings" panose="05000000000000000000" pitchFamily="2" charset="2"/>
              <a:buChar char="Ø"/>
            </a:pPr>
            <a:r>
              <a:rPr lang="en-US" altLang="zh-CN" sz="1400" dirty="0" smtClean="0">
                <a:cs typeface="+mn-lt"/>
              </a:rPr>
              <a:t>Link adaptation for re-Tx, </a:t>
            </a:r>
            <a:r>
              <a:rPr lang="en-US" altLang="zh-CN" sz="1400" dirty="0" smtClean="0">
                <a:solidFill>
                  <a:srgbClr val="C00000"/>
                </a:solidFill>
                <a:cs typeface="+mn-lt"/>
              </a:rPr>
              <a:t>e.g. delta MCS, enhanced CBG-based retransmission.</a:t>
            </a:r>
            <a:endParaRPr lang="en-US" altLang="zh-CN" sz="1400" dirty="0" smtClean="0">
              <a:cs typeface="+mn-lt"/>
            </a:endParaRPr>
          </a:p>
          <a:p>
            <a:pPr lvl="2" eaLnBrk="1" hangingPunct="1">
              <a:buNone/>
            </a:pPr>
            <a:r>
              <a:rPr lang="en-US" altLang="zh-CN" sz="1400" i="1" dirty="0" smtClean="0">
                <a:solidFill>
                  <a:schemeClr val="tx1"/>
                </a:solidFill>
                <a:cs typeface="+mn-lt"/>
              </a:rPr>
              <a:t>Note: </a:t>
            </a:r>
            <a:r>
              <a:rPr lang="en-US" altLang="zh-CN" sz="1400" i="1" dirty="0" smtClean="0">
                <a:solidFill>
                  <a:schemeClr val="tx1"/>
                </a:solidFill>
                <a:cs typeface="+mn-lt"/>
                <a:sym typeface="+mn-ea"/>
              </a:rPr>
              <a:t>The CSI </a:t>
            </a:r>
            <a:r>
              <a:rPr lang="en-US" altLang="zh-CN" sz="1400" i="1" dirty="0">
                <a:solidFill>
                  <a:schemeClr val="tx1"/>
                </a:solidFill>
                <a:cs typeface="+mn-lt"/>
                <a:sym typeface="+mn-ea"/>
              </a:rPr>
              <a:t>measurement/reporting can </a:t>
            </a:r>
            <a:r>
              <a:rPr lang="en-US" altLang="zh-CN" sz="1400" i="1" dirty="0" smtClean="0">
                <a:solidFill>
                  <a:schemeClr val="tx1"/>
                </a:solidFill>
                <a:cs typeface="+mn-lt"/>
                <a:sym typeface="+mn-ea"/>
              </a:rPr>
              <a:t>be enhancement on the top of Rel-17 </a:t>
            </a:r>
            <a:r>
              <a:rPr lang="en-US" altLang="zh-CN" sz="1400" i="1" dirty="0" err="1" smtClean="0">
                <a:solidFill>
                  <a:schemeClr val="tx1"/>
                </a:solidFill>
                <a:cs typeface="+mn-lt"/>
                <a:sym typeface="+mn-ea"/>
              </a:rPr>
              <a:t>uRLLC</a:t>
            </a:r>
            <a:r>
              <a:rPr lang="en-US" altLang="zh-CN" sz="1400" i="1" dirty="0" smtClean="0">
                <a:solidFill>
                  <a:schemeClr val="tx1"/>
                </a:solidFill>
                <a:cs typeface="+mn-lt"/>
                <a:sym typeface="+mn-ea"/>
              </a:rPr>
              <a:t>/</a:t>
            </a:r>
            <a:r>
              <a:rPr lang="en-US" altLang="zh-CN" sz="1400" i="1" dirty="0" err="1" smtClean="0">
                <a:solidFill>
                  <a:schemeClr val="tx1"/>
                </a:solidFill>
                <a:cs typeface="+mn-lt"/>
                <a:sym typeface="+mn-ea"/>
              </a:rPr>
              <a:t>IIoT</a:t>
            </a:r>
            <a:r>
              <a:rPr lang="en-US" altLang="zh-CN" sz="1400" i="1" dirty="0" err="1" smtClean="0">
                <a:solidFill>
                  <a:schemeClr val="tx1"/>
                </a:solidFill>
                <a:cs typeface="+mn-lt"/>
              </a:rPr>
              <a:t>.</a:t>
            </a:r>
            <a:endParaRPr lang="en-US" altLang="zh-CN" sz="1400" dirty="0" smtClean="0">
              <a:cs typeface="+mn-lt"/>
            </a:endParaRPr>
          </a:p>
          <a:p>
            <a:pPr lvl="1" algn="l" eaLnBrk="1" latinLnBrk="0" hangingPunct="1">
              <a:lnSpc>
                <a:spcPct val="100000"/>
              </a:lnSpc>
              <a:spcBef>
                <a:spcPct val="20000"/>
              </a:spcBef>
              <a:buClrTx/>
              <a:buSzTx/>
              <a:buFont typeface="Wingdings" panose="05000000000000000000" charset="0"/>
              <a:buChar char="l"/>
            </a:pPr>
            <a:r>
              <a:rPr lang="en-US" altLang="zh-CN" sz="1400" b="1" dirty="0" smtClean="0">
                <a:solidFill>
                  <a:schemeClr val="tx1"/>
                </a:solidFill>
                <a:cs typeface="+mn-lt"/>
              </a:rPr>
              <a:t>Network </a:t>
            </a:r>
            <a:r>
              <a:rPr lang="en-US" altLang="zh-CN" sz="1400" b="1" dirty="0">
                <a:cs typeface="+mn-lt"/>
              </a:rPr>
              <a:t>c</a:t>
            </a:r>
            <a:r>
              <a:rPr lang="en-US" altLang="zh-CN" sz="1400" b="1" dirty="0" smtClean="0">
                <a:solidFill>
                  <a:schemeClr val="tx1"/>
                </a:solidFill>
                <a:cs typeface="+mn-lt"/>
              </a:rPr>
              <a:t>oding </a:t>
            </a:r>
          </a:p>
          <a:p>
            <a:pPr lvl="2" algn="l" eaLnBrk="1" latinLnBrk="0" hangingPunct="1">
              <a:lnSpc>
                <a:spcPct val="100000"/>
              </a:lnSpc>
              <a:spcBef>
                <a:spcPct val="20000"/>
              </a:spcBef>
              <a:buClrTx/>
              <a:buSzTx/>
              <a:buFont typeface="Wingdings" panose="05000000000000000000" charset="0"/>
              <a:buChar char="Ø"/>
            </a:pPr>
            <a:r>
              <a:rPr lang="en-US" altLang="zh-CN" sz="1400" dirty="0" smtClean="0">
                <a:solidFill>
                  <a:srgbClr val="C00000"/>
                </a:solidFill>
                <a:cs typeface="+mn-lt"/>
                <a:sym typeface="+mn-ea"/>
              </a:rPr>
              <a:t>Enhanced RAN protocol stack </a:t>
            </a:r>
            <a:r>
              <a:rPr lang="en-US" altLang="zh-CN" sz="1400" dirty="0">
                <a:solidFill>
                  <a:srgbClr val="C00000"/>
                </a:solidFill>
                <a:cs typeface="+mn-lt"/>
                <a:sym typeface="+mn-ea"/>
              </a:rPr>
              <a:t>based on </a:t>
            </a:r>
            <a:r>
              <a:rPr lang="en-US" altLang="zh-CN" sz="1400" dirty="0" smtClean="0">
                <a:solidFill>
                  <a:srgbClr val="C00000"/>
                </a:solidFill>
                <a:cs typeface="+mn-lt"/>
                <a:sym typeface="+mn-ea"/>
              </a:rPr>
              <a:t>network coding to adapt to </a:t>
            </a:r>
            <a:r>
              <a:rPr lang="en-US" altLang="zh-CN" sz="1400" dirty="0">
                <a:solidFill>
                  <a:srgbClr val="C00000"/>
                </a:solidFill>
                <a:cs typeface="+mn-lt"/>
                <a:sym typeface="+mn-ea"/>
              </a:rPr>
              <a:t>application </a:t>
            </a:r>
            <a:r>
              <a:rPr lang="en-US" altLang="zh-CN" sz="1400" dirty="0" smtClean="0">
                <a:solidFill>
                  <a:srgbClr val="C00000"/>
                </a:solidFill>
                <a:cs typeface="+mn-lt"/>
                <a:sym typeface="+mn-ea"/>
              </a:rPr>
              <a:t>layer traffic characteristic and requirements.</a:t>
            </a:r>
            <a:endParaRPr lang="en-US" altLang="zh-CN" sz="1400" dirty="0" smtClean="0">
              <a:solidFill>
                <a:srgbClr val="C00000"/>
              </a:solidFill>
              <a:cs typeface="+mn-lt"/>
            </a:endParaRPr>
          </a:p>
          <a:p>
            <a:pPr lvl="1" algn="l" eaLnBrk="1" latinLnBrk="0" hangingPunct="1">
              <a:lnSpc>
                <a:spcPct val="100000"/>
              </a:lnSpc>
              <a:spcBef>
                <a:spcPct val="20000"/>
              </a:spcBef>
              <a:buClrTx/>
              <a:buSzTx/>
              <a:buFont typeface="Wingdings" panose="05000000000000000000" charset="0"/>
              <a:buChar char="l"/>
            </a:pPr>
            <a:r>
              <a:rPr lang="en-US" altLang="zh-CN" sz="1400" b="1" dirty="0" smtClean="0">
                <a:cs typeface="+mn-lt"/>
                <a:sym typeface="+mn-ea"/>
              </a:rPr>
              <a:t>Enhancements related to Delay-Aware Scheduler</a:t>
            </a:r>
            <a:endParaRPr lang="en-US" altLang="zh-CN" sz="1400" dirty="0" smtClean="0">
              <a:solidFill>
                <a:srgbClr val="C00000"/>
              </a:solidFill>
              <a:cs typeface="+mn-lt"/>
            </a:endParaRPr>
          </a:p>
          <a:p>
            <a:pPr lvl="2" algn="l" eaLnBrk="1" latinLnBrk="0" hangingPunct="1">
              <a:lnSpc>
                <a:spcPct val="100000"/>
              </a:lnSpc>
              <a:spcBef>
                <a:spcPct val="20000"/>
              </a:spcBef>
              <a:buClrTx/>
              <a:buSzTx/>
              <a:buFont typeface="Wingdings" panose="05000000000000000000" charset="0"/>
              <a:buChar char="Ø"/>
            </a:pPr>
            <a:r>
              <a:rPr lang="en-US" altLang="zh-CN" sz="1400" dirty="0" smtClean="0">
                <a:cs typeface="+mn-lt"/>
              </a:rPr>
              <a:t>Further investigate the potential spec. impact in interaction with ADU (Application Data Unit)</a:t>
            </a:r>
          </a:p>
          <a:p>
            <a:pPr lvl="2" algn="l" eaLnBrk="1" latinLnBrk="0" hangingPunct="1">
              <a:lnSpc>
                <a:spcPct val="100000"/>
              </a:lnSpc>
              <a:spcBef>
                <a:spcPct val="20000"/>
              </a:spcBef>
              <a:buClrTx/>
              <a:buSzTx/>
              <a:buFont typeface="Wingdings" panose="05000000000000000000" charset="0"/>
              <a:buChar char="Ø"/>
            </a:pPr>
            <a:r>
              <a:rPr lang="en-US" altLang="zh-CN" sz="1400" dirty="0" smtClean="0">
                <a:cs typeface="+mn-lt"/>
              </a:rPr>
              <a:t>Potential differentiation on 5QI PDB requirement differentiation within a single stream.</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9375" y="-23750"/>
            <a:ext cx="8884920" cy="877163"/>
          </a:xfrm>
          <a:prstGeom prst="rect">
            <a:avLst/>
          </a:prstGeom>
          <a:noFill/>
        </p:spPr>
        <p:txBody>
          <a:bodyPr wrap="square" rtlCol="0">
            <a:spAutoFit/>
          </a:bodyPr>
          <a:lstStyle/>
          <a:p>
            <a:pPr algn="l">
              <a:buClrTx/>
              <a:buSzTx/>
              <a:buFontTx/>
            </a:pPr>
            <a:r>
              <a:rPr lang="en-US" altLang="zh-CN" sz="2700" b="1" dirty="0" smtClean="0">
                <a:solidFill>
                  <a:srgbClr val="008FD4"/>
                </a:solidFill>
                <a:latin typeface="+mj-lt"/>
                <a:ea typeface="+mj-ea"/>
                <a:sym typeface="+mn-ea"/>
              </a:rPr>
              <a:t>Potential working areas - Capacity</a:t>
            </a:r>
          </a:p>
          <a:p>
            <a:pPr algn="l"/>
            <a:endParaRPr lang="en-US" altLang="zh-CN" sz="2400" b="1" kern="0" dirty="0" smtClean="0">
              <a:solidFill>
                <a:srgbClr val="008FD4"/>
              </a:solidFill>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内容占位符 5"/>
          <p:cNvSpPr>
            <a:spLocks noGrp="1"/>
          </p:cNvSpPr>
          <p:nvPr>
            <p:ph sz="half" idx="1"/>
          </p:nvPr>
        </p:nvSpPr>
        <p:spPr>
          <a:xfrm>
            <a:off x="0" y="402368"/>
            <a:ext cx="8684260" cy="4358005"/>
          </a:xfrm>
        </p:spPr>
        <p:txBody>
          <a:bodyPr/>
          <a:lstStyle/>
          <a:p>
            <a:pPr marL="0" algn="l" eaLnBrk="1" hangingPunct="1">
              <a:buClrTx/>
              <a:buSzTx/>
              <a:buFont typeface="Arial" panose="020B0604020202020204" pitchFamily="34" charset="0"/>
              <a:buNone/>
            </a:pPr>
            <a:r>
              <a:rPr lang="en-US" altLang="zh-CN" sz="1800" b="1" dirty="0" smtClean="0">
                <a:solidFill>
                  <a:srgbClr val="008ED3"/>
                </a:solidFill>
                <a:cs typeface="+mn-lt"/>
              </a:rPr>
              <a:t>Potential Enhancements (continued from previous page)</a:t>
            </a:r>
            <a:endParaRPr lang="en-US" altLang="zh-CN" sz="1400" b="1" dirty="0" smtClean="0">
              <a:solidFill>
                <a:srgbClr val="008ED3"/>
              </a:solidFill>
              <a:cs typeface="+mn-lt"/>
            </a:endParaRPr>
          </a:p>
          <a:p>
            <a:pPr lvl="1" eaLnBrk="1" hangingPunct="1">
              <a:buFont typeface="Wingdings" panose="05000000000000000000" charset="0"/>
              <a:buChar char="l"/>
            </a:pPr>
            <a:r>
              <a:rPr lang="en-US" altLang="zh-CN" sz="1400" b="1" dirty="0" smtClean="0">
                <a:solidFill>
                  <a:schemeClr val="tx1"/>
                </a:solidFill>
                <a:cs typeface="+mn-lt"/>
              </a:rPr>
              <a:t>Inter-cell Interference Coordination</a:t>
            </a:r>
          </a:p>
          <a:p>
            <a:pPr lvl="2" algn="l" eaLnBrk="1" hangingPunct="1">
              <a:lnSpc>
                <a:spcPct val="150000"/>
              </a:lnSpc>
              <a:spcBef>
                <a:spcPts val="0"/>
              </a:spcBef>
              <a:buClrTx/>
              <a:buSzTx/>
              <a:buFont typeface="Wingdings" panose="05000000000000000000" charset="0"/>
              <a:buChar char="Ø"/>
            </a:pPr>
            <a:r>
              <a:rPr lang="en-US" altLang="zh-CN" sz="1400" dirty="0" smtClean="0">
                <a:cs typeface="+mn-lt"/>
              </a:rPr>
              <a:t>Mechanism to mitigate interference of neighboring cell to aide scheduling</a:t>
            </a:r>
          </a:p>
          <a:p>
            <a:pPr lvl="2" algn="l" eaLnBrk="1" hangingPunct="1">
              <a:lnSpc>
                <a:spcPct val="150000"/>
              </a:lnSpc>
              <a:spcBef>
                <a:spcPts val="0"/>
              </a:spcBef>
              <a:buClrTx/>
              <a:buSzTx/>
              <a:buFont typeface="Wingdings" panose="05000000000000000000" charset="0"/>
              <a:buChar char="Ø"/>
            </a:pPr>
            <a:r>
              <a:rPr lang="en-US" altLang="zh-CN" sz="1400" dirty="0" smtClean="0">
                <a:cs typeface="+mn-lt"/>
              </a:rPr>
              <a:t>Assistance of high layer to achieve gNB coordination</a:t>
            </a:r>
          </a:p>
          <a:p>
            <a:pPr lvl="1" eaLnBrk="1" hangingPunct="1">
              <a:buFont typeface="Wingdings" panose="05000000000000000000" charset="0"/>
              <a:buChar char="l"/>
            </a:pPr>
            <a:r>
              <a:rPr lang="en-US" altLang="zh-CN" sz="1400" b="1" dirty="0" smtClean="0">
                <a:solidFill>
                  <a:schemeClr val="tx1"/>
                </a:solidFill>
                <a:cs typeface="+mn-lt"/>
              </a:rPr>
              <a:t>Adaptive </a:t>
            </a:r>
            <a:r>
              <a:rPr lang="en-US" altLang="zh-CN" sz="1400" b="1" dirty="0" err="1" smtClean="0">
                <a:solidFill>
                  <a:schemeClr val="tx1"/>
                </a:solidFill>
                <a:cs typeface="+mn-lt"/>
              </a:rPr>
              <a:t>Tx</a:t>
            </a:r>
            <a:r>
              <a:rPr lang="en-US" altLang="zh-CN" sz="1400" b="1" dirty="0" smtClean="0">
                <a:solidFill>
                  <a:schemeClr val="tx1"/>
                </a:solidFill>
                <a:cs typeface="+mn-lt"/>
              </a:rPr>
              <a:t> for multiple stream </a:t>
            </a:r>
            <a:endParaRPr lang="en-US" altLang="zh-CN" sz="1400" dirty="0" smtClean="0">
              <a:cs typeface="+mn-lt"/>
            </a:endParaRPr>
          </a:p>
          <a:p>
            <a:pPr lvl="2" algn="l" eaLnBrk="1" hangingPunct="1">
              <a:lnSpc>
                <a:spcPct val="150000"/>
              </a:lnSpc>
              <a:spcBef>
                <a:spcPts val="0"/>
              </a:spcBef>
              <a:buClrTx/>
              <a:buSzTx/>
              <a:buFont typeface="Wingdings" panose="05000000000000000000" charset="0"/>
              <a:buChar char="Ø"/>
            </a:pPr>
            <a:r>
              <a:rPr lang="en-US" altLang="zh-CN" sz="1400" dirty="0" smtClean="0">
                <a:cs typeface="+mn-lt"/>
              </a:rPr>
              <a:t>Answering to SA4 initiative on 5QI, SA4 needs to standardize 5QI and convey it to RAN1 so that it can perceive the difference in QoS of data.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stretch>
            <a:fillRect/>
          </a:stretch>
        </p:blipFill>
        <p:spPr>
          <a:xfrm>
            <a:off x="315595" y="1811020"/>
            <a:ext cx="8243570" cy="2071370"/>
          </a:xfrm>
          <a:prstGeom prst="rect">
            <a:avLst/>
          </a:prstGeom>
        </p:spPr>
      </p:pic>
      <p:sp>
        <p:nvSpPr>
          <p:cNvPr id="7170" name="标题 12"/>
          <p:cNvSpPr>
            <a:spLocks noGrp="1"/>
          </p:cNvSpPr>
          <p:nvPr>
            <p:ph type="title"/>
          </p:nvPr>
        </p:nvSpPr>
        <p:spPr>
          <a:xfrm>
            <a:off x="85725" y="48895"/>
            <a:ext cx="8696960" cy="703580"/>
          </a:xfrm>
        </p:spPr>
        <p:txBody>
          <a:bodyPr/>
          <a:lstStyle/>
          <a:p>
            <a:pPr algn="l" eaLnBrk="1" hangingPunct="1">
              <a:buClrTx/>
              <a:buSzTx/>
              <a:buFontTx/>
            </a:pPr>
            <a:r>
              <a:rPr lang="en-US" altLang="zh-CN" b="1" dirty="0" smtClean="0">
                <a:solidFill>
                  <a:srgbClr val="008FD4"/>
                </a:solidFill>
                <a:cs typeface="Arial" panose="020B0604020202020204" pitchFamily="34" charset="0"/>
              </a:rPr>
              <a:t>Solution for XR Coexistence - Enhanced Preemption Scheme</a:t>
            </a:r>
          </a:p>
        </p:txBody>
      </p:sp>
      <p:sp>
        <p:nvSpPr>
          <p:cNvPr id="4" name="文本框 3"/>
          <p:cNvSpPr txBox="1"/>
          <p:nvPr/>
        </p:nvSpPr>
        <p:spPr>
          <a:xfrm>
            <a:off x="297180" y="446405"/>
            <a:ext cx="8682990" cy="954107"/>
          </a:xfrm>
          <a:prstGeom prst="rect">
            <a:avLst/>
          </a:prstGeom>
          <a:noFill/>
        </p:spPr>
        <p:txBody>
          <a:bodyPr wrap="square" rtlCol="0">
            <a:spAutoFit/>
          </a:bodyPr>
          <a:lstStyle/>
          <a:p>
            <a:pPr marL="285750" indent="-285750">
              <a:buFont typeface="Wingdings" panose="05000000000000000000" charset="0"/>
              <a:buChar char="l"/>
            </a:pPr>
            <a:r>
              <a:rPr lang="en-US" altLang="zh-CN" sz="1400" dirty="0">
                <a:latin typeface="+mn-lt"/>
                <a:cs typeface="+mn-lt"/>
              </a:rPr>
              <a:t>In current network, coexistence between </a:t>
            </a:r>
            <a:r>
              <a:rPr lang="en-US" altLang="zh-CN" sz="1400" dirty="0" err="1">
                <a:latin typeface="+mn-lt"/>
                <a:cs typeface="+mn-lt"/>
              </a:rPr>
              <a:t>uRLLC</a:t>
            </a:r>
            <a:r>
              <a:rPr lang="en-US" altLang="zh-CN" sz="1400" dirty="0">
                <a:latin typeface="+mn-lt"/>
                <a:cs typeface="+mn-lt"/>
              </a:rPr>
              <a:t> and </a:t>
            </a:r>
            <a:r>
              <a:rPr lang="en-US" altLang="zh-CN" sz="1400" dirty="0" err="1">
                <a:latin typeface="+mn-lt"/>
                <a:cs typeface="+mn-lt"/>
              </a:rPr>
              <a:t>eMBB</a:t>
            </a:r>
            <a:r>
              <a:rPr lang="en-US" altLang="zh-CN" sz="1400" dirty="0">
                <a:latin typeface="+mn-lt"/>
                <a:cs typeface="+mn-lt"/>
              </a:rPr>
              <a:t> can be </a:t>
            </a:r>
            <a:r>
              <a:rPr lang="en-US" altLang="zh-CN" sz="1400" dirty="0" smtClean="0">
                <a:latin typeface="+mn-lt"/>
                <a:cs typeface="+mn-lt"/>
              </a:rPr>
              <a:t>improved by preemption.</a:t>
            </a:r>
            <a:endParaRPr lang="en-US" altLang="zh-CN" sz="1400" dirty="0">
              <a:latin typeface="+mn-lt"/>
              <a:cs typeface="+mn-lt"/>
            </a:endParaRPr>
          </a:p>
          <a:p>
            <a:pPr marL="285750" indent="-285750">
              <a:buFont typeface="Wingdings" panose="05000000000000000000" charset="0"/>
              <a:buChar char="l"/>
            </a:pPr>
            <a:r>
              <a:rPr lang="en-US" altLang="zh-CN" sz="1400" dirty="0">
                <a:latin typeface="+mn-lt"/>
                <a:cs typeface="+mn-lt"/>
              </a:rPr>
              <a:t>Due to XR service characteristic of </a:t>
            </a:r>
            <a:r>
              <a:rPr lang="en-US" altLang="zh-CN" sz="1400" dirty="0" err="1">
                <a:latin typeface="+mn-lt"/>
                <a:cs typeface="+mn-lt"/>
              </a:rPr>
              <a:t>uRLLC</a:t>
            </a:r>
            <a:r>
              <a:rPr lang="en-US" altLang="zh-CN" sz="1400" dirty="0">
                <a:latin typeface="+mn-lt"/>
                <a:cs typeface="+mn-lt"/>
              </a:rPr>
              <a:t>-like latency requirement and </a:t>
            </a:r>
            <a:r>
              <a:rPr lang="en-US" altLang="zh-CN" sz="1400" dirty="0" err="1">
                <a:latin typeface="+mn-lt"/>
                <a:cs typeface="+mn-lt"/>
              </a:rPr>
              <a:t>eMBB</a:t>
            </a:r>
            <a:r>
              <a:rPr lang="en-US" altLang="zh-CN" sz="1400" dirty="0">
                <a:latin typeface="+mn-lt"/>
                <a:cs typeface="+mn-lt"/>
              </a:rPr>
              <a:t>-like data amount, XR coexistence (e.g. XR coexists with </a:t>
            </a:r>
            <a:r>
              <a:rPr lang="en-US" altLang="zh-CN" sz="1400" dirty="0" err="1">
                <a:latin typeface="+mn-lt"/>
                <a:cs typeface="+mn-lt"/>
              </a:rPr>
              <a:t>uRLLC</a:t>
            </a:r>
            <a:r>
              <a:rPr lang="en-US" altLang="zh-CN" sz="1400" dirty="0">
                <a:latin typeface="+mn-lt"/>
                <a:cs typeface="+mn-lt"/>
              </a:rPr>
              <a:t>) is likely to have great negative impact on capacity performance by using Rel-15 preemption scheme. To this end, the preemption scheme needs to be enhanced for XR coexistence.</a:t>
            </a:r>
          </a:p>
        </p:txBody>
      </p:sp>
      <p:sp>
        <p:nvSpPr>
          <p:cNvPr id="20" name="文本框 19"/>
          <p:cNvSpPr txBox="1"/>
          <p:nvPr/>
        </p:nvSpPr>
        <p:spPr>
          <a:xfrm>
            <a:off x="315595" y="1525905"/>
            <a:ext cx="3616960" cy="368300"/>
          </a:xfrm>
          <a:prstGeom prst="rect">
            <a:avLst/>
          </a:prstGeom>
          <a:noFill/>
        </p:spPr>
        <p:txBody>
          <a:bodyPr wrap="square" rtlCol="0">
            <a:spAutoFit/>
          </a:bodyPr>
          <a:lstStyle/>
          <a:p>
            <a:r>
              <a:rPr lang="en-US" altLang="zh-CN" sz="1400" b="1" u="sng"/>
              <a:t>Rel-15 Pre-emption mechanism</a:t>
            </a:r>
            <a:r>
              <a:rPr lang="en-US" altLang="zh-CN"/>
              <a:t> </a:t>
            </a:r>
          </a:p>
        </p:txBody>
      </p:sp>
      <p:sp>
        <p:nvSpPr>
          <p:cNvPr id="37" name="文本框 36"/>
          <p:cNvSpPr txBox="1"/>
          <p:nvPr/>
        </p:nvSpPr>
        <p:spPr>
          <a:xfrm>
            <a:off x="301625" y="3876040"/>
            <a:ext cx="3616960" cy="306705"/>
          </a:xfrm>
          <a:prstGeom prst="rect">
            <a:avLst/>
          </a:prstGeom>
          <a:noFill/>
        </p:spPr>
        <p:txBody>
          <a:bodyPr wrap="square" rtlCol="0">
            <a:spAutoFit/>
          </a:bodyPr>
          <a:lstStyle/>
          <a:p>
            <a:pPr algn="l">
              <a:buClrTx/>
              <a:buSzTx/>
            </a:pPr>
            <a:r>
              <a:rPr lang="en-US" altLang="zh-CN" sz="1400" b="1" u="sng"/>
              <a:t>Potential Enhancement </a:t>
            </a:r>
          </a:p>
        </p:txBody>
      </p:sp>
      <p:sp>
        <p:nvSpPr>
          <p:cNvPr id="38" name="文本框 37"/>
          <p:cNvSpPr txBox="1"/>
          <p:nvPr/>
        </p:nvSpPr>
        <p:spPr>
          <a:xfrm>
            <a:off x="551815" y="4092575"/>
            <a:ext cx="8566785" cy="521970"/>
          </a:xfrm>
          <a:prstGeom prst="rect">
            <a:avLst/>
          </a:prstGeom>
          <a:noFill/>
        </p:spPr>
        <p:txBody>
          <a:bodyPr wrap="square" rtlCol="0">
            <a:spAutoFit/>
          </a:bodyPr>
          <a:lstStyle/>
          <a:p>
            <a:pPr marL="285750" indent="-285750">
              <a:buFont typeface="Wingdings" panose="05000000000000000000" charset="0"/>
              <a:buChar char="Ø"/>
            </a:pPr>
            <a:r>
              <a:rPr lang="en-US" altLang="zh-CN" sz="1400">
                <a:latin typeface="+mn-lt"/>
                <a:cs typeface="+mn-lt"/>
              </a:rPr>
              <a:t>   Finer granularity should be considered for improving Rel-15 pre-emption mechanism.</a:t>
            </a:r>
          </a:p>
          <a:p>
            <a:pPr marL="285750" indent="-285750">
              <a:buFont typeface="Wingdings" panose="05000000000000000000" charset="0"/>
              <a:buChar char="Ø"/>
            </a:pPr>
            <a:r>
              <a:rPr lang="en-US" altLang="zh-CN" sz="1400">
                <a:latin typeface="+mn-lt"/>
                <a:cs typeface="+mn-lt"/>
              </a:rPr>
              <a:t>   I</a:t>
            </a:r>
            <a:r>
              <a:rPr lang="en-US" altLang="zh-CN" sz="1400" dirty="0" smtClean="0">
                <a:cs typeface="+mn-lt"/>
                <a:sym typeface="+mn-ea"/>
              </a:rPr>
              <a:t>nter/intra-UE multiplex based on QoS parameter/traffic  characteristic difference.</a:t>
            </a:r>
            <a:endParaRPr lang="en-US" altLang="zh-CN" sz="1400">
              <a:latin typeface="+mn-lt"/>
              <a:cs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tretch>
            <a:fillRect/>
          </a:stretch>
        </p:blipFill>
        <p:spPr>
          <a:xfrm>
            <a:off x="286385" y="1569085"/>
            <a:ext cx="8773795" cy="2129790"/>
          </a:xfrm>
          <a:prstGeom prst="rect">
            <a:avLst/>
          </a:prstGeom>
        </p:spPr>
      </p:pic>
      <p:sp>
        <p:nvSpPr>
          <p:cNvPr id="7170" name="标题 12"/>
          <p:cNvSpPr>
            <a:spLocks noGrp="1"/>
          </p:cNvSpPr>
          <p:nvPr>
            <p:ph type="title"/>
          </p:nvPr>
        </p:nvSpPr>
        <p:spPr>
          <a:xfrm>
            <a:off x="83185" y="60325"/>
            <a:ext cx="8517255" cy="419100"/>
          </a:xfrm>
        </p:spPr>
        <p:txBody>
          <a:bodyPr/>
          <a:lstStyle/>
          <a:p>
            <a:pPr eaLnBrk="1" hangingPunct="1"/>
            <a:r>
              <a:rPr lang="en-US" altLang="zh-CN" b="1" smtClean="0">
                <a:solidFill>
                  <a:srgbClr val="008FD4"/>
                </a:solidFill>
              </a:rPr>
              <a:t>Solution for Link adaptation: Enhanced CBG-based re-transmission</a:t>
            </a:r>
          </a:p>
        </p:txBody>
      </p:sp>
      <p:sp>
        <p:nvSpPr>
          <p:cNvPr id="5" name="文本框 4"/>
          <p:cNvSpPr txBox="1"/>
          <p:nvPr/>
        </p:nvSpPr>
        <p:spPr>
          <a:xfrm>
            <a:off x="286385" y="415925"/>
            <a:ext cx="8682990" cy="953135"/>
          </a:xfrm>
          <a:prstGeom prst="rect">
            <a:avLst/>
          </a:prstGeom>
          <a:noFill/>
        </p:spPr>
        <p:txBody>
          <a:bodyPr wrap="square" rtlCol="0">
            <a:spAutoFit/>
          </a:bodyPr>
          <a:lstStyle/>
          <a:p>
            <a:pPr marL="285750" indent="-285750">
              <a:buFont typeface="Wingdings" panose="05000000000000000000" charset="0"/>
              <a:buChar char="l"/>
            </a:pPr>
            <a:r>
              <a:rPr lang="en-US" altLang="zh-CN" sz="1400" dirty="0">
                <a:latin typeface="+mn-lt"/>
                <a:cs typeface="+mn-lt"/>
              </a:rPr>
              <a:t>One of the characteristic of XR service is large data amount (i.e. large transport block). When </a:t>
            </a:r>
            <a:r>
              <a:rPr lang="en-US" altLang="zh-CN" sz="1400" dirty="0" err="1">
                <a:latin typeface="+mn-lt"/>
                <a:cs typeface="+mn-lt"/>
              </a:rPr>
              <a:t>gNB</a:t>
            </a:r>
            <a:r>
              <a:rPr lang="en-US" altLang="zh-CN" sz="1400" dirty="0">
                <a:latin typeface="+mn-lt"/>
                <a:cs typeface="+mn-lt"/>
              </a:rPr>
              <a:t> receives </a:t>
            </a:r>
            <a:r>
              <a:rPr lang="en-US" altLang="zh-CN" sz="1400" dirty="0" smtClean="0">
                <a:latin typeface="+mn-lt"/>
                <a:cs typeface="+mn-lt"/>
              </a:rPr>
              <a:t>an </a:t>
            </a:r>
            <a:r>
              <a:rPr lang="en-US" altLang="zh-CN" sz="1400" dirty="0">
                <a:latin typeface="+mn-lt"/>
                <a:cs typeface="+mn-lt"/>
              </a:rPr>
              <a:t>NACK, retransmitting large TB is likely to cause network congestion. </a:t>
            </a:r>
          </a:p>
          <a:p>
            <a:pPr marL="285750" indent="-285750">
              <a:buFont typeface="Wingdings" panose="05000000000000000000" charset="0"/>
              <a:buChar char="l"/>
            </a:pPr>
            <a:r>
              <a:rPr lang="en-US" altLang="zh-CN" sz="1400" dirty="0">
                <a:latin typeface="+mn-lt"/>
                <a:cs typeface="+mn-lt"/>
              </a:rPr>
              <a:t>CBG-based transmission is capable of indicating and re-transmitting the CBG in error to reduce data amount of retransmission and save the radio resource.</a:t>
            </a:r>
          </a:p>
        </p:txBody>
      </p:sp>
      <p:sp>
        <p:nvSpPr>
          <p:cNvPr id="6" name="文本框 5"/>
          <p:cNvSpPr txBox="1"/>
          <p:nvPr/>
        </p:nvSpPr>
        <p:spPr>
          <a:xfrm>
            <a:off x="300355" y="1270000"/>
            <a:ext cx="3616960" cy="368300"/>
          </a:xfrm>
          <a:prstGeom prst="rect">
            <a:avLst/>
          </a:prstGeom>
          <a:noFill/>
        </p:spPr>
        <p:txBody>
          <a:bodyPr wrap="square" rtlCol="0">
            <a:spAutoFit/>
          </a:bodyPr>
          <a:lstStyle/>
          <a:p>
            <a:r>
              <a:rPr lang="en-US" altLang="zh-CN" sz="1400" b="1" u="sng" dirty="0"/>
              <a:t>Rel-15 Pre-emption mechanism</a:t>
            </a:r>
            <a:r>
              <a:rPr lang="en-US" altLang="zh-CN" dirty="0"/>
              <a:t> </a:t>
            </a:r>
          </a:p>
        </p:txBody>
      </p:sp>
      <p:sp>
        <p:nvSpPr>
          <p:cNvPr id="37" name="文本框 36"/>
          <p:cNvSpPr txBox="1"/>
          <p:nvPr/>
        </p:nvSpPr>
        <p:spPr>
          <a:xfrm>
            <a:off x="286385" y="3705225"/>
            <a:ext cx="8685530" cy="737235"/>
          </a:xfrm>
          <a:prstGeom prst="rect">
            <a:avLst/>
          </a:prstGeom>
          <a:noFill/>
        </p:spPr>
        <p:txBody>
          <a:bodyPr wrap="square" rtlCol="0">
            <a:spAutoFit/>
          </a:bodyPr>
          <a:lstStyle/>
          <a:p>
            <a:r>
              <a:rPr lang="en-US" altLang="zh-CN" sz="1400" b="1" dirty="0">
                <a:latin typeface="+mn-lt"/>
                <a:cs typeface="+mn-lt"/>
              </a:rPr>
              <a:t>Rel-15 CBG-based transmission for XR traffic</a:t>
            </a:r>
          </a:p>
          <a:p>
            <a:pPr marL="285750" lvl="1" indent="-285750" algn="l">
              <a:buClrTx/>
              <a:buSzTx/>
              <a:buFont typeface="Wingdings" panose="05000000000000000000" charset="0"/>
              <a:buChar char="Ø"/>
            </a:pPr>
            <a:r>
              <a:rPr lang="en-US" altLang="zh-CN" sz="1400" dirty="0">
                <a:latin typeface="+mn-lt"/>
                <a:cs typeface="+mn-lt"/>
              </a:rPr>
              <a:t>Capable of </a:t>
            </a:r>
            <a:r>
              <a:rPr lang="en-US" altLang="zh-CN" sz="1400" dirty="0" smtClean="0">
                <a:latin typeface="+mn-lt"/>
                <a:cs typeface="+mn-lt"/>
              </a:rPr>
              <a:t>improving </a:t>
            </a:r>
            <a:r>
              <a:rPr lang="en-US" altLang="zh-CN" sz="1400" dirty="0">
                <a:latin typeface="+mn-lt"/>
                <a:cs typeface="+mn-lt"/>
              </a:rPr>
              <a:t>the capacity by significantly </a:t>
            </a:r>
            <a:r>
              <a:rPr lang="en-US" altLang="zh-CN" sz="1400" dirty="0">
                <a:solidFill>
                  <a:srgbClr val="C00000"/>
                </a:solidFill>
                <a:latin typeface="+mn-lt"/>
                <a:cs typeface="+mn-lt"/>
              </a:rPr>
              <a:t>reducing retransmission radio resource.</a:t>
            </a:r>
            <a:r>
              <a:rPr lang="en-US" altLang="zh-CN" sz="1400" dirty="0">
                <a:latin typeface="+mn-lt"/>
                <a:cs typeface="+mn-lt"/>
              </a:rPr>
              <a:t> </a:t>
            </a:r>
          </a:p>
          <a:p>
            <a:pPr marL="285750" lvl="1" indent="-285750" algn="l">
              <a:buClrTx/>
              <a:buSzTx/>
              <a:buFont typeface="Wingdings" panose="05000000000000000000" charset="0"/>
              <a:buChar char="Ø"/>
            </a:pPr>
            <a:r>
              <a:rPr lang="en-US" altLang="zh-CN" sz="1400" dirty="0">
                <a:latin typeface="+mn-lt"/>
                <a:cs typeface="+mn-lt"/>
              </a:rPr>
              <a:t>Enlarge the feedback length of HARQ-ACK information, </a:t>
            </a:r>
            <a:r>
              <a:rPr lang="en-US" altLang="zh-CN" sz="1400" dirty="0">
                <a:solidFill>
                  <a:srgbClr val="C00000"/>
                </a:solidFill>
                <a:latin typeface="+mn-lt"/>
                <a:cs typeface="+mn-lt"/>
              </a:rPr>
              <a:t>increasing the feedback overhead.</a:t>
            </a:r>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39</TotalTime>
  <Words>1397</Words>
  <Application>Microsoft Office PowerPoint</Application>
  <PresentationFormat>全屏显示(16:9)</PresentationFormat>
  <Paragraphs>193</Paragraphs>
  <Slides>18</Slides>
  <Notes>18</Notes>
  <HiddenSlides>0</HiddenSlides>
  <MMClips>0</MMClips>
  <ScaleCrop>false</ScaleCrop>
  <HeadingPairs>
    <vt:vector size="8" baseType="variant">
      <vt:variant>
        <vt:lpstr>已用的字体</vt:lpstr>
      </vt:variant>
      <vt:variant>
        <vt:i4>10</vt:i4>
      </vt:variant>
      <vt:variant>
        <vt:lpstr>主题</vt:lpstr>
      </vt:variant>
      <vt:variant>
        <vt:i4>9</vt:i4>
      </vt:variant>
      <vt:variant>
        <vt:lpstr>幻灯片标题</vt:lpstr>
      </vt:variant>
      <vt:variant>
        <vt:i4>18</vt:i4>
      </vt:variant>
      <vt:variant>
        <vt:lpstr>自定义放映</vt:lpstr>
      </vt:variant>
      <vt:variant>
        <vt:i4>1</vt:i4>
      </vt:variant>
    </vt:vector>
  </HeadingPairs>
  <TitlesOfParts>
    <vt:vector size="38" baseType="lpstr">
      <vt:lpstr>Heiti SC Light</vt:lpstr>
      <vt:lpstr>MS PGothic</vt:lpstr>
      <vt:lpstr>黑体</vt:lpstr>
      <vt:lpstr>宋体</vt:lpstr>
      <vt:lpstr>微软雅黑</vt:lpstr>
      <vt:lpstr>Arial</vt:lpstr>
      <vt:lpstr>Calibri</vt:lpstr>
      <vt:lpstr>Impact</vt:lpstr>
      <vt:lpstr>Times New Roman</vt:lpstr>
      <vt:lpstr>Wingdings</vt:lpstr>
      <vt:lpstr>ZTE-内部公开-16X9</vt:lpstr>
      <vt:lpstr>目录</vt:lpstr>
      <vt:lpstr>正文</vt:lpstr>
      <vt:lpstr>封底</vt:lpstr>
      <vt:lpstr>1_正文</vt:lpstr>
      <vt:lpstr>ZTE-For All Readers-16X9</vt:lpstr>
      <vt:lpstr>FDD产品线2015 PPT模板_169_EN</vt:lpstr>
      <vt:lpstr>ZTE-Confidential-16X9</vt:lpstr>
      <vt:lpstr>2_正文</vt:lpstr>
      <vt:lpstr>Discussion on Working Areas of XR for 5G Advanced </vt:lpstr>
      <vt:lpstr>Outline</vt:lpstr>
      <vt:lpstr>Evaluation Results Overview</vt:lpstr>
      <vt:lpstr>Evaluation Results Overview - Capacity</vt:lpstr>
      <vt:lpstr>Evaluation Results Overview - Power</vt:lpstr>
      <vt:lpstr>PowerPoint 演示文稿</vt:lpstr>
      <vt:lpstr>PowerPoint 演示文稿</vt:lpstr>
      <vt:lpstr>Solution for XR Coexistence - Enhanced Preemption Scheme</vt:lpstr>
      <vt:lpstr>Solution for Link adaptation: Enhanced CBG-based re-transmission</vt:lpstr>
      <vt:lpstr>Solution for Link adaptation: Enhanced CBG-based re-transmission</vt:lpstr>
      <vt:lpstr>PowerPoint 演示文稿</vt:lpstr>
      <vt:lpstr>Potential Working Areas – Power saving</vt:lpstr>
      <vt:lpstr>Potential Enhancement For CDRX</vt:lpstr>
      <vt:lpstr>PowerPoint 演示文稿</vt:lpstr>
      <vt:lpstr>PowerPoint 演示文稿</vt:lpstr>
      <vt:lpstr>Proposed WID for Rel-18 XR</vt:lpstr>
      <vt:lpstr>PowerPoint 演示文稿</vt:lpstr>
      <vt:lpstr>Thanks</vt:lpstr>
      <vt:lpstr>自定义放映 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cp:lastModifiedBy>
  <cp:revision>1869</cp:revision>
  <dcterms:created xsi:type="dcterms:W3CDTF">2015-07-14T07:21:00Z</dcterms:created>
  <dcterms:modified xsi:type="dcterms:W3CDTF">2021-09-06T19:25:59Z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