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50" r:id="rId3"/>
    <p:sldId id="354" r:id="rId4"/>
    <p:sldId id="355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624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06/09/2021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AHs/2021_06_RAN_Rel18_WS/Docs/RWS-210659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Rel-18 Considerations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Timeline, Content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93E	RP-212316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September 13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9.0.1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[1/2] 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3GPP to deliver stable releases in a timely predictable manner</a:t>
            </a:r>
          </a:p>
          <a:p>
            <a:r>
              <a:rPr lang="en-US" sz="1600" dirty="0" smtClean="0"/>
              <a:t>Careful release planning required for:</a:t>
            </a:r>
          </a:p>
          <a:p>
            <a:pPr lvl="1"/>
            <a:r>
              <a:rPr lang="en-US" sz="1400" dirty="0" smtClean="0"/>
              <a:t>Content</a:t>
            </a:r>
          </a:p>
          <a:p>
            <a:pPr lvl="1"/>
            <a:r>
              <a:rPr lang="en-US" sz="1400" dirty="0" smtClean="0"/>
              <a:t>Timing</a:t>
            </a:r>
          </a:p>
          <a:p>
            <a:pPr lvl="1"/>
            <a:r>
              <a:rPr lang="en-US" sz="1400" dirty="0" smtClean="0"/>
              <a:t>Release transition: </a:t>
            </a:r>
            <a:r>
              <a:rPr lang="en-US" sz="1400" u="sng" dirty="0" smtClean="0"/>
              <a:t>often overlooked</a:t>
            </a:r>
          </a:p>
          <a:p>
            <a:r>
              <a:rPr lang="en-US" sz="1600" dirty="0" smtClean="0"/>
              <a:t>Observations</a:t>
            </a:r>
          </a:p>
          <a:p>
            <a:pPr lvl="1"/>
            <a:r>
              <a:rPr lang="en-US" sz="1400" dirty="0" smtClean="0"/>
              <a:t>Rel-16 </a:t>
            </a:r>
            <a:r>
              <a:rPr lang="en-US" sz="1400" dirty="0"/>
              <a:t>stabilization has </a:t>
            </a:r>
            <a:r>
              <a:rPr lang="en-US" sz="1400" dirty="0" smtClean="0"/>
              <a:t>taken too long</a:t>
            </a:r>
          </a:p>
          <a:p>
            <a:pPr lvl="1"/>
            <a:r>
              <a:rPr lang="en-US" sz="1400" dirty="0" smtClean="0"/>
              <a:t>The pandemic has caused major delays to Rel-17</a:t>
            </a:r>
          </a:p>
          <a:p>
            <a:pPr lvl="1"/>
            <a:r>
              <a:rPr lang="en-US" sz="1400" dirty="0"/>
              <a:t>Starting Rel-18 in Q1 (RAN1) and Q2 (others</a:t>
            </a:r>
            <a:r>
              <a:rPr lang="en-US" sz="1400" dirty="0" smtClean="0"/>
              <a:t>), </a:t>
            </a:r>
            <a:r>
              <a:rPr lang="en-US" sz="1400" dirty="0"/>
              <a:t>even if by email </a:t>
            </a:r>
            <a:r>
              <a:rPr lang="en-US" sz="1400" dirty="0" smtClean="0"/>
              <a:t>only, </a:t>
            </a:r>
            <a:r>
              <a:rPr lang="en-US" sz="1400" i="1" dirty="0"/>
              <a:t>will</a:t>
            </a:r>
            <a:r>
              <a:rPr lang="en-US" sz="1400" dirty="0"/>
              <a:t> hamper Rel-17 </a:t>
            </a:r>
            <a:r>
              <a:rPr lang="en-US" sz="1400" dirty="0" smtClean="0"/>
              <a:t>stabilization</a:t>
            </a:r>
            <a:endParaRPr lang="en-US" sz="1400" dirty="0"/>
          </a:p>
          <a:p>
            <a:r>
              <a:rPr lang="en-US" sz="1600" dirty="0" smtClean="0"/>
              <a:t>Completing and stabilizing Rel-17 is of utmost priority before 3GPP resources shift to Rel-18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600" b="1" dirty="0" smtClean="0">
                <a:latin typeface="+mj-lt"/>
              </a:rPr>
              <a:t>Proposal 1: </a:t>
            </a:r>
            <a:r>
              <a:rPr lang="en-US" sz="1600" dirty="0" smtClean="0">
                <a:latin typeface="+mj-lt"/>
              </a:rPr>
              <a:t>Defer the start of Rel-18 by one quarter</a:t>
            </a:r>
          </a:p>
          <a:p>
            <a:pPr>
              <a:tabLst>
                <a:tab pos="5427663" algn="r"/>
              </a:tabLst>
            </a:pPr>
            <a:r>
              <a:rPr lang="en-US" sz="1600" b="1" dirty="0" smtClean="0">
                <a:latin typeface="+mj-lt"/>
              </a:rPr>
              <a:t>Proposal 2: </a:t>
            </a:r>
            <a:r>
              <a:rPr lang="en-US" sz="1600" dirty="0" smtClean="0">
                <a:latin typeface="+mj-lt"/>
              </a:rPr>
              <a:t>18 months* from start to freeze (not from freeze to freeze)</a:t>
            </a:r>
            <a:r>
              <a:rPr lang="en-US" sz="1600" dirty="0" smtClean="0"/>
              <a:t>	</a:t>
            </a:r>
            <a:r>
              <a:rPr lang="en-US" sz="1000" dirty="0" smtClean="0"/>
              <a:t>*15 months in SA2</a:t>
            </a: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graphicFrame>
        <p:nvGraphicFramePr>
          <p:cNvPr id="7" name="Content Placeholder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004177"/>
              </p:ext>
            </p:extLst>
          </p:nvPr>
        </p:nvGraphicFramePr>
        <p:xfrm>
          <a:off x="6290651" y="2668753"/>
          <a:ext cx="5423509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5"/>
                <a:gridCol w="1039730"/>
                <a:gridCol w="1039730"/>
                <a:gridCol w="2201044"/>
              </a:tblGrid>
              <a:tr h="373628">
                <a:tc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Rel-17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/>
                      </a:r>
                      <a:b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“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normal”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Rel-18  “+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3mo”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Stage 2 (SA2)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2021</a:t>
                      </a: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**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Jan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– Mar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PHY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–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L3/Core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2022 – Dec 20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ASN.1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Dec 2023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 perf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Sep 2022</a:t>
                      </a:r>
                      <a:endParaRPr lang="en-US" sz="1200" b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Mar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 2024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新細明體" panose="02020500000000000000" pitchFamily="18" charset="-12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4177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** </a:t>
                      </a:r>
                      <a:r>
                        <a:rPr lang="en-US" sz="1200" b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14 exception sheets. Q3/Q4 full with Rel-17</a:t>
                      </a:r>
                      <a:endParaRPr lang="en-US" sz="12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anchor="b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990593"/>
              </p:ext>
            </p:extLst>
          </p:nvPr>
        </p:nvGraphicFramePr>
        <p:xfrm>
          <a:off x="6290657" y="4838217"/>
          <a:ext cx="5423506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  <a:gridCol w="493046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05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Q3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Q4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Q2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System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Architecture Stage 2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PHY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buffer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Stage 3 Others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ASN.1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Perf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 </a:t>
            </a:r>
            <a:r>
              <a:rPr lang="en-US" b="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[2/2]</a:t>
            </a:r>
            <a:endParaRPr lang="en-US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4272064"/>
              </p:ext>
            </p:extLst>
          </p:nvPr>
        </p:nvGraphicFramePr>
        <p:xfrm>
          <a:off x="481013" y="1701800"/>
          <a:ext cx="11233145" cy="3162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  <a:gridCol w="1021195"/>
              </a:tblGrid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2024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#95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#96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#97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#98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u="none" dirty="0" smtClean="0">
                          <a:solidFill>
                            <a:schemeClr val="tx1"/>
                          </a:solidFill>
                          <a:latin typeface="+mj-lt"/>
                        </a:rPr>
                        <a:t>#99</a:t>
                      </a:r>
                      <a:endParaRPr lang="en-US" sz="1400" b="0" i="1" u="none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#100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Q3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#101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Q4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#102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Q1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#103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Q2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400" b="0" i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#104</a:t>
                      </a:r>
                      <a:endParaRPr lang="en-US" sz="1400" b="0" i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PHY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Stage 3 Others 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Rel-17 Perf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1" dirty="0" smtClean="0">
                          <a:solidFill>
                            <a:schemeClr val="tx1"/>
                          </a:solidFill>
                        </a:rPr>
                        <a:t>No Rel-18</a:t>
                      </a:r>
                      <a:r>
                        <a:rPr lang="en-US" sz="1000" b="0" i="1" baseline="0" dirty="0" smtClean="0">
                          <a:solidFill>
                            <a:schemeClr val="tx1"/>
                          </a:solidFill>
                        </a:rPr>
                        <a:t> interference</a:t>
                      </a:r>
                      <a:endParaRPr lang="en-US" sz="10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6mo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System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 Architecture Stage 2 </a:t>
                      </a:r>
                      <a:r>
                        <a:rPr lang="en-US" sz="1200" b="0" i="1" baseline="0" dirty="0" smtClean="0">
                          <a:solidFill>
                            <a:schemeClr val="tx1"/>
                          </a:solidFill>
                        </a:rPr>
                        <a:t>[15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PHY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</a:tr>
              <a:tr h="220606"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3mo buffer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Stage 3 Others </a:t>
                      </a:r>
                      <a:r>
                        <a:rPr lang="en-US" sz="1200" b="0" i="1" dirty="0" smtClean="0">
                          <a:solidFill>
                            <a:schemeClr val="tx1"/>
                          </a:solidFill>
                        </a:rPr>
                        <a:t>[18 months]</a:t>
                      </a:r>
                      <a:endParaRPr lang="en-US" sz="1200" b="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ASN.1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Rel-18 Perf.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Flowchart: Decision 7"/>
          <p:cNvSpPr/>
          <p:nvPr/>
        </p:nvSpPr>
        <p:spPr>
          <a:xfrm>
            <a:off x="1283514" y="3802799"/>
            <a:ext cx="142613" cy="234892"/>
          </a:xfrm>
          <a:prstGeom prst="flowChartDecision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29174" y="3415508"/>
            <a:ext cx="1459685" cy="3872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j-lt"/>
              </a:rPr>
              <a:t>Rel-18 Package (SA2/RAN)</a:t>
            </a:r>
          </a:p>
        </p:txBody>
      </p:sp>
      <p:sp>
        <p:nvSpPr>
          <p:cNvPr id="17" name="Left-Right Arrow 16"/>
          <p:cNvSpPr/>
          <p:nvPr/>
        </p:nvSpPr>
        <p:spPr>
          <a:xfrm>
            <a:off x="6635692" y="4148320"/>
            <a:ext cx="2986480" cy="92279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399089" y="3937547"/>
            <a:ext cx="1459685" cy="210773"/>
          </a:xfrm>
          <a:prstGeom prst="rect">
            <a:avLst/>
          </a:prstGeom>
        </p:spPr>
        <p:txBody>
          <a:bodyPr wrap="square" lIns="0" tIns="0" rIns="0" bIns="0" rtlCol="0" anchor="b">
            <a:noAutofit/>
          </a:bodyPr>
          <a:lstStyle/>
          <a:p>
            <a:pPr algn="ctr"/>
            <a:r>
              <a:rPr lang="en-US" sz="1200" dirty="0" smtClean="0"/>
              <a:t>9 months</a:t>
            </a:r>
          </a:p>
        </p:txBody>
      </p:sp>
    </p:spTree>
    <p:extLst>
      <p:ext uri="{BB962C8B-B14F-4D97-AF65-F5344CB8AC3E}">
        <p14:creationId xmlns:p14="http://schemas.microsoft.com/office/powerpoint/2010/main" val="3033631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600" dirty="0" smtClean="0"/>
              <a:t>Email discussions have considerably helped refining proposals </a:t>
            </a:r>
          </a:p>
          <a:p>
            <a:pPr lvl="1"/>
            <a:r>
              <a:rPr lang="en-US" sz="1400" dirty="0" smtClean="0"/>
              <a:t>though a number of controversial issues remain</a:t>
            </a:r>
            <a:endParaRPr lang="en-US" sz="1100" dirty="0" smtClean="0"/>
          </a:p>
          <a:p>
            <a:r>
              <a:rPr lang="en-US" sz="1600" dirty="0"/>
              <a:t>Time </a:t>
            </a:r>
            <a:r>
              <a:rPr lang="en-US" sz="1600" dirty="0" smtClean="0"/>
              <a:t>is necessary to </a:t>
            </a:r>
            <a:r>
              <a:rPr lang="en-US" sz="1600" dirty="0"/>
              <a:t>“digest” the email discussions’ outcome and </a:t>
            </a:r>
            <a:r>
              <a:rPr lang="en-US" sz="1600" dirty="0" smtClean="0"/>
              <a:t>identify a </a:t>
            </a:r>
            <a:r>
              <a:rPr lang="en-US" sz="1600" dirty="0"/>
              <a:t>coherent package i.e. </a:t>
            </a:r>
            <a:r>
              <a:rPr lang="en-US" sz="1600" dirty="0" smtClean="0"/>
              <a:t>technical- </a:t>
            </a:r>
            <a:r>
              <a:rPr lang="en-US" sz="1600" dirty="0"/>
              <a:t>and TU </a:t>
            </a:r>
            <a:r>
              <a:rPr lang="en-US" sz="1600" dirty="0" smtClean="0"/>
              <a:t>budget- wise</a:t>
            </a:r>
          </a:p>
          <a:p>
            <a:r>
              <a:rPr lang="en-US" sz="1600" b="1" dirty="0" smtClean="0">
                <a:latin typeface="+mj-lt"/>
              </a:rPr>
              <a:t>Proposal 4:</a:t>
            </a:r>
            <a:r>
              <a:rPr lang="en-US" sz="1600" dirty="0" smtClean="0"/>
              <a:t> Identify the TU budgets for the agreed Rel-18 timeline</a:t>
            </a:r>
          </a:p>
          <a:p>
            <a:r>
              <a:rPr lang="en-US" sz="1600" b="1" dirty="0" smtClean="0">
                <a:latin typeface="+mj-lt"/>
              </a:rPr>
              <a:t>Proposal 5:</a:t>
            </a:r>
            <a:r>
              <a:rPr lang="en-US" sz="1600" dirty="0" smtClean="0"/>
              <a:t> Each post-RAN#94e email discussion to identify TU needs i.e.</a:t>
            </a:r>
          </a:p>
          <a:p>
            <a:pPr lvl="1"/>
            <a:r>
              <a:rPr lang="en-US" sz="1400" dirty="0" smtClean="0"/>
              <a:t>Overall TU needs for the topic; and</a:t>
            </a:r>
          </a:p>
          <a:p>
            <a:pPr lvl="1"/>
            <a:r>
              <a:rPr lang="en-US" sz="1400" dirty="0" smtClean="0"/>
              <a:t>TU needs per “Work Task” in a topic (for in topic prioritization)</a:t>
            </a:r>
          </a:p>
          <a:p>
            <a:pPr lvl="1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(a work task is self-consistent but may be dependent on other work task(s) e.g. Work Task A is independent, Work Task B is dependent on Work Task A i.e. deprioritizing Work Task B does not impact Work Task A, but deprioritizing Work Task A also deprioritizes Work Task B)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6: </a:t>
            </a:r>
            <a:endParaRPr lang="en-US" sz="1800" b="1" dirty="0">
              <a:latin typeface="+mj-lt"/>
            </a:endParaRPr>
          </a:p>
          <a:p>
            <a:pPr lvl="1"/>
            <a:r>
              <a:rPr lang="en-US" sz="1600" dirty="0"/>
              <a:t>Treat discussions as a package i.e. no early endorsement of individual proposals (no early “prioritization”)</a:t>
            </a:r>
          </a:p>
          <a:p>
            <a:pPr lvl="1"/>
            <a:r>
              <a:rPr lang="en-US" sz="1600" dirty="0"/>
              <a:t>Note the conclusions of the email discussions</a:t>
            </a:r>
          </a:p>
          <a:p>
            <a:pPr lvl="1"/>
            <a:r>
              <a:rPr lang="en-US" sz="1600" dirty="0"/>
              <a:t>Avoid reopening “objectives” that are ~stable as a result of July/August discussions (this does not necessarily imply such objectives would end up in the package)</a:t>
            </a:r>
          </a:p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7: </a:t>
            </a:r>
            <a:endParaRPr lang="en-US" sz="1800" b="1" dirty="0" smtClean="0">
              <a:latin typeface="+mj-lt"/>
            </a:endParaRPr>
          </a:p>
          <a:p>
            <a:pPr lvl="1"/>
            <a:r>
              <a:rPr lang="en-US" sz="1600" dirty="0" smtClean="0"/>
              <a:t>RAN#94e </a:t>
            </a:r>
            <a:r>
              <a:rPr lang="en-US" sz="1600" dirty="0" smtClean="0"/>
              <a:t>to confirm a </a:t>
            </a:r>
            <a:r>
              <a:rPr lang="en-US" sz="1600" dirty="0"/>
              <a:t>(promising) set of high-level topic areas (based on </a:t>
            </a:r>
            <a:r>
              <a:rPr lang="en-US" sz="1600" dirty="0">
                <a:hlinkClick r:id="rId2"/>
              </a:rPr>
              <a:t>RWS-210659</a:t>
            </a:r>
            <a:r>
              <a:rPr lang="en-US" sz="1600" dirty="0"/>
              <a:t>) to proceed into the next  phase of email discussion</a:t>
            </a:r>
            <a:endParaRPr lang="en-US" sz="1400" dirty="0"/>
          </a:p>
          <a:p>
            <a:r>
              <a:rPr lang="en-US" sz="1800" b="1" dirty="0">
                <a:latin typeface="+mj-lt"/>
              </a:rPr>
              <a:t>Proposal </a:t>
            </a:r>
            <a:r>
              <a:rPr lang="en-US" sz="1800" b="1" dirty="0" smtClean="0">
                <a:latin typeface="+mj-lt"/>
              </a:rPr>
              <a:t>8:</a:t>
            </a:r>
            <a:r>
              <a:rPr lang="en-US" sz="1800" b="1" dirty="0" smtClean="0"/>
              <a:t> </a:t>
            </a:r>
            <a:endParaRPr lang="en-US" sz="1800" b="1" dirty="0" smtClean="0"/>
          </a:p>
          <a:p>
            <a:pPr lvl="1"/>
            <a:r>
              <a:rPr lang="en-US" sz="1600" dirty="0" smtClean="0"/>
              <a:t>RAN#94e </a:t>
            </a:r>
            <a:r>
              <a:rPr lang="en-US" sz="1600" dirty="0" smtClean="0"/>
              <a:t>to identify </a:t>
            </a:r>
            <a:r>
              <a:rPr lang="en-US" sz="1600" dirty="0"/>
              <a:t>proposals for which no further email discussion will take place prior RAN#94e</a:t>
            </a:r>
          </a:p>
          <a:p>
            <a:pPr lvl="1"/>
            <a:r>
              <a:rPr lang="en-US" sz="1600" dirty="0"/>
              <a:t>This does not automatically imply “out of Rel-18</a:t>
            </a:r>
            <a:r>
              <a:rPr lang="en-US" sz="1600" dirty="0" smtClean="0"/>
              <a:t>”</a:t>
            </a:r>
            <a:endParaRPr lang="en-US" sz="1600" dirty="0"/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115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9053</TotalTime>
  <Words>576</Words>
  <Application>Microsoft Office PowerPoint</Application>
  <PresentationFormat>Custom</PresentationFormat>
  <Paragraphs>120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新細明體</vt:lpstr>
      <vt:lpstr>Arial</vt:lpstr>
      <vt:lpstr>Calibri</vt:lpstr>
      <vt:lpstr>Calibri Light</vt:lpstr>
      <vt:lpstr>MediaTek_PPT_Template_16x9_Internal Use</vt:lpstr>
      <vt:lpstr>Rel-18 Considerations Timeline, Content</vt:lpstr>
      <vt:lpstr>Timeline [1/2] </vt:lpstr>
      <vt:lpstr>Timeline [2/2]</vt:lpstr>
      <vt:lpstr>Content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224</cp:revision>
  <dcterms:created xsi:type="dcterms:W3CDTF">2019-11-21T19:15:22Z</dcterms:created>
  <dcterms:modified xsi:type="dcterms:W3CDTF">2021-09-06T15:18:28Z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