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88" r:id="rId4"/>
    <p:sldId id="390" r:id="rId5"/>
    <p:sldId id="389" r:id="rId6"/>
    <p:sldId id="392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101" d="100"/>
          <a:sy n="101" d="100"/>
        </p:scale>
        <p:origin x="-712" y="2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Introduction of RAN3 impact in WID of UE Power Saving Enhancements for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NR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024" y="48351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#93-e</a:t>
            </a:r>
          </a:p>
          <a:p>
            <a:r>
              <a:rPr lang="en-US" altLang="zh-CN" sz="16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September 13 - 17, 2021‎</a:t>
            </a:r>
          </a:p>
          <a:p>
            <a:r>
              <a:rPr lang="en-US" altLang="zh-CN" sz="16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</a:p>
          <a:p>
            <a:r>
              <a:rPr lang="en-GB" altLang="zh-CN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9.3.2.3</a:t>
            </a:r>
            <a:endParaRPr lang="zh-CN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RP-212233</a:t>
            </a:r>
            <a:endParaRPr lang="zh-CN" alt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  <a:cs typeface="Arial" pitchFamily="34" charset="0"/>
              </a:rPr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92443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600" dirty="0" smtClean="0"/>
              <a:t>In the RAN3#113e meeting, </a:t>
            </a:r>
            <a:r>
              <a:rPr lang="en-US" sz="1600" dirty="0"/>
              <a:t>companies agreed to send the </a:t>
            </a:r>
            <a:r>
              <a:rPr lang="en-US" sz="1600" dirty="0" smtClean="0"/>
              <a:t>LS (R3-214281) </a:t>
            </a:r>
            <a:r>
              <a:rPr lang="en-US" sz="1600" dirty="0"/>
              <a:t>to RAN to  updating the UE power saving WI scope including RAN3, </a:t>
            </a:r>
            <a:r>
              <a:rPr lang="en-US" sz="1600" dirty="0" smtClean="0"/>
              <a:t>and the </a:t>
            </a:r>
            <a:r>
              <a:rPr lang="en-US" sz="1600" dirty="0"/>
              <a:t>TU allocation needs to be discussed in RAN </a:t>
            </a:r>
            <a:r>
              <a:rPr lang="en-US" sz="1600" dirty="0" smtClean="0"/>
              <a:t>plenary.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600" dirty="0" smtClean="0"/>
              <a:t>The LS identified that some objectives </a:t>
            </a:r>
            <a:r>
              <a:rPr lang="en-US" sz="1600" dirty="0"/>
              <a:t>of the work item would impact the following RAN3 specifications TS 38.413, TS 38.423, TS 38.473 and involves discussions on handling several RAN3 procedures for RAN/CN and gNB-CU/gNB-DU coordination</a:t>
            </a:r>
            <a:r>
              <a:rPr lang="en-US" sz="16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sz="1600" dirty="0" smtClean="0">
                <a:solidFill>
                  <a:schemeClr val="tx1"/>
                </a:solidFill>
              </a:rPr>
              <a:t>It is expected to </a:t>
            </a:r>
            <a:r>
              <a:rPr lang="en-US" sz="1600" dirty="0" smtClean="0"/>
              <a:t>update </a:t>
            </a:r>
            <a:r>
              <a:rPr lang="en-US" sz="1600" dirty="0"/>
              <a:t>the work item and allocate to RAN3 proper TU(s) for RAN3 to complete the work on UE Power Saving </a:t>
            </a:r>
            <a:r>
              <a:rPr lang="en-US" sz="1600" dirty="0" smtClean="0"/>
              <a:t>Enhancements </a:t>
            </a:r>
            <a:r>
              <a:rPr lang="en-US" sz="1600" dirty="0" smtClean="0">
                <a:solidFill>
                  <a:schemeClr val="tx1"/>
                </a:solidFill>
              </a:rPr>
              <a:t>in RAN plenary meeting</a:t>
            </a:r>
            <a:r>
              <a:rPr lang="en-US" sz="1600" dirty="0" smtClean="0"/>
              <a:t>, </a:t>
            </a:r>
            <a:r>
              <a:rPr lang="en-US" sz="1600" dirty="0"/>
              <a:t>taking into account the schedule capacity of RAN3 in the remaining meetings of Rel-17.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68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zh-CN" sz="3200" b="1" dirty="0">
                <a:latin typeface="+mn-lt"/>
              </a:rPr>
              <a:t>Potential RAN3 </a:t>
            </a:r>
            <a:r>
              <a:rPr lang="en-US" altLang="zh-CN" sz="3200" b="1" dirty="0" smtClean="0">
                <a:latin typeface="+mn-lt"/>
              </a:rPr>
              <a:t>impact</a:t>
            </a:r>
            <a:endParaRPr lang="zh-CN" altLang="en-US" sz="25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lnSpc>
                <a:spcPct val="150000"/>
              </a:lnSpc>
              <a:buFontTx/>
              <a:buChar char="-"/>
            </a:pPr>
            <a:r>
              <a:rPr lang="en-US" altLang="zh-CN" sz="1900" dirty="0" smtClean="0">
                <a:solidFill>
                  <a:schemeClr val="tx1"/>
                </a:solidFill>
              </a:rPr>
              <a:t>Some </a:t>
            </a:r>
            <a:r>
              <a:rPr lang="en-US" altLang="zh-CN" sz="1900" dirty="0">
                <a:solidFill>
                  <a:schemeClr val="tx1"/>
                </a:solidFill>
              </a:rPr>
              <a:t>subgroup information should be sent over NG and </a:t>
            </a:r>
            <a:r>
              <a:rPr lang="en-US" altLang="zh-CN" sz="1900" dirty="0" smtClean="0">
                <a:solidFill>
                  <a:schemeClr val="tx1"/>
                </a:solidFill>
              </a:rPr>
              <a:t>F1 (agreement)</a:t>
            </a:r>
          </a:p>
          <a:p>
            <a:pPr marL="720000" lvl="0">
              <a:lnSpc>
                <a:spcPct val="150000"/>
              </a:lnSpc>
              <a:buFontTx/>
              <a:buChar char="-"/>
            </a:pPr>
            <a:r>
              <a:rPr lang="en-US" altLang="zh-CN" sz="1700" dirty="0" smtClean="0">
                <a:solidFill>
                  <a:schemeClr val="tx1"/>
                </a:solidFill>
              </a:rPr>
              <a:t>NG: NG paging message</a:t>
            </a:r>
          </a:p>
          <a:p>
            <a:pPr marL="720000" lvl="0">
              <a:lnSpc>
                <a:spcPct val="150000"/>
              </a:lnSpc>
              <a:buFontTx/>
              <a:buChar char="-"/>
            </a:pPr>
            <a:r>
              <a:rPr lang="en-US" altLang="zh-CN" sz="1700" dirty="0" smtClean="0">
                <a:solidFill>
                  <a:schemeClr val="tx1"/>
                </a:solidFill>
              </a:rPr>
              <a:t>F1: F1 paging message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zh-CN" sz="1900" dirty="0" smtClean="0">
                <a:solidFill>
                  <a:schemeClr val="tx1"/>
                </a:solidFill>
              </a:rPr>
              <a:t>Synchronization between </a:t>
            </a:r>
            <a:r>
              <a:rPr lang="en-US" altLang="zh-CN" sz="1900" dirty="0">
                <a:solidFill>
                  <a:schemeClr val="tx1"/>
                </a:solidFill>
              </a:rPr>
              <a:t>DU and </a:t>
            </a:r>
            <a:r>
              <a:rPr lang="en-US" altLang="zh-CN" sz="1900" dirty="0" smtClean="0">
                <a:solidFill>
                  <a:schemeClr val="tx1"/>
                </a:solidFill>
              </a:rPr>
              <a:t>AMF (FFS)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720000" lvl="0">
              <a:lnSpc>
                <a:spcPct val="150000"/>
              </a:lnSpc>
              <a:buFontTx/>
              <a:buChar char="-"/>
            </a:pPr>
            <a:r>
              <a:rPr lang="en-US" altLang="zh-CN" sz="1700" dirty="0" smtClean="0">
                <a:solidFill>
                  <a:schemeClr val="tx1"/>
                </a:solidFill>
              </a:rPr>
              <a:t>UE subgroup at </a:t>
            </a:r>
            <a:r>
              <a:rPr lang="en-US" altLang="zh-CN" sz="1700" dirty="0">
                <a:solidFill>
                  <a:schemeClr val="tx1"/>
                </a:solidFill>
              </a:rPr>
              <a:t>AMF is consistent </a:t>
            </a:r>
            <a:r>
              <a:rPr lang="en-US" altLang="zh-CN" sz="1700" dirty="0" smtClean="0">
                <a:solidFill>
                  <a:schemeClr val="tx1"/>
                </a:solidFill>
              </a:rPr>
              <a:t>with subgroup of PEI </a:t>
            </a:r>
            <a:r>
              <a:rPr lang="en-US" altLang="zh-CN" sz="1700" dirty="0">
                <a:solidFill>
                  <a:schemeClr val="tx1"/>
                </a:solidFill>
              </a:rPr>
              <a:t>configuration </a:t>
            </a:r>
            <a:r>
              <a:rPr lang="en-US" altLang="zh-CN" sz="1700" dirty="0" smtClean="0">
                <a:solidFill>
                  <a:schemeClr val="tx1"/>
                </a:solidFill>
              </a:rPr>
              <a:t>at DU</a:t>
            </a:r>
            <a:endParaRPr lang="en-US" altLang="zh-CN" sz="1700" strike="sngStrike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77100" lvl="0" indent="0">
              <a:lnSpc>
                <a:spcPct val="150000"/>
              </a:lnSpc>
              <a:buNone/>
            </a:pPr>
            <a:r>
              <a:rPr lang="en-US" altLang="zh-CN" sz="1700" dirty="0" smtClean="0">
                <a:solidFill>
                  <a:schemeClr val="tx1"/>
                </a:solidFill>
              </a:rPr>
              <a:t>Note: </a:t>
            </a:r>
            <a:r>
              <a:rPr lang="en-US" altLang="zh-CN" sz="1700" dirty="0" smtClean="0">
                <a:solidFill>
                  <a:schemeClr val="tx1"/>
                </a:solidFill>
              </a:rPr>
              <a:t>Selection </a:t>
            </a:r>
            <a:r>
              <a:rPr lang="en-US" altLang="zh-CN" sz="1700" dirty="0" smtClean="0">
                <a:solidFill>
                  <a:schemeClr val="tx1"/>
                </a:solidFill>
              </a:rPr>
              <a:t>of PEI candidate </a:t>
            </a:r>
            <a:r>
              <a:rPr lang="en-US" altLang="zh-CN" sz="1700" dirty="0" smtClean="0">
                <a:solidFill>
                  <a:schemeClr val="tx1"/>
                </a:solidFill>
              </a:rPr>
              <a:t>depends on the discussion </a:t>
            </a:r>
            <a:r>
              <a:rPr lang="en-US" altLang="zh-CN" sz="1700" dirty="0" smtClean="0">
                <a:solidFill>
                  <a:schemeClr val="tx1"/>
                </a:solidFill>
              </a:rPr>
              <a:t>in other working  group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zh-CN" sz="1900" dirty="0" smtClean="0">
                <a:solidFill>
                  <a:schemeClr val="tx1"/>
                </a:solidFill>
              </a:rPr>
              <a:t>Some </a:t>
            </a:r>
            <a:r>
              <a:rPr lang="en-US" altLang="zh-CN" sz="1900" dirty="0">
                <a:solidFill>
                  <a:schemeClr val="tx1"/>
                </a:solidFill>
              </a:rPr>
              <a:t>subgroup information </a:t>
            </a:r>
            <a:r>
              <a:rPr lang="en-US" altLang="zh-CN" sz="1900" dirty="0" smtClean="0">
                <a:solidFill>
                  <a:schemeClr val="tx1"/>
                </a:solidFill>
              </a:rPr>
              <a:t>over </a:t>
            </a:r>
            <a:r>
              <a:rPr lang="en-US" altLang="zh-CN" sz="1900" dirty="0" smtClean="0">
                <a:solidFill>
                  <a:schemeClr val="tx1"/>
                </a:solidFill>
              </a:rPr>
              <a:t>Xn (</a:t>
            </a:r>
            <a:r>
              <a:rPr lang="en-US" altLang="zh-CN" sz="1600" dirty="0">
                <a:solidFill>
                  <a:schemeClr val="tx1"/>
                </a:solidFill>
              </a:rPr>
              <a:t>FFS</a:t>
            </a:r>
            <a:r>
              <a:rPr lang="en-US" altLang="zh-CN" sz="1900" dirty="0">
                <a:solidFill>
                  <a:schemeClr val="tx1"/>
                </a:solidFill>
              </a:rPr>
              <a:t>)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720000">
              <a:lnSpc>
                <a:spcPct val="140000"/>
              </a:lnSpc>
              <a:buFontTx/>
              <a:buChar char="-"/>
            </a:pPr>
            <a:r>
              <a:rPr lang="en-US" altLang="zh-CN" sz="1700" dirty="0" smtClean="0">
                <a:solidFill>
                  <a:schemeClr val="tx1"/>
                </a:solidFill>
              </a:rPr>
              <a:t>Subgroup </a:t>
            </a:r>
            <a:r>
              <a:rPr lang="en-US" altLang="zh-CN" sz="1700" dirty="0">
                <a:solidFill>
                  <a:schemeClr val="tx1"/>
                </a:solidFill>
              </a:rPr>
              <a:t>information included in Xn RAN paging </a:t>
            </a:r>
            <a:r>
              <a:rPr lang="en-US" altLang="zh-CN" sz="1700" dirty="0" smtClean="0">
                <a:solidFill>
                  <a:schemeClr val="tx1"/>
                </a:solidFill>
              </a:rPr>
              <a:t>message</a:t>
            </a:r>
            <a:endParaRPr lang="en-US" altLang="zh-CN" sz="1700" strike="sngStrike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zh-CN" sz="1900" dirty="0" smtClean="0">
                <a:solidFill>
                  <a:schemeClr val="tx1"/>
                </a:solidFill>
              </a:rPr>
              <a:t>Assistance </a:t>
            </a:r>
            <a:r>
              <a:rPr lang="en-US" altLang="zh-CN" sz="1900" dirty="0">
                <a:solidFill>
                  <a:schemeClr val="tx1"/>
                </a:solidFill>
              </a:rPr>
              <a:t>information </a:t>
            </a:r>
            <a:r>
              <a:rPr lang="en-US" altLang="zh-CN" sz="1900" dirty="0" smtClean="0">
                <a:solidFill>
                  <a:schemeClr val="tx1"/>
                </a:solidFill>
              </a:rPr>
              <a:t>from </a:t>
            </a:r>
            <a:r>
              <a:rPr lang="en-US" altLang="zh-CN" sz="1900" dirty="0">
                <a:solidFill>
                  <a:schemeClr val="tx1"/>
                </a:solidFill>
              </a:rPr>
              <a:t>RAN to </a:t>
            </a:r>
            <a:r>
              <a:rPr lang="en-US" altLang="zh-CN" sz="1900" dirty="0" smtClean="0">
                <a:solidFill>
                  <a:schemeClr val="tx1"/>
                </a:solidFill>
              </a:rPr>
              <a:t>CN</a:t>
            </a:r>
            <a:r>
              <a:rPr lang="en-US" altLang="zh-CN" sz="1900" dirty="0">
                <a:solidFill>
                  <a:schemeClr val="tx1"/>
                </a:solidFill>
              </a:rPr>
              <a:t> </a:t>
            </a:r>
            <a:r>
              <a:rPr lang="en-US" altLang="zh-CN" sz="1900" dirty="0" smtClean="0">
                <a:solidFill>
                  <a:schemeClr val="tx1"/>
                </a:solidFill>
              </a:rPr>
              <a:t>(FFS</a:t>
            </a:r>
            <a:r>
              <a:rPr lang="en-US" altLang="zh-CN" sz="1900" dirty="0">
                <a:solidFill>
                  <a:schemeClr val="tx1"/>
                </a:solidFill>
              </a:rPr>
              <a:t>)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720000">
              <a:lnSpc>
                <a:spcPct val="140000"/>
              </a:lnSpc>
              <a:buFontTx/>
              <a:buChar char="-"/>
            </a:pPr>
            <a:r>
              <a:rPr lang="en-US" altLang="zh-CN" sz="1700" dirty="0" smtClean="0">
                <a:solidFill>
                  <a:schemeClr val="tx1"/>
                </a:solidFill>
              </a:rPr>
              <a:t>e.g</a:t>
            </a:r>
            <a:r>
              <a:rPr lang="en-US" altLang="zh-CN" sz="1700" dirty="0">
                <a:solidFill>
                  <a:schemeClr val="tx1"/>
                </a:solidFill>
              </a:rPr>
              <a:t>. RRC Inactive statistics to be combined with idle statistics in </a:t>
            </a:r>
            <a:r>
              <a:rPr lang="en-US" altLang="zh-CN" sz="1700" dirty="0" smtClean="0">
                <a:solidFill>
                  <a:schemeClr val="tx1"/>
                </a:solidFill>
              </a:rPr>
              <a:t>AMF</a:t>
            </a:r>
            <a:endParaRPr lang="en-US" altLang="zh-CN" sz="1700" strike="sngStrike" dirty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buFontTx/>
              <a:buChar char="-"/>
            </a:pPr>
            <a:endParaRPr lang="en-US" altLang="zh-CN" sz="1800" dirty="0">
              <a:solidFill>
                <a:schemeClr val="tx1"/>
              </a:solidFill>
            </a:endParaRP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38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P</a:t>
            </a:r>
            <a:r>
              <a:rPr lang="en-US" altLang="zh-CN" sz="32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ropose changes </a:t>
            </a:r>
            <a:r>
              <a:rPr lang="en-US" altLang="zh-CN" sz="32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on WID </a:t>
            </a:r>
            <a:endParaRPr lang="zh-CN" altLang="en-US" sz="3200" b="1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8229600" cy="3780419"/>
          </a:xfrm>
          <a:noFill/>
        </p:spPr>
        <p:txBody>
          <a:bodyPr>
            <a:norm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GB" altLang="zh-CN" b="1" dirty="0" smtClean="0">
                <a:solidFill>
                  <a:srgbClr val="0000FF"/>
                </a:solidFill>
                <a:latin typeface="Arial"/>
                <a:cs typeface="Times New Roman"/>
              </a:rPr>
              <a:t>4.1</a:t>
            </a:r>
            <a:r>
              <a:rPr lang="en-GB" altLang="zh-CN" b="1" dirty="0">
                <a:solidFill>
                  <a:srgbClr val="0000FF"/>
                </a:solidFill>
                <a:latin typeface="Arial"/>
                <a:cs typeface="Times New Roman"/>
              </a:rPr>
              <a:t>	Objective of SI or Core part WI or Testing part WI</a:t>
            </a:r>
            <a:endParaRPr lang="zh-CN" altLang="zh-CN" b="1" dirty="0">
              <a:latin typeface="Arial"/>
              <a:cs typeface="Times New Roman"/>
            </a:endParaRPr>
          </a:p>
          <a:p>
            <a:pPr lvl="0" hangingPunct="0">
              <a:spcAft>
                <a:spcPts val="900"/>
              </a:spcAft>
              <a:buFont typeface="+mj-lt"/>
              <a:buAutoNum type="arabicParenR"/>
            </a:pPr>
            <a:r>
              <a:rPr lang="en-GB" altLang="zh-CN" sz="1800" dirty="0">
                <a:latin typeface="Times New Roman"/>
              </a:rPr>
              <a:t>Specify enhancements for idle/inactive-mode UE power saving, considering system performance aspects [RAN2, RAN1]</a:t>
            </a:r>
            <a:endParaRPr lang="zh-CN" altLang="zh-CN" sz="1800" dirty="0">
              <a:latin typeface="Times New Roman"/>
            </a:endParaRPr>
          </a:p>
          <a:p>
            <a:pPr lvl="1" hangingPunct="0">
              <a:spcAft>
                <a:spcPts val="900"/>
              </a:spcAft>
              <a:buFont typeface="+mj-lt"/>
              <a:buAutoNum type="alphaLcParenR"/>
            </a:pPr>
            <a:r>
              <a:rPr lang="en-GB" altLang="zh-CN" sz="1600" dirty="0">
                <a:latin typeface="Times New Roman"/>
              </a:rPr>
              <a:t>Study and specify paging enhancement(s) to reduce unnecessary UE paging receptions, subject to no impact to legacy UEs [RAN2, RAN1</a:t>
            </a:r>
            <a:r>
              <a:rPr lang="en-GB" altLang="zh-CN" sz="1600" dirty="0" smtClean="0">
                <a:latin typeface="Times New Roman"/>
              </a:rPr>
              <a:t>, </a:t>
            </a:r>
            <a:r>
              <a:rPr lang="en-GB" altLang="zh-CN" sz="1600" dirty="0" smtClean="0">
                <a:solidFill>
                  <a:srgbClr val="FF0000"/>
                </a:solidFill>
                <a:latin typeface="Times New Roman"/>
              </a:rPr>
              <a:t>RAN3</a:t>
            </a:r>
            <a:r>
              <a:rPr lang="en-GB" altLang="zh-CN" sz="1600" dirty="0" smtClean="0">
                <a:latin typeface="Times New Roman"/>
              </a:rPr>
              <a:t>]</a:t>
            </a:r>
            <a:endParaRPr lang="zh-CN" altLang="zh-CN" sz="1600" dirty="0">
              <a:latin typeface="Times New Roman"/>
            </a:endParaRPr>
          </a:p>
          <a:p>
            <a:pPr lvl="0" hangingPunct="0">
              <a:spcAft>
                <a:spcPts val="900"/>
              </a:spcAft>
              <a:buFont typeface="Times New Roman"/>
              <a:buChar char="-"/>
            </a:pPr>
            <a:r>
              <a:rPr lang="en-GB" altLang="zh-CN" sz="1800" dirty="0" smtClean="0">
                <a:latin typeface="Times New Roman"/>
              </a:rPr>
              <a:t>NOTE</a:t>
            </a:r>
            <a:r>
              <a:rPr lang="en-GB" altLang="zh-CN" sz="1800" dirty="0">
                <a:latin typeface="Times New Roman"/>
              </a:rPr>
              <a:t>: RAN1 to check and update, if needed, evaluation methodology </a:t>
            </a:r>
            <a:r>
              <a:rPr lang="en-GB" altLang="zh-CN" sz="1800" dirty="0" smtClean="0">
                <a:latin typeface="Times New Roman"/>
              </a:rPr>
              <a:t>in </a:t>
            </a:r>
            <a:r>
              <a:rPr lang="en-GB" altLang="zh-CN" sz="1800" dirty="0">
                <a:latin typeface="Times New Roman"/>
              </a:rPr>
              <a:t>RAN1 #102-e meeting</a:t>
            </a:r>
            <a:endParaRPr lang="zh-CN" altLang="zh-CN" sz="1800" dirty="0">
              <a:latin typeface="Times New Roman"/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94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Propose changes on WID 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dirty="0">
                <a:solidFill>
                  <a:schemeClr val="tx1"/>
                </a:solidFill>
              </a:rPr>
              <a:t>5	Expected Output and Time </a:t>
            </a:r>
            <a:r>
              <a:rPr lang="en-GB" altLang="zh-CN" b="1" dirty="0" smtClean="0">
                <a:solidFill>
                  <a:schemeClr val="tx1"/>
                </a:solidFill>
              </a:rPr>
              <a:t>scale</a:t>
            </a:r>
          </a:p>
          <a:p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8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4132988"/>
              </p:ext>
            </p:extLst>
          </p:nvPr>
        </p:nvGraphicFramePr>
        <p:xfrm>
          <a:off x="539552" y="1419622"/>
          <a:ext cx="6768753" cy="3384370"/>
        </p:xfrm>
        <a:graphic>
          <a:graphicData uri="http://schemas.openxmlformats.org/drawingml/2006/table">
            <a:tbl>
              <a:tblPr/>
              <a:tblGrid>
                <a:gridCol w="1050914"/>
                <a:gridCol w="3159284"/>
                <a:gridCol w="1030550"/>
                <a:gridCol w="1528005"/>
              </a:tblGrid>
              <a:tr h="139562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Impacted existing TS/TR </a:t>
                      </a:r>
                      <a:r>
                        <a:rPr lang="en-GB" sz="800" i="1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{One line per specification. Create/delete lines as needed}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91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TS/TR No.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/>
                          <a:ea typeface="宋体"/>
                        </a:rPr>
                        <a:t>D</a:t>
                      </a:r>
                      <a:r>
                        <a:rPr lang="en-GB" sz="800">
                          <a:effectLst/>
                          <a:latin typeface="Arial"/>
                          <a:ea typeface="宋体"/>
                          <a:cs typeface="Times New Roman"/>
                        </a:rPr>
                        <a:t>escription of change 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宋体"/>
                          <a:cs typeface="Times New Roman"/>
                        </a:rPr>
                        <a:t>Target completion plenary#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Remarks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38.212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NR; Multiplexing and channel coding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RAN#91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38.213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Physical layer procedures for control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38.214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Physical layer procedures for data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38.304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User Equipment (UE) procedures in idle mode and in RRC Inactive state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RAN#92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38.306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User Equipment (UE) radio access capabilities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RAN#92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38.331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</a:rPr>
                        <a:t>NR; Radio Resource Control (RRC) protocol specification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RAN#92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38.133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Requirements for support of radio resource management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RAN#93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38.133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</a:rPr>
                        <a:t>NR; Requirements for support of radio resource management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RAN#95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Performance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38.101-4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NR; User Equipment (UE) radio transmission and reception; Part 4: Performance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 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RAN#95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Performance part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38.413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NG-RAN; NG Application Protocol (NGAP)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RAN#95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38.423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NG-RAN; Xn Application Protocol (XnAP)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RAN#95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38.473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NG-RAN; F1 Application Protocol (F1AP)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RAN#95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Core part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388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</Words>
  <Application>Microsoft Office PowerPoint</Application>
  <PresentationFormat>全屏显示(16:9)</PresentationFormat>
  <Paragraphs>90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Introduction of RAN3 impact in WID of UE Power Saving Enhancements for NR</vt:lpstr>
      <vt:lpstr>Background</vt:lpstr>
      <vt:lpstr>Potential RAN3 impact</vt:lpstr>
      <vt:lpstr>Propose changes on WID </vt:lpstr>
      <vt:lpstr>Propose changes on WID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2021-09-06T09:22:20Z</dcterms:modified>
</cp:coreProperties>
</file>