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1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730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03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3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505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1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2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5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9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FDEE0-011B-4E97-8B81-58D8072F753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8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650" y="2416711"/>
            <a:ext cx="11527856" cy="129531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for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Coherent Joint Transmission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CJT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in </a:t>
            </a:r>
            <a:r>
              <a:rPr lang="en-US" altLang="zh-CN" sz="3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Rel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-18</a:t>
            </a:r>
            <a:endParaRPr 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688" y="350890"/>
            <a:ext cx="1140781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#93-e</a:t>
            </a:r>
            <a:endParaRPr lang="zh-CN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</a:t>
            </a:r>
            <a:r>
              <a:rPr lang="en-GB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Sept 13 – 17, 2021</a:t>
            </a:r>
          </a:p>
          <a:p>
            <a:pPr>
              <a:buNone/>
            </a:pPr>
            <a:r>
              <a:rPr lang="en-GB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Document for: Approval</a:t>
            </a:r>
          </a:p>
          <a:p>
            <a:pPr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Agenda Item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: 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9.0.2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Source: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Huawei,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HiSilicon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Samsung, LG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Uplus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China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Unicom, China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Telecom, China Mobile,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CAICT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 txBox="1">
            <a:spLocks/>
          </p:cNvSpPr>
          <p:nvPr/>
        </p:nvSpPr>
        <p:spPr>
          <a:xfrm>
            <a:off x="10472316" y="246885"/>
            <a:ext cx="1467700" cy="44650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RP-212159</a:t>
            </a: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5872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343506" y="345649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9070" y="1633072"/>
            <a:ext cx="11395773" cy="4743015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>
                <a:latin typeface="微软雅黑" panose="020B0503020204020204" pitchFamily="34" charset="-122"/>
              </a:rPr>
              <a:t>Coherent Joint Transmission (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CJT) has been </a:t>
            </a:r>
            <a:r>
              <a:rPr lang="en-US" altLang="zh-CN" sz="2000" dirty="0">
                <a:latin typeface="微软雅黑" panose="020B0503020204020204" pitchFamily="34" charset="-122"/>
              </a:rPr>
              <a:t>extensively 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discussed in Rel-18 Workshop and </a:t>
            </a:r>
            <a:r>
              <a:rPr lang="en-US" altLang="zh-CN" sz="2000" dirty="0">
                <a:latin typeface="微软雅黑" panose="020B0503020204020204" pitchFamily="34" charset="-122"/>
              </a:rPr>
              <a:t>in 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RAN#93-e </a:t>
            </a:r>
            <a:r>
              <a:rPr lang="en-US" altLang="zh-CN" sz="2000" dirty="0">
                <a:latin typeface="微软雅黑" panose="020B0503020204020204" pitchFamily="34" charset="-122"/>
              </a:rPr>
              <a:t>R18 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Preparation email discussion. 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GB" altLang="zh-CN" sz="2000" dirty="0">
              <a:latin typeface="微软雅黑" panose="020B0503020204020204" pitchFamily="34" charset="-122"/>
            </a:endParaRP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 smtClean="0">
                <a:latin typeface="微软雅黑" panose="020B0503020204020204" pitchFamily="34" charset="-122"/>
              </a:rPr>
              <a:t>Operators mention promising gain observed from </a:t>
            </a:r>
            <a:r>
              <a:rPr lang="en-US" altLang="zh-CN" sz="2000" dirty="0" err="1" smtClean="0">
                <a:latin typeface="微软雅黑" panose="020B0503020204020204" pitchFamily="34" charset="-122"/>
              </a:rPr>
              <a:t>CJT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 field test in at least </a:t>
            </a:r>
            <a:r>
              <a:rPr lang="en-US" altLang="zh-CN" sz="2000" dirty="0">
                <a:latin typeface="微软雅黑" panose="020B0503020204020204" pitchFamily="34" charset="-122"/>
              </a:rPr>
              <a:t>indoor scenarios 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and outdoor intra-site scenarios. 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US" altLang="zh-CN" sz="2000" dirty="0">
              <a:latin typeface="微软雅黑" panose="020B0503020204020204" pitchFamily="34" charset="-122"/>
            </a:endParaRP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 smtClean="0">
                <a:latin typeface="微软雅黑" panose="020B0503020204020204" pitchFamily="34" charset="-122"/>
              </a:rPr>
              <a:t>Operators express willingness to optimize </a:t>
            </a:r>
            <a:r>
              <a:rPr lang="en-US" altLang="zh-CN" sz="2000" dirty="0" err="1" smtClean="0">
                <a:latin typeface="微软雅黑" panose="020B0503020204020204" pitchFamily="34" charset="-122"/>
              </a:rPr>
              <a:t>CJT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 performance and to extend </a:t>
            </a:r>
            <a:r>
              <a:rPr lang="en-US" altLang="zh-CN" sz="2000" dirty="0" err="1" smtClean="0">
                <a:latin typeface="微软雅黑" panose="020B0503020204020204" pitchFamily="34" charset="-122"/>
              </a:rPr>
              <a:t>CJT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 application scenarios, </a:t>
            </a:r>
            <a:r>
              <a:rPr lang="en-US" altLang="zh-CN" sz="2000" dirty="0">
                <a:latin typeface="微软雅黑" panose="020B0503020204020204" pitchFamily="34" charset="-122"/>
              </a:rPr>
              <a:t>including indoor scenario, outdoor 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intra-site </a:t>
            </a:r>
            <a:r>
              <a:rPr lang="en-US" altLang="zh-CN" sz="2000" dirty="0">
                <a:latin typeface="微软雅黑" panose="020B0503020204020204" pitchFamily="34" charset="-122"/>
              </a:rPr>
              <a:t>scenario and outdoor inter-site scenario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US" altLang="zh-CN" sz="2000" dirty="0">
              <a:latin typeface="微软雅黑" panose="020B0503020204020204" pitchFamily="34" charset="-122"/>
            </a:endParaRP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GB" altLang="zh-CN" sz="2000" dirty="0">
              <a:latin typeface="微软雅黑" panose="020B0503020204020204" pitchFamily="34" charset="-122"/>
            </a:endParaRP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GB" altLang="zh-CN" sz="20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2097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343506" y="345649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Proposal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41214" y="2127341"/>
            <a:ext cx="11383417" cy="3744340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dirty="0">
                <a:latin typeface="+mn-lt"/>
              </a:rPr>
              <a:t>To specify enhancements on </a:t>
            </a:r>
            <a:r>
              <a:rPr lang="en-US" altLang="zh-CN" sz="2400" dirty="0" err="1" smtClean="0">
                <a:latin typeface="+mn-lt"/>
              </a:rPr>
              <a:t>CJT</a:t>
            </a:r>
            <a:r>
              <a:rPr lang="en-US" altLang="zh-CN" sz="2400" dirty="0" smtClean="0">
                <a:latin typeface="+mn-lt"/>
              </a:rPr>
              <a:t> for </a:t>
            </a:r>
            <a:r>
              <a:rPr lang="en-US" altLang="zh-CN" sz="2400" dirty="0" err="1">
                <a:latin typeface="+mn-lt"/>
              </a:rPr>
              <a:t>FR1</a:t>
            </a: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err="1">
                <a:latin typeface="+mn-lt"/>
              </a:rPr>
              <a:t>TDD</a:t>
            </a:r>
            <a:r>
              <a:rPr lang="en-US" altLang="zh-CN" sz="2400" dirty="0">
                <a:latin typeface="+mn-lt"/>
              </a:rPr>
              <a:t> and </a:t>
            </a:r>
            <a:r>
              <a:rPr lang="en-US" altLang="zh-CN" sz="2400" dirty="0" err="1">
                <a:latin typeface="+mn-lt"/>
              </a:rPr>
              <a:t>FDD</a:t>
            </a:r>
            <a:r>
              <a:rPr lang="en-US" altLang="zh-CN" sz="2400" dirty="0">
                <a:latin typeface="+mn-lt"/>
              </a:rPr>
              <a:t> in </a:t>
            </a:r>
            <a:r>
              <a:rPr lang="en-US" altLang="zh-CN" sz="2400" dirty="0" err="1" smtClean="0">
                <a:latin typeface="+mn-lt"/>
              </a:rPr>
              <a:t>Rel</a:t>
            </a:r>
            <a:r>
              <a:rPr lang="en-US" altLang="zh-CN" sz="2400" dirty="0" smtClean="0">
                <a:latin typeface="+mn-lt"/>
              </a:rPr>
              <a:t>-18, e.g.</a:t>
            </a:r>
            <a:endParaRPr lang="zh-CN" altLang="zh-CN" sz="2400" dirty="0">
              <a:latin typeface="+mn-lt"/>
            </a:endParaRPr>
          </a:p>
          <a:p>
            <a:pPr lvl="2">
              <a:lnSpc>
                <a:spcPct val="120000"/>
              </a:lnSpc>
              <a:buFont typeface="Times New Roman" panose="02020603050405020304" pitchFamily="18" charset="0"/>
              <a:buChar char="−"/>
            </a:pPr>
            <a:r>
              <a:rPr lang="en-US" altLang="zh-CN" sz="2200" dirty="0">
                <a:latin typeface="+mn-lt"/>
              </a:rPr>
              <a:t>CSI design for </a:t>
            </a:r>
            <a:r>
              <a:rPr lang="en-US" altLang="zh-CN" sz="2200" dirty="0" err="1" smtClean="0">
                <a:latin typeface="+mn-lt"/>
              </a:rPr>
              <a:t>CJT</a:t>
            </a:r>
            <a:r>
              <a:rPr lang="en-US" altLang="zh-CN" sz="2200" dirty="0" smtClean="0">
                <a:latin typeface="+mn-lt"/>
              </a:rPr>
              <a:t> </a:t>
            </a:r>
            <a:r>
              <a:rPr lang="en-US" altLang="zh-CN" sz="2200" dirty="0">
                <a:latin typeface="+mn-lt"/>
              </a:rPr>
              <a:t>including codebook, CSI format(s), and CSI-RS enhancement</a:t>
            </a:r>
            <a:endParaRPr lang="zh-CN" altLang="zh-CN" sz="2200" dirty="0">
              <a:latin typeface="+mn-lt"/>
            </a:endParaRPr>
          </a:p>
          <a:p>
            <a:pPr lvl="2">
              <a:lnSpc>
                <a:spcPct val="120000"/>
              </a:lnSpc>
              <a:buFont typeface="Times New Roman" panose="02020603050405020304" pitchFamily="18" charset="0"/>
              <a:buChar char="−"/>
            </a:pPr>
            <a:r>
              <a:rPr lang="en-US" altLang="zh-CN" sz="2200" dirty="0" smtClean="0">
                <a:latin typeface="+mn-lt"/>
              </a:rPr>
              <a:t>SRS enhancement for CSI acquisition for </a:t>
            </a:r>
            <a:r>
              <a:rPr lang="en-US" altLang="zh-CN" sz="2200" dirty="0" err="1" smtClean="0">
                <a:latin typeface="+mn-lt"/>
              </a:rPr>
              <a:t>CJT</a:t>
            </a:r>
            <a:r>
              <a:rPr lang="en-US" altLang="zh-CN" sz="2200" dirty="0" smtClean="0">
                <a:latin typeface="+mn-lt"/>
              </a:rPr>
              <a:t> (e.g., interference mitigation)</a:t>
            </a:r>
            <a:endParaRPr lang="zh-CN" altLang="zh-CN" sz="2200" dirty="0">
              <a:latin typeface="+mn-lt"/>
            </a:endParaRPr>
          </a:p>
          <a:p>
            <a:pPr lvl="2">
              <a:lnSpc>
                <a:spcPct val="120000"/>
              </a:lnSpc>
              <a:buFont typeface="Times New Roman" panose="02020603050405020304" pitchFamily="18" charset="0"/>
              <a:buChar char="−"/>
            </a:pPr>
            <a:r>
              <a:rPr lang="en-US" altLang="zh-CN" sz="2200" dirty="0">
                <a:latin typeface="+mn-lt"/>
              </a:rPr>
              <a:t>More than 12 orthogonal DL (and UL) DMRS ports</a:t>
            </a:r>
          </a:p>
          <a:p>
            <a:pPr lvl="2">
              <a:lnSpc>
                <a:spcPct val="120000"/>
              </a:lnSpc>
              <a:buFont typeface="Times New Roman" panose="02020603050405020304" pitchFamily="18" charset="0"/>
              <a:buChar char="−"/>
            </a:pPr>
            <a:r>
              <a:rPr lang="en-US" altLang="zh-CN" sz="2200" dirty="0" smtClean="0">
                <a:latin typeface="+mn-lt"/>
              </a:rPr>
              <a:t>Interference measurement enhancement</a:t>
            </a:r>
            <a:endParaRPr lang="zh-CN" altLang="zh-CN" sz="2200" dirty="0">
              <a:latin typeface="+mn-lt"/>
            </a:endParaRPr>
          </a:p>
          <a:p>
            <a:pPr lvl="2">
              <a:lnSpc>
                <a:spcPct val="120000"/>
              </a:lnSpc>
              <a:buFont typeface="Times New Roman" panose="02020603050405020304" pitchFamily="18" charset="0"/>
              <a:buChar char="−"/>
            </a:pPr>
            <a:r>
              <a:rPr lang="en-US" altLang="zh-CN" sz="2200" dirty="0">
                <a:latin typeface="+mn-lt"/>
              </a:rPr>
              <a:t>PRG granularity </a:t>
            </a:r>
            <a:r>
              <a:rPr lang="en-US" altLang="zh-CN" sz="2200" dirty="0" smtClean="0">
                <a:latin typeface="+mn-lt"/>
              </a:rPr>
              <a:t>enhancement (i.e., PRG=1RB or less)</a:t>
            </a:r>
            <a:endParaRPr lang="zh-CN" altLang="zh-CN" sz="2200" dirty="0">
              <a:latin typeface="+mn-lt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41214" y="1291200"/>
            <a:ext cx="11383417" cy="3087210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 smtClean="0">
                <a:latin typeface="+mn-lt"/>
              </a:rPr>
              <a:t>For better support of </a:t>
            </a:r>
            <a:r>
              <a:rPr lang="en-US" altLang="zh-CN" sz="2400" dirty="0">
                <a:latin typeface="+mn-lt"/>
              </a:rPr>
              <a:t>coherent joint transmission (</a:t>
            </a:r>
            <a:r>
              <a:rPr lang="en-US" altLang="zh-CN" sz="2400" dirty="0" err="1" smtClean="0">
                <a:latin typeface="+mn-lt"/>
              </a:rPr>
              <a:t>CJT</a:t>
            </a:r>
            <a:r>
              <a:rPr lang="en-US" altLang="zh-CN" sz="2400" dirty="0" smtClean="0">
                <a:latin typeface="+mn-lt"/>
              </a:rPr>
              <a:t>) in NR, </a:t>
            </a:r>
            <a:r>
              <a:rPr lang="en-US" altLang="zh-CN" sz="2400" dirty="0">
                <a:latin typeface="+mn-lt"/>
              </a:rPr>
              <a:t>it is proposed: 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2766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175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Microsoft YaHei</vt:lpstr>
      <vt:lpstr>SimSun</vt:lpstr>
      <vt:lpstr>Arial</vt:lpstr>
      <vt:lpstr>Calibri</vt:lpstr>
      <vt:lpstr>Calibri Light</vt:lpstr>
      <vt:lpstr>Times New Roman</vt:lpstr>
      <vt:lpstr>Office 主题</vt:lpstr>
      <vt:lpstr>Proposal for Coherent Joint Transmission (CJT) in Rel-18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introduction of new UE categories with 1 Rx based on Category 3 and 4 for LTE</dc:title>
  <dc:creator>david.mazzarese@huawei.com</dc:creator>
  <cp:lastModifiedBy>David mazzarese</cp:lastModifiedBy>
  <cp:revision>77</cp:revision>
  <dcterms:created xsi:type="dcterms:W3CDTF">2021-06-07T12:07:22Z</dcterms:created>
  <dcterms:modified xsi:type="dcterms:W3CDTF">2021-09-06T15:49:28Z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(3)V2UZEbAZwcSqf01Cr7CjkQJVsUGvVZb8udelE1f3ZgRrp9Jj9NACtBMgtIobo/9qJ+X0HJll
IRFkHdvNPygtlM20qdmAI1aZaWib6CAM3iZGwxyB+mtwtV2x37WsGnnw/vPu/+kBA+PhLPOY
7MVwH9O9TLo+Hxj0TO38oUQAQAp+jIyhHS6FRcKZ3cAloClyfzcX3kGrL/guUOxLl1HPXDoa
psN99IrkidV3epHNPj</vt:lpwstr>
  </property>
  <property fmtid="{D5CDD505-2E9C-101B-9397-08002B2CF9AE}" pid="3" name="_2015_ms_pID_7253431">
    <vt:lpwstr>Wwe8aFxN5k6kDxAx3nzLDXV0ElU3sFcIBkJucMgjL0DJQ3t8fMKwXF
+TGdaNi+FiRbHcs1r/oCwDOw871t+1r01Kbk2jbTvf4uevPPKYf+dtoIVfDY4/6xfQSXIGEg
BSN4tpOY40aJDIWuZwY5VSGWqOiu0oFTusoF7OEBOSv004UnGa36+MKI3tixl0Ou2wYQvkMR
Xn2RBvSZliss9UlEpQfkpJHwFIMk4XwdX5/c</vt:lpwstr>
  </property>
  <property fmtid="{D5CDD505-2E9C-101B-9397-08002B2CF9AE}" pid="4" name="_2015_ms_pID_7253432">
    <vt:lpwstr>kQ==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1629338735</vt:lpwstr>
  </property>
</Properties>
</file>