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Lst>
  <p:notesMasterIdLst>
    <p:notesMasterId r:id="rId11"/>
  </p:notesMasterIdLst>
  <p:handoutMasterIdLst>
    <p:handoutMasterId r:id="rId12"/>
  </p:handoutMasterIdLst>
  <p:sldIdLst>
    <p:sldId id="351" r:id="rId5"/>
    <p:sldId id="355" r:id="rId6"/>
    <p:sldId id="358" r:id="rId7"/>
    <p:sldId id="356" r:id="rId8"/>
    <p:sldId id="357" r:id="rId9"/>
    <p:sldId id="350" r:id="rId10"/>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p15:clr>
            <a:srgbClr val="A4A3A4"/>
          </p15:clr>
        </p15:guide>
        <p15:guide id="2" orient="horz" pos="4212">
          <p15:clr>
            <a:srgbClr val="A4A3A4"/>
          </p15:clr>
        </p15:guide>
        <p15:guide id="3" orient="horz" pos="3887">
          <p15:clr>
            <a:srgbClr val="A4A3A4"/>
          </p15:clr>
        </p15:guide>
        <p15:guide id="4" pos="3943">
          <p15:clr>
            <a:srgbClr val="A4A3A4"/>
          </p15:clr>
        </p15:guide>
        <p15:guide id="5" pos="227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2562"/>
    <a:srgbClr val="E14B92"/>
    <a:srgbClr val="64B951"/>
    <a:srgbClr val="47B98E"/>
    <a:srgbClr val="4C8AC8"/>
    <a:srgbClr val="7C55A3"/>
    <a:srgbClr val="6360A8"/>
    <a:srgbClr val="6378BA"/>
    <a:srgbClr val="89529C"/>
    <a:srgbClr val="ABAF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22" autoAdjust="0"/>
    <p:restoredTop sz="95291" autoAdjust="0"/>
  </p:normalViewPr>
  <p:slideViewPr>
    <p:cSldViewPr snapToGrid="0" snapToObjects="1">
      <p:cViewPr varScale="1">
        <p:scale>
          <a:sx n="67" d="100"/>
          <a:sy n="67" d="100"/>
        </p:scale>
        <p:origin x="940" y="44"/>
      </p:cViewPr>
      <p:guideLst>
        <p:guide orient="horz" pos="463"/>
        <p:guide orient="horz" pos="4212"/>
        <p:guide orient="horz" pos="3887"/>
        <p:guide pos="3943"/>
        <p:guide pos="2279"/>
        <p:guide pos="5452"/>
      </p:guideLst>
    </p:cSldViewPr>
  </p:slideViewPr>
  <p:notesTextViewPr>
    <p:cViewPr>
      <p:scale>
        <a:sx n="1" d="1"/>
        <a:sy n="1" d="1"/>
      </p:scale>
      <p:origin x="0" y="0"/>
    </p:cViewPr>
  </p:notesTextViewPr>
  <p:sorterViewPr>
    <p:cViewPr>
      <p:scale>
        <a:sx n="100" d="100"/>
        <a:sy n="100" d="100"/>
      </p:scale>
      <p:origin x="0" y="-1834"/>
    </p:cViewPr>
  </p:sorterViewPr>
  <p:notesViewPr>
    <p:cSldViewPr snapToGrid="0" snapToObjects="1">
      <p:cViewPr varScale="1">
        <p:scale>
          <a:sx n="86" d="100"/>
          <a:sy n="86" d="100"/>
        </p:scale>
        <p:origin x="378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itchFamily="34" charset="0"/>
                <a:cs typeface="Arial" pitchFamily="34" charset="0"/>
              </a:rPr>
              <a:pPr/>
              <a:t>9/5/2021</a:t>
            </a:fld>
            <a:endParaRPr lang="en-US" sz="10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itchFamily="34" charset="0"/>
                <a:cs typeface="Arial"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itchFamily="34" charset="0"/>
                <a:cs typeface="Arial" pitchFamily="34" charset="0"/>
              </a:rPr>
              <a:pPr/>
              <a:t>‹#›</a:t>
            </a:fld>
            <a:endParaRPr lang="en-US" sz="800" dirty="0">
              <a:latin typeface="Arial" pitchFamily="34" charset="0"/>
              <a:cs typeface="Arial" pitchFamily="34" charset="0"/>
            </a:endParaRPr>
          </a:p>
        </p:txBody>
      </p:sp>
    </p:spTree>
    <p:extLst>
      <p:ext uri="{BB962C8B-B14F-4D97-AF65-F5344CB8AC3E}">
        <p14:creationId xmlns:p14="http://schemas.microsoft.com/office/powerpoint/2010/main" val="2529155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F23CF275-28B3-497F-9AED-85D5F023BA5C}" type="datetimeFigureOut">
              <a:rPr lang="en-US" smtClean="0"/>
              <a:pPr/>
              <a:t>9/5/2021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itchFamily="34" charset="0"/>
                <a:cs typeface="Arial" pitchFamily="34" charset="0"/>
              </a:defRPr>
            </a:lvl1pPr>
          </a:lstStyle>
          <a:p>
            <a:fld id="{4AED87EB-65D7-4500-873C-410831173A82}" type="slidenum">
              <a:rPr lang="en-US" smtClean="0"/>
              <a:pPr/>
              <a:t>‹#›</a:t>
            </a:fld>
            <a:endParaRPr lang="en-US" dirty="0"/>
          </a:p>
        </p:txBody>
      </p:sp>
    </p:spTree>
    <p:extLst>
      <p:ext uri="{BB962C8B-B14F-4D97-AF65-F5344CB8AC3E}">
        <p14:creationId xmlns:p14="http://schemas.microsoft.com/office/powerpoint/2010/main" val="369331368"/>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4AED87EB-65D7-4500-873C-410831173A82}" type="slidenum">
              <a:rPr kumimoji="0" lang="en-US" sz="8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1218987" rtl="0" eaLnBrk="1" fontAlgn="auto" latinLnBrk="0" hangingPunct="1">
                <a:lnSpc>
                  <a:spcPct val="100000"/>
                </a:lnSpc>
                <a:spcBef>
                  <a:spcPts val="0"/>
                </a:spcBef>
                <a:spcAft>
                  <a:spcPts val="0"/>
                </a:spcAft>
                <a:buClrTx/>
                <a:buSzTx/>
                <a:buFontTx/>
                <a:buNone/>
                <a:tabLst/>
                <a:defRPr/>
              </a:pPr>
              <a:t>1</a:t>
            </a:fld>
            <a:endParaRPr kumimoji="0" lang="en-US" sz="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84910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5684"/>
            <a:ext cx="9960236" cy="2894768"/>
          </a:xfrm>
          <a:prstGeom prst="rect">
            <a:avLst/>
          </a:prstGeom>
        </p:spPr>
        <p:txBody>
          <a:bodyPr wrap="square"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5116"/>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tx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grpSp>
        <p:nvGrpSpPr>
          <p:cNvPr id="48" name="Group 47">
            <a:extLst>
              <a:ext uri="{FF2B5EF4-FFF2-40B4-BE49-F238E27FC236}">
                <a16:creationId xmlns:a16="http://schemas.microsoft.com/office/drawing/2014/main" id="{F4B5B53C-9814-4319-B2AA-2C21FFC03C69}"/>
              </a:ext>
            </a:extLst>
          </p:cNvPr>
          <p:cNvGrpSpPr>
            <a:grpSpLocks noChangeAspect="1"/>
          </p:cNvGrpSpPr>
          <p:nvPr userDrawn="1"/>
        </p:nvGrpSpPr>
        <p:grpSpPr>
          <a:xfrm rot="16200000">
            <a:off x="9855467" y="2024677"/>
            <a:ext cx="3499241" cy="1167475"/>
            <a:chOff x="547688" y="952500"/>
            <a:chExt cx="12190413" cy="4067175"/>
          </a:xfrm>
        </p:grpSpPr>
        <p:sp>
          <p:nvSpPr>
            <p:cNvPr id="50" name="Rectangle 49">
              <a:extLst>
                <a:ext uri="{FF2B5EF4-FFF2-40B4-BE49-F238E27FC236}">
                  <a16:creationId xmlns:a16="http://schemas.microsoft.com/office/drawing/2014/main" id="{A86DAFFA-DD2C-4B45-869C-80A8537FFB18}"/>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7">
              <a:extLst>
                <a:ext uri="{FF2B5EF4-FFF2-40B4-BE49-F238E27FC236}">
                  <a16:creationId xmlns:a16="http://schemas.microsoft.com/office/drawing/2014/main" id="{26F6C622-0F1C-400B-80F7-27499D487BE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3843D85E-D61D-49D2-8C0B-2814AA27614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9">
              <a:extLst>
                <a:ext uri="{FF2B5EF4-FFF2-40B4-BE49-F238E27FC236}">
                  <a16:creationId xmlns:a16="http://schemas.microsoft.com/office/drawing/2014/main" id="{3230BEAE-88C1-454A-9CCC-1D4B1775E57B}"/>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
              <a:extLst>
                <a:ext uri="{FF2B5EF4-FFF2-40B4-BE49-F238E27FC236}">
                  <a16:creationId xmlns:a16="http://schemas.microsoft.com/office/drawing/2014/main" id="{051B78A0-6BF0-417B-86F2-F30C15214E8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DC72F71B-EE86-4EF7-B865-447B4ED71B2C}"/>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
              <a:extLst>
                <a:ext uri="{FF2B5EF4-FFF2-40B4-BE49-F238E27FC236}">
                  <a16:creationId xmlns:a16="http://schemas.microsoft.com/office/drawing/2014/main" id="{A3EC0C04-B0DD-4A32-813E-011A695342F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3" name="Freeform 5">
            <a:extLst>
              <a:ext uri="{FF2B5EF4-FFF2-40B4-BE49-F238E27FC236}">
                <a16:creationId xmlns:a16="http://schemas.microsoft.com/office/drawing/2014/main" id="{433BBA68-D2F6-45DA-B6D3-4CBDACC1E270}"/>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98876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7593"/>
            <a:ext cx="11073384"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37097577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5767"/>
            <a:ext cx="11073384" cy="4651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p:nvPr>
        </p:nvSpPr>
        <p:spPr bwMode="gray">
          <a:xfrm>
            <a:off x="557784" y="899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6945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147933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chemeClr val="tx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2767"/>
            <a:ext cx="11073384" cy="4654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2616"/>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16594537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735132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57779992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9456359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2" name="Group 11"/>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348959108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774559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9" name="TextBox 1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20" name="Group 19"/>
          <p:cNvGrpSpPr/>
          <p:nvPr userDrawn="1"/>
        </p:nvGrpSpPr>
        <p:grpSpPr>
          <a:xfrm>
            <a:off x="554338" y="6421482"/>
            <a:ext cx="734356" cy="245008"/>
            <a:chOff x="547688" y="952500"/>
            <a:chExt cx="12190413" cy="4067175"/>
          </a:xfrm>
        </p:grpSpPr>
        <p:sp>
          <p:nvSpPr>
            <p:cNvPr id="21" name="Rectangle 2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2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2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2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2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99249621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408426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chemeClr val="tx1"/>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2496"/>
            <a:ext cx="9960236" cy="2898648"/>
          </a:xfrm>
          <a:prstGeom prst="rect">
            <a:avLst/>
          </a:prstGeom>
        </p:spPr>
        <p:txBody>
          <a:bodyPr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8304"/>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Internal. All rights reserved.</a:t>
            </a:r>
          </a:p>
        </p:txBody>
      </p:sp>
      <p:grpSp>
        <p:nvGrpSpPr>
          <p:cNvPr id="48" name="Group 47">
            <a:extLst>
              <a:ext uri="{FF2B5EF4-FFF2-40B4-BE49-F238E27FC236}">
                <a16:creationId xmlns:a16="http://schemas.microsoft.com/office/drawing/2014/main" id="{AE4354B5-047A-475C-B07D-46E2DFF45FA8}"/>
              </a:ext>
            </a:extLst>
          </p:cNvPr>
          <p:cNvGrpSpPr>
            <a:grpSpLocks noChangeAspect="1"/>
          </p:cNvGrpSpPr>
          <p:nvPr userDrawn="1"/>
        </p:nvGrpSpPr>
        <p:grpSpPr>
          <a:xfrm rot="16200000">
            <a:off x="9855467" y="2024677"/>
            <a:ext cx="3499241" cy="1167475"/>
            <a:chOff x="547688" y="952500"/>
            <a:chExt cx="12190413" cy="4067175"/>
          </a:xfrm>
        </p:grpSpPr>
        <p:sp>
          <p:nvSpPr>
            <p:cNvPr id="95" name="Rectangle 94">
              <a:extLst>
                <a:ext uri="{FF2B5EF4-FFF2-40B4-BE49-F238E27FC236}">
                  <a16:creationId xmlns:a16="http://schemas.microsoft.com/office/drawing/2014/main" id="{33F3F616-0187-486C-92AE-8E9BB4F5D864}"/>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7">
              <a:extLst>
                <a:ext uri="{FF2B5EF4-FFF2-40B4-BE49-F238E27FC236}">
                  <a16:creationId xmlns:a16="http://schemas.microsoft.com/office/drawing/2014/main" id="{39D476EA-97BB-4757-AE8D-46ABA28B578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8">
              <a:extLst>
                <a:ext uri="{FF2B5EF4-FFF2-40B4-BE49-F238E27FC236}">
                  <a16:creationId xmlns:a16="http://schemas.microsoft.com/office/drawing/2014/main" id="{83FC1BD3-A3C2-46E0-8E09-0F43D0DB3EE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9">
              <a:extLst>
                <a:ext uri="{FF2B5EF4-FFF2-40B4-BE49-F238E27FC236}">
                  <a16:creationId xmlns:a16="http://schemas.microsoft.com/office/drawing/2014/main" id="{B07C1556-FAA5-423D-9C3E-BFD6B99A6BBD}"/>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
              <a:extLst>
                <a:ext uri="{FF2B5EF4-FFF2-40B4-BE49-F238E27FC236}">
                  <a16:creationId xmlns:a16="http://schemas.microsoft.com/office/drawing/2014/main" id="{1DB9EF8A-92AF-4FB6-9EB8-BBB43909F2F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
              <a:extLst>
                <a:ext uri="{FF2B5EF4-FFF2-40B4-BE49-F238E27FC236}">
                  <a16:creationId xmlns:a16="http://schemas.microsoft.com/office/drawing/2014/main" id="{07C51CC9-E5B8-4E20-A914-408659940AB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1">
              <a:extLst>
                <a:ext uri="{FF2B5EF4-FFF2-40B4-BE49-F238E27FC236}">
                  <a16:creationId xmlns:a16="http://schemas.microsoft.com/office/drawing/2014/main" id="{B5BD15B5-4CE4-4224-95C9-541647C5394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Freeform 5">
            <a:extLst>
              <a:ext uri="{FF2B5EF4-FFF2-40B4-BE49-F238E27FC236}">
                <a16:creationId xmlns:a16="http://schemas.microsoft.com/office/drawing/2014/main" id="{8B5168CF-498E-4EAB-8120-11D6F6835047}"/>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8680270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chemeClr val="tx1"/>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3"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7763602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grpSp>
        <p:nvGrpSpPr>
          <p:cNvPr id="12" name="Group 11"/>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860165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chemeClr val="tx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22" name="Group 21">
            <a:extLst>
              <a:ext uri="{FF2B5EF4-FFF2-40B4-BE49-F238E27FC236}">
                <a16:creationId xmlns:a16="http://schemas.microsoft.com/office/drawing/2014/main" id="{99371872-34E0-4E87-A880-855C986DEFEB}"/>
              </a:ext>
            </a:extLst>
          </p:cNvPr>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23" name="Freeform 5">
              <a:extLst>
                <a:ext uri="{FF2B5EF4-FFF2-40B4-BE49-F238E27FC236}">
                  <a16:creationId xmlns:a16="http://schemas.microsoft.com/office/drawing/2014/main" id="{CA59E31A-C52B-4474-A5A0-530DF770A454}"/>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a:extLst>
                <a:ext uri="{FF2B5EF4-FFF2-40B4-BE49-F238E27FC236}">
                  <a16:creationId xmlns:a16="http://schemas.microsoft.com/office/drawing/2014/main" id="{123B3F17-34EE-4FBA-8852-7ED07762D8EB}"/>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0065404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title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4205568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chemeClr val="tx1"/>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502376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TextBox 7"/>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67629703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57661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3033321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383593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chemeClr val="tx1"/>
        </a:solidFill>
        <a:effectLst/>
      </p:bgPr>
    </p:bg>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4" name="TextBox 13"/>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5" name="Group 14"/>
          <p:cNvGrpSpPr/>
          <p:nvPr userDrawn="1"/>
        </p:nvGrpSpPr>
        <p:grpSpPr>
          <a:xfrm>
            <a:off x="554338" y="6421482"/>
            <a:ext cx="734356" cy="245008"/>
            <a:chOff x="547688" y="952500"/>
            <a:chExt cx="12190413" cy="4067175"/>
          </a:xfrm>
        </p:grpSpPr>
        <p:sp>
          <p:nvSpPr>
            <p:cNvPr id="16" name="Rectangle 1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737376891"/>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grpSp>
        <p:nvGrpSpPr>
          <p:cNvPr id="81" name="Group 80"/>
          <p:cNvGrpSpPr/>
          <p:nvPr userDrawn="1"/>
        </p:nvGrpSpPr>
        <p:grpSpPr>
          <a:xfrm rot="16200000">
            <a:off x="372592" y="2655660"/>
            <a:ext cx="6856214" cy="1544890"/>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 name="Group 21">
            <a:extLst>
              <a:ext uri="{FF2B5EF4-FFF2-40B4-BE49-F238E27FC236}">
                <a16:creationId xmlns:a16="http://schemas.microsoft.com/office/drawing/2014/main" id="{D217900D-5033-4638-8DF2-07DE57B5B97E}"/>
              </a:ext>
            </a:extLst>
          </p:cNvPr>
          <p:cNvGrpSpPr/>
          <p:nvPr userDrawn="1"/>
        </p:nvGrpSpPr>
        <p:grpSpPr>
          <a:xfrm>
            <a:off x="7045325" y="1676401"/>
            <a:ext cx="5145087" cy="3505200"/>
            <a:chOff x="7045325" y="1676401"/>
            <a:chExt cx="5145087" cy="3505200"/>
          </a:xfrm>
        </p:grpSpPr>
        <p:sp>
          <p:nvSpPr>
            <p:cNvPr id="12" name="Freeform 5">
              <a:extLst>
                <a:ext uri="{FF2B5EF4-FFF2-40B4-BE49-F238E27FC236}">
                  <a16:creationId xmlns:a16="http://schemas.microsoft.com/office/drawing/2014/main" id="{42A022AC-236A-4C47-9960-6BBBDE197CD4}"/>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21" name="Group 20">
              <a:extLst>
                <a:ext uri="{FF2B5EF4-FFF2-40B4-BE49-F238E27FC236}">
                  <a16:creationId xmlns:a16="http://schemas.microsoft.com/office/drawing/2014/main" id="{F28F2614-0FCC-4D8C-BC98-D03E162B4F33}"/>
                </a:ext>
              </a:extLst>
            </p:cNvPr>
            <p:cNvGrpSpPr/>
            <p:nvPr userDrawn="1"/>
          </p:nvGrpSpPr>
          <p:grpSpPr>
            <a:xfrm>
              <a:off x="11291887" y="1987551"/>
              <a:ext cx="590550" cy="2868613"/>
              <a:chOff x="11291887" y="1987551"/>
              <a:chExt cx="590550" cy="2868613"/>
            </a:xfrm>
          </p:grpSpPr>
          <p:sp>
            <p:nvSpPr>
              <p:cNvPr id="13" name="Freeform 6">
                <a:extLst>
                  <a:ext uri="{FF2B5EF4-FFF2-40B4-BE49-F238E27FC236}">
                    <a16:creationId xmlns:a16="http://schemas.microsoft.com/office/drawing/2014/main" id="{4BE4413F-C77A-40BA-9643-97A55AFCF5AB}"/>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3CA96921-0134-4138-B35F-24FF94928025}"/>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294835C9-5930-4B1D-B981-5AC310AA6029}"/>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C78C8B28-A3DD-4458-8A59-EE68D1ACDDF2}"/>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C8D26C51-B040-4FC2-B37F-5972C012FEE6}"/>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37678D62-51AF-470A-BDE3-8ED3FCCDE0FF}"/>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9977132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tx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Tree>
    <p:extLst>
      <p:ext uri="{BB962C8B-B14F-4D97-AF65-F5344CB8AC3E}">
        <p14:creationId xmlns:p14="http://schemas.microsoft.com/office/powerpoint/2010/main" val="1618669218"/>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chemeClr val="tx1"/>
        </a:solidFill>
        <a:effectLst/>
      </p:bgPr>
    </p:bg>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80CD9248-0A2C-4050-B347-2980229F11A8}"/>
              </a:ext>
            </a:extLst>
          </p:cNvPr>
          <p:cNvGrpSpPr/>
          <p:nvPr userDrawn="1"/>
        </p:nvGrpSpPr>
        <p:grpSpPr>
          <a:xfrm rot="16200000">
            <a:off x="372592" y="2655660"/>
            <a:ext cx="6856214" cy="1544890"/>
            <a:chOff x="541049" y="2649538"/>
            <a:chExt cx="9285724" cy="2092325"/>
          </a:xfrm>
          <a:solidFill>
            <a:schemeClr val="bg1"/>
          </a:solidFill>
        </p:grpSpPr>
        <p:sp>
          <p:nvSpPr>
            <p:cNvPr id="54" name="Freeform 5">
              <a:extLst>
                <a:ext uri="{FF2B5EF4-FFF2-40B4-BE49-F238E27FC236}">
                  <a16:creationId xmlns:a16="http://schemas.microsoft.com/office/drawing/2014/main" id="{99FEE917-CD84-4C97-B4F9-73DFE2A473DA}"/>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6">
              <a:extLst>
                <a:ext uri="{FF2B5EF4-FFF2-40B4-BE49-F238E27FC236}">
                  <a16:creationId xmlns:a16="http://schemas.microsoft.com/office/drawing/2014/main" id="{78C9364A-BFFF-4F94-9D90-8A71731D6352}"/>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7">
              <a:extLst>
                <a:ext uri="{FF2B5EF4-FFF2-40B4-BE49-F238E27FC236}">
                  <a16:creationId xmlns:a16="http://schemas.microsoft.com/office/drawing/2014/main" id="{E572E624-9DE1-4F42-A7F5-36B7B8A2F63B}"/>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8">
              <a:extLst>
                <a:ext uri="{FF2B5EF4-FFF2-40B4-BE49-F238E27FC236}">
                  <a16:creationId xmlns:a16="http://schemas.microsoft.com/office/drawing/2014/main" id="{DD8A238C-0295-48D1-8872-FE51165DDEE4}"/>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6849E95A-0C53-4220-85E0-6DFCEA7D1C44}"/>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0">
              <a:extLst>
                <a:ext uri="{FF2B5EF4-FFF2-40B4-BE49-F238E27FC236}">
                  <a16:creationId xmlns:a16="http://schemas.microsoft.com/office/drawing/2014/main" id="{056EAF60-5381-416A-895C-D1FAED9FDFFF}"/>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11">
              <a:extLst>
                <a:ext uri="{FF2B5EF4-FFF2-40B4-BE49-F238E27FC236}">
                  <a16:creationId xmlns:a16="http://schemas.microsoft.com/office/drawing/2014/main" id="{0154DA0C-208D-4580-AFAD-81B221FB1EE9}"/>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5" name="Group 104">
            <a:extLst>
              <a:ext uri="{FF2B5EF4-FFF2-40B4-BE49-F238E27FC236}">
                <a16:creationId xmlns:a16="http://schemas.microsoft.com/office/drawing/2014/main" id="{1F1F6355-08A9-4C09-B618-1C445A02E219}"/>
              </a:ext>
            </a:extLst>
          </p:cNvPr>
          <p:cNvGrpSpPr/>
          <p:nvPr userDrawn="1"/>
        </p:nvGrpSpPr>
        <p:grpSpPr>
          <a:xfrm>
            <a:off x="7045325" y="1676401"/>
            <a:ext cx="5145087" cy="3505200"/>
            <a:chOff x="7045325" y="1676401"/>
            <a:chExt cx="5145087" cy="3505200"/>
          </a:xfrm>
        </p:grpSpPr>
        <p:sp>
          <p:nvSpPr>
            <p:cNvPr id="106" name="Freeform 5">
              <a:extLst>
                <a:ext uri="{FF2B5EF4-FFF2-40B4-BE49-F238E27FC236}">
                  <a16:creationId xmlns:a16="http://schemas.microsoft.com/office/drawing/2014/main" id="{B42EB7FA-FF17-4B14-9DA1-B0E656D461A7}"/>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107" name="Group 106">
              <a:extLst>
                <a:ext uri="{FF2B5EF4-FFF2-40B4-BE49-F238E27FC236}">
                  <a16:creationId xmlns:a16="http://schemas.microsoft.com/office/drawing/2014/main" id="{A6EECAC4-C77C-49AB-B254-48D8B0737DBE}"/>
                </a:ext>
              </a:extLst>
            </p:cNvPr>
            <p:cNvGrpSpPr/>
            <p:nvPr userDrawn="1"/>
          </p:nvGrpSpPr>
          <p:grpSpPr>
            <a:xfrm>
              <a:off x="11291887" y="1987551"/>
              <a:ext cx="590550" cy="2868613"/>
              <a:chOff x="11291887" y="1987551"/>
              <a:chExt cx="590550" cy="2868613"/>
            </a:xfrm>
          </p:grpSpPr>
          <p:sp>
            <p:nvSpPr>
              <p:cNvPr id="108" name="Freeform 6">
                <a:extLst>
                  <a:ext uri="{FF2B5EF4-FFF2-40B4-BE49-F238E27FC236}">
                    <a16:creationId xmlns:a16="http://schemas.microsoft.com/office/drawing/2014/main" id="{D00C9BBA-FC7E-4243-8134-0B959E4BB233}"/>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7">
                <a:extLst>
                  <a:ext uri="{FF2B5EF4-FFF2-40B4-BE49-F238E27FC236}">
                    <a16:creationId xmlns:a16="http://schemas.microsoft.com/office/drawing/2014/main" id="{F71F105A-138E-453C-A355-31EA2B0C8B87}"/>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8">
                <a:extLst>
                  <a:ext uri="{FF2B5EF4-FFF2-40B4-BE49-F238E27FC236}">
                    <a16:creationId xmlns:a16="http://schemas.microsoft.com/office/drawing/2014/main" id="{49854997-23FD-4E3C-82E8-D973E90ABF35}"/>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9">
                <a:extLst>
                  <a:ext uri="{FF2B5EF4-FFF2-40B4-BE49-F238E27FC236}">
                    <a16:creationId xmlns:a16="http://schemas.microsoft.com/office/drawing/2014/main" id="{DFC48EA1-BF0E-478F-9540-C906E2ADBE10}"/>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0">
                <a:extLst>
                  <a:ext uri="{FF2B5EF4-FFF2-40B4-BE49-F238E27FC236}">
                    <a16:creationId xmlns:a16="http://schemas.microsoft.com/office/drawing/2014/main" id="{66D58043-225E-4AF1-86C5-EAC10AA263B5}"/>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
                <a:extLst>
                  <a:ext uri="{FF2B5EF4-FFF2-40B4-BE49-F238E27FC236}">
                    <a16:creationId xmlns:a16="http://schemas.microsoft.com/office/drawing/2014/main" id="{3EDD390D-BF7B-4689-9B90-0E8DC4C75E16}"/>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66967236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798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59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432C42-C503-4377-BB33-3F712184FDC8}" type="datetimeFigureOut">
              <a:rPr lang="en-US" smtClean="0"/>
              <a:t>9/5/2021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3AAA24-5731-44D5-B484-69A48E0ADF3B}" type="slidenum">
              <a:rPr lang="en-US" smtClean="0"/>
              <a:t>‹#›</a:t>
            </a:fld>
            <a:endParaRPr lang="en-US"/>
          </a:p>
        </p:txBody>
      </p:sp>
    </p:spTree>
    <p:extLst>
      <p:ext uri="{BB962C8B-B14F-4D97-AF65-F5344CB8AC3E}">
        <p14:creationId xmlns:p14="http://schemas.microsoft.com/office/powerpoint/2010/main" val="2234831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chemeClr val="tx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spTree>
    <p:extLst>
      <p:ext uri="{BB962C8B-B14F-4D97-AF65-F5344CB8AC3E}">
        <p14:creationId xmlns:p14="http://schemas.microsoft.com/office/powerpoint/2010/main" val="147138199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0939585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chemeClr val="tx1"/>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0"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5" name="TextBox 4"/>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Internal. All rights reserved.</a:t>
            </a:r>
          </a:p>
        </p:txBody>
      </p:sp>
      <p:grpSp>
        <p:nvGrpSpPr>
          <p:cNvPr id="6" name="Group 5"/>
          <p:cNvGrpSpPr/>
          <p:nvPr userDrawn="1"/>
        </p:nvGrpSpPr>
        <p:grpSpPr>
          <a:xfrm>
            <a:off x="554338" y="6421482"/>
            <a:ext cx="734356" cy="245008"/>
            <a:chOff x="547688" y="952500"/>
            <a:chExt cx="12190413" cy="4067175"/>
          </a:xfrm>
        </p:grpSpPr>
        <p:sp>
          <p:nvSpPr>
            <p:cNvPr id="7" name="Rectangle 6"/>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 name="Freeform 10"/>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229032212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56789"/>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5763348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chemeClr val="tx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992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24226057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3624"/>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8880"/>
            <a:ext cx="11073384" cy="4906726"/>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1141638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396214"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
        <p:nvSpPr>
          <p:cNvPr id="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5" name="Group 4"/>
          <p:cNvGrpSpPr/>
          <p:nvPr userDrawn="1"/>
        </p:nvGrpSpPr>
        <p:grpSpPr>
          <a:xfrm>
            <a:off x="554338" y="6421482"/>
            <a:ext cx="734356"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33027268"/>
      </p:ext>
    </p:extLst>
  </p:cSld>
  <p:clrMap bg1="lt1" tx1="dk1" bg2="lt2" tx2="dk2" accent1="accent1" accent2="accent2" accent3="accent3" accent4="accent4" accent5="accent5" accent6="accent6" hlink="hlink" folHlink="folHlink"/>
  <p:sldLayoutIdLst>
    <p:sldLayoutId id="2147483669" r:id="rId1"/>
    <p:sldLayoutId id="2147483723" r:id="rId2"/>
    <p:sldLayoutId id="2147483670" r:id="rId3"/>
    <p:sldLayoutId id="2147483740" r:id="rId4"/>
    <p:sldLayoutId id="2147483654" r:id="rId5"/>
    <p:sldLayoutId id="2147483725" r:id="rId6"/>
    <p:sldLayoutId id="2147483738" r:id="rId7"/>
    <p:sldLayoutId id="2147483739" r:id="rId8"/>
    <p:sldLayoutId id="2147483661" r:id="rId9"/>
    <p:sldLayoutId id="2147483726" r:id="rId10"/>
    <p:sldLayoutId id="2147483673" r:id="rId11"/>
    <p:sldLayoutId id="2147483727" r:id="rId12"/>
    <p:sldLayoutId id="2147483662" r:id="rId13"/>
    <p:sldLayoutId id="2147483728" r:id="rId14"/>
    <p:sldLayoutId id="2147483736" r:id="rId15"/>
    <p:sldLayoutId id="2147483737" r:id="rId16"/>
    <p:sldLayoutId id="2147483691" r:id="rId17"/>
    <p:sldLayoutId id="2147483729" r:id="rId18"/>
    <p:sldLayoutId id="2147483692" r:id="rId19"/>
    <p:sldLayoutId id="2147483730" r:id="rId20"/>
    <p:sldLayoutId id="2147483711" r:id="rId21"/>
    <p:sldLayoutId id="2147483731" r:id="rId22"/>
    <p:sldLayoutId id="2147483722" r:id="rId23"/>
    <p:sldLayoutId id="2147483732" r:id="rId24"/>
    <p:sldLayoutId id="2147483657" r:id="rId25"/>
    <p:sldLayoutId id="2147483733" r:id="rId26"/>
    <p:sldLayoutId id="2147483659" r:id="rId27"/>
    <p:sldLayoutId id="2147483734" r:id="rId28"/>
    <p:sldLayoutId id="2147483668" r:id="rId29"/>
    <p:sldLayoutId id="2147483735" r:id="rId30"/>
    <p:sldLayoutId id="2147483742" r:id="rId31"/>
  </p:sldLayoutIdLst>
  <p:transition spd="med"/>
  <p:hf hd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
          <a:schemeClr val="tx2"/>
        </a:buClr>
        <a:buFont typeface="Wingdings" pitchFamily="2" charset="2"/>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
          <a:schemeClr val="tx2"/>
        </a:buClr>
        <a:buFont typeface="Wingdings" pitchFamily="2" charset="2"/>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
          <a:schemeClr val="tx2"/>
        </a:buClr>
        <a:buFont typeface="Wingdings" pitchFamily="2" charset="2"/>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5">
            <a:extLst>
              <a:ext uri="{FF2B5EF4-FFF2-40B4-BE49-F238E27FC236}">
                <a16:creationId xmlns:a16="http://schemas.microsoft.com/office/drawing/2014/main" id="{BC0D48DB-E0B1-4023-A513-72CDDFEEF102}"/>
              </a:ext>
            </a:extLst>
          </p:cNvPr>
          <p:cNvSpPr txBox="1">
            <a:spLocks/>
          </p:cNvSpPr>
          <p:nvPr/>
        </p:nvSpPr>
        <p:spPr bwMode="gray">
          <a:xfrm>
            <a:off x="548639" y="5569431"/>
            <a:ext cx="5168669" cy="457200"/>
          </a:xfrm>
          <a:prstGeom prst="rect">
            <a:avLst/>
          </a:prstGeom>
        </p:spPr>
        <p:txBody>
          <a:bodyPr lIns="0" tIns="0" rIns="0" bIns="0" anchor="b" anchorCtr="0"/>
          <a:lstStyle>
            <a:lvl1pPr marL="0" indent="0" algn="l" defTabSz="1218987" rtl="0" eaLnBrk="1" latinLnBrk="0" hangingPunct="1">
              <a:lnSpc>
                <a:spcPct val="90000"/>
              </a:lnSpc>
              <a:spcBef>
                <a:spcPct val="0"/>
              </a:spcBef>
              <a:buClr>
                <a:schemeClr val="tx2"/>
              </a:buClr>
              <a:buFont typeface="Wingdings" pitchFamily="2" charset="2"/>
              <a:buNone/>
              <a:defRPr lang="en-US" sz="2600" b="0" kern="1200" cap="none" spc="0" baseline="0" dirty="0">
                <a:solidFill>
                  <a:schemeClr val="tx1"/>
                </a:solidFill>
                <a:latin typeface="Arial" pitchFamily="34" charset="0"/>
                <a:ea typeface="+mn-ea"/>
                <a:cs typeface="Arial" pitchFamily="34" charset="0"/>
              </a:defRPr>
            </a:lvl1pPr>
            <a:lvl2pPr marL="609493" indent="0" algn="ctr" defTabSz="1218987" rtl="0" eaLnBrk="1" latinLnBrk="0" hangingPunct="1">
              <a:spcBef>
                <a:spcPct val="20000"/>
              </a:spcBef>
              <a:buClr>
                <a:schemeClr val="tx2"/>
              </a:buClr>
              <a:buFont typeface="Wingdings" pitchFamily="2" charset="2"/>
              <a:buNone/>
              <a:defRPr sz="3700" kern="1200">
                <a:solidFill>
                  <a:schemeClr val="tx1">
                    <a:tint val="75000"/>
                  </a:schemeClr>
                </a:solidFill>
                <a:latin typeface="Arial" pitchFamily="34" charset="0"/>
                <a:ea typeface="+mn-ea"/>
                <a:cs typeface="Arial" pitchFamily="34" charset="0"/>
              </a:defRPr>
            </a:lvl2pPr>
            <a:lvl3pPr marL="1218987" indent="0" algn="ctr" defTabSz="1218987" rtl="0" eaLnBrk="1" latinLnBrk="0" hangingPunct="1">
              <a:spcBef>
                <a:spcPct val="20000"/>
              </a:spcBef>
              <a:buClr>
                <a:schemeClr val="tx2"/>
              </a:buClr>
              <a:buFont typeface="Wingdings" pitchFamily="2" charset="2"/>
              <a:buNone/>
              <a:defRPr sz="3200" kern="1200">
                <a:solidFill>
                  <a:schemeClr val="tx1">
                    <a:tint val="75000"/>
                  </a:schemeClr>
                </a:solidFill>
                <a:latin typeface="Arial" pitchFamily="34" charset="0"/>
                <a:ea typeface="+mn-ea"/>
                <a:cs typeface="Arial" pitchFamily="34" charset="0"/>
              </a:defRPr>
            </a:lvl3pPr>
            <a:lvl4pPr marL="1828480"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4pPr>
            <a:lvl5pPr marL="2437973"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5pPr>
            <a:lvl6pPr marL="304746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6pPr>
            <a:lvl7pPr marL="3656960"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7pPr>
            <a:lvl8pPr marL="4266453"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8pPr>
            <a:lvl9pPr marL="487594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9pPr>
          </a:lstStyle>
          <a:p>
            <a:pPr marL="0" marR="0" lvl="0" indent="0" algn="l" defTabSz="1218987" rtl="0" eaLnBrk="1" fontAlgn="auto" latinLnBrk="0" hangingPunct="1">
              <a:lnSpc>
                <a:spcPct val="90000"/>
              </a:lnSpc>
              <a:spcBef>
                <a:spcPct val="0"/>
              </a:spcBef>
              <a:spcAft>
                <a:spcPts val="0"/>
              </a:spcAft>
              <a:buClr>
                <a:srgbClr val="8246AF"/>
              </a:buClr>
              <a:buSzTx/>
              <a:buFont typeface="Wingdings" pitchFamily="2" charset="2"/>
              <a:buNone/>
              <a:tabLst/>
              <a:defRPr/>
            </a:pPr>
            <a:r>
              <a:rPr kumimoji="0" lang="en-US" sz="1600" b="0" i="0" u="none" strike="noStrike" kern="1200" cap="none" spc="0" normalizeH="0" baseline="0" noProof="0">
                <a:ln>
                  <a:noFill/>
                </a:ln>
                <a:solidFill>
                  <a:srgbClr val="000000"/>
                </a:solidFill>
                <a:effectLst/>
                <a:uLnTx/>
                <a:uFillTx/>
                <a:latin typeface="Arial" pitchFamily="34" charset="0"/>
                <a:ea typeface="+mn-ea"/>
                <a:cs typeface="Arial" pitchFamily="34" charset="0"/>
              </a:rPr>
              <a:t> 5G Team / Lenovo Research / MBG</a:t>
            </a:r>
          </a:p>
        </p:txBody>
      </p:sp>
      <p:sp>
        <p:nvSpPr>
          <p:cNvPr id="7" name="Title 2">
            <a:extLst>
              <a:ext uri="{FF2B5EF4-FFF2-40B4-BE49-F238E27FC236}">
                <a16:creationId xmlns:a16="http://schemas.microsoft.com/office/drawing/2014/main" id="{024E794F-686C-4EB0-B213-56529BF56313}"/>
              </a:ext>
            </a:extLst>
          </p:cNvPr>
          <p:cNvSpPr>
            <a:spLocks noGrp="1"/>
          </p:cNvSpPr>
          <p:nvPr>
            <p:ph type="title"/>
          </p:nvPr>
        </p:nvSpPr>
        <p:spPr>
          <a:xfrm>
            <a:off x="548639" y="2558646"/>
            <a:ext cx="10368514" cy="914613"/>
          </a:xfrm>
        </p:spPr>
        <p:txBody>
          <a:bodyPr/>
          <a:lstStyle/>
          <a:p>
            <a:pPr>
              <a:lnSpc>
                <a:spcPct val="100000"/>
              </a:lnSpc>
            </a:pPr>
            <a:r>
              <a:rPr lang="en-US" sz="4000" dirty="0"/>
              <a:t>Discussion on further SL enhancement in Rel-18</a:t>
            </a:r>
            <a:endParaRPr lang="de-DE" sz="4000" spc="0" dirty="0"/>
          </a:p>
        </p:txBody>
      </p:sp>
      <p:sp>
        <p:nvSpPr>
          <p:cNvPr id="8" name="Title 4">
            <a:extLst>
              <a:ext uri="{FF2B5EF4-FFF2-40B4-BE49-F238E27FC236}">
                <a16:creationId xmlns:a16="http://schemas.microsoft.com/office/drawing/2014/main" id="{322DBFE0-FE1B-4247-B4A2-EC33E4794F94}"/>
              </a:ext>
            </a:extLst>
          </p:cNvPr>
          <p:cNvSpPr txBox="1">
            <a:spLocks/>
          </p:cNvSpPr>
          <p:nvPr/>
        </p:nvSpPr>
        <p:spPr bwMode="gray">
          <a:xfrm>
            <a:off x="678293" y="5009515"/>
            <a:ext cx="9544498" cy="914613"/>
          </a:xfrm>
          <a:prstGeom prst="rect">
            <a:avLst/>
          </a:prstGeom>
        </p:spPr>
        <p:txBody>
          <a:bodyPr wrap="square" lIns="0" tIns="0" rIns="121867"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Agenda Item:		9.0.2</a:t>
            </a:r>
          </a:p>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Source:			Lenovo, Motorola Mobility</a:t>
            </a:r>
          </a:p>
          <a:p>
            <a:pPr marL="0" marR="0" lvl="0" indent="0" algn="l" defTabSz="1218987" rtl="0" eaLnBrk="1" fontAlgn="auto" latinLnBrk="0" hangingPunct="1">
              <a:lnSpc>
                <a:spcPct val="100000"/>
              </a:lnSpc>
              <a:spcBef>
                <a:spcPct val="0"/>
              </a:spcBef>
              <a:spcAft>
                <a:spcPts val="0"/>
              </a:spcAft>
              <a:buClrTx/>
              <a:buSzTx/>
              <a:buFontTx/>
              <a:buNone/>
              <a:tabLst/>
              <a:defRPr/>
            </a:pPr>
            <a:r>
              <a:rPr kumimoji="0" lang="en-US" sz="1999" b="0" i="0" u="none" strike="noStrike" kern="1200" cap="none" spc="-150" normalizeH="0" baseline="0" noProof="0" dirty="0">
                <a:ln>
                  <a:noFill/>
                </a:ln>
                <a:solidFill>
                  <a:prstClr val="white"/>
                </a:solidFill>
                <a:effectLst/>
                <a:uLnTx/>
                <a:uFillTx/>
                <a:latin typeface="Arial" pitchFamily="34" charset="0"/>
                <a:ea typeface="+mn-ea"/>
                <a:cs typeface="Arial" pitchFamily="34" charset="0"/>
              </a:rPr>
              <a:t>Document  for:		Discussion</a:t>
            </a:r>
          </a:p>
        </p:txBody>
      </p:sp>
      <p:sp>
        <p:nvSpPr>
          <p:cNvPr id="9" name="Title 1">
            <a:extLst>
              <a:ext uri="{FF2B5EF4-FFF2-40B4-BE49-F238E27FC236}">
                <a16:creationId xmlns:a16="http://schemas.microsoft.com/office/drawing/2014/main" id="{B8FF7D3F-09B1-4E6A-B23F-2C54ED986DF8}"/>
              </a:ext>
            </a:extLst>
          </p:cNvPr>
          <p:cNvSpPr txBox="1">
            <a:spLocks/>
          </p:cNvSpPr>
          <p:nvPr/>
        </p:nvSpPr>
        <p:spPr bwMode="black">
          <a:xfrm>
            <a:off x="404800" y="1229400"/>
            <a:ext cx="9943470" cy="7076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16" tIns="45708" rIns="91416" bIns="45708"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marL="0" marR="0" lvl="0" indent="0" algn="l" defTabSz="1218987" rtl="0" eaLnBrk="0" fontAlgn="base" latinLnBrk="0" hangingPunct="0">
              <a:lnSpc>
                <a:spcPct val="100000"/>
              </a:lnSpc>
              <a:spcBef>
                <a:spcPct val="0"/>
              </a:spcBef>
              <a:spcAft>
                <a:spcPct val="0"/>
              </a:spcAft>
              <a:buClrTx/>
              <a:buSzTx/>
              <a:buFontTx/>
              <a:buNone/>
              <a:tabLst/>
              <a:defRPr/>
            </a:pPr>
            <a:r>
              <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rPr>
              <a:t>3GPP TSG RAN </a:t>
            </a:r>
            <a:r>
              <a:rPr lang="en-US" altLang="fr-FR" sz="2000" b="1" dirty="0">
                <a:latin typeface="Arial" panose="020B0604020202020204" pitchFamily="34" charset="0"/>
                <a:cs typeface="Arial" panose="020B0604020202020204" pitchFamily="34" charset="0"/>
              </a:rPr>
              <a:t>Meeting #93-e </a:t>
            </a:r>
            <a:r>
              <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rPr>
              <a:t>	                  	             RP-212060</a:t>
            </a:r>
          </a:p>
          <a:p>
            <a:pPr>
              <a:lnSpc>
                <a:spcPct val="100000"/>
              </a:lnSpc>
              <a:defRPr/>
            </a:pPr>
            <a:r>
              <a:rPr kumimoji="0" lang="en-US" sz="1999" b="1" i="0" u="none" strike="noStrike" kern="1200" cap="none" spc="0" normalizeH="0" baseline="0" noProof="0" dirty="0">
                <a:ln>
                  <a:noFill/>
                </a:ln>
                <a:solidFill>
                  <a:prstClr val="white"/>
                </a:solidFill>
                <a:effectLst/>
                <a:uLnTx/>
                <a:uFillTx/>
                <a:latin typeface="Arial" panose="020B0604020202020204" pitchFamily="34" charset="0"/>
                <a:ea typeface="Arial" charset="0"/>
                <a:cs typeface="Arial" panose="020B0604020202020204" pitchFamily="34" charset="0"/>
              </a:rPr>
              <a:t>Electronic Meeting, </a:t>
            </a:r>
            <a:r>
              <a:rPr lang="en-US" altLang="fr-FR" sz="2000" b="1" dirty="0">
                <a:latin typeface="Arial" panose="020B0604020202020204" pitchFamily="34" charset="0"/>
                <a:cs typeface="Arial" panose="020B0604020202020204" pitchFamily="34" charset="0"/>
              </a:rPr>
              <a:t>September 13 - 17, 2021</a:t>
            </a:r>
            <a:endParaRPr lang="fr-FR" altLang="fr-FR"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765058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Motivation</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2</a:t>
            </a:fld>
            <a:endParaRPr lang="en-US" dirty="0"/>
          </a:p>
        </p:txBody>
      </p:sp>
      <p:sp>
        <p:nvSpPr>
          <p:cNvPr id="5" name="Rectangle: Rounded Corners 4">
            <a:extLst>
              <a:ext uri="{FF2B5EF4-FFF2-40B4-BE49-F238E27FC236}">
                <a16:creationId xmlns:a16="http://schemas.microsoft.com/office/drawing/2014/main" id="{A8E03EFF-1CEA-462D-A293-45F54E396918}"/>
              </a:ext>
            </a:extLst>
          </p:cNvPr>
          <p:cNvSpPr/>
          <p:nvPr/>
        </p:nvSpPr>
        <p:spPr>
          <a:xfrm>
            <a:off x="884237" y="1055810"/>
            <a:ext cx="10420350" cy="101111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r>
              <a:rPr lang="en-US" dirty="0">
                <a:solidFill>
                  <a:schemeClr val="bg1"/>
                </a:solidFill>
              </a:rPr>
              <a:t>Requirements for sidelink communication are quite diverse with emerging use cases.</a:t>
            </a:r>
          </a:p>
        </p:txBody>
      </p:sp>
      <p:sp>
        <p:nvSpPr>
          <p:cNvPr id="6" name="TextBox 5">
            <a:extLst>
              <a:ext uri="{FF2B5EF4-FFF2-40B4-BE49-F238E27FC236}">
                <a16:creationId xmlns:a16="http://schemas.microsoft.com/office/drawing/2014/main" id="{1EF6A769-E31B-4BD0-A868-E16A0CA13AC4}"/>
              </a:ext>
            </a:extLst>
          </p:cNvPr>
          <p:cNvSpPr txBox="1"/>
          <p:nvPr/>
        </p:nvSpPr>
        <p:spPr>
          <a:xfrm>
            <a:off x="884237" y="2043043"/>
            <a:ext cx="10420350" cy="4480714"/>
          </a:xfrm>
          <a:prstGeom prst="rect">
            <a:avLst/>
          </a:prstGeom>
          <a:noFill/>
        </p:spPr>
        <p:txBody>
          <a:bodyPr wrap="square" rtlCol="0">
            <a:spAutoFit/>
          </a:bodyPr>
          <a:lstStyle/>
          <a:p>
            <a:pPr marL="342900" lvl="0" indent="-342900">
              <a:lnSpc>
                <a:spcPct val="130000"/>
              </a:lnSpc>
              <a:spcAft>
                <a:spcPts val="600"/>
              </a:spcAft>
              <a:buFont typeface="Arial" panose="020B0604020202020204" pitchFamily="34" charset="0"/>
              <a:buChar char="•"/>
            </a:pPr>
            <a:r>
              <a:rPr lang="en-US" sz="2000" dirty="0">
                <a:solidFill>
                  <a:schemeClr val="bg1"/>
                </a:solidFill>
              </a:rPr>
              <a:t>On data rate:</a:t>
            </a:r>
          </a:p>
          <a:p>
            <a:pPr marL="895243" lvl="1" indent="-285750">
              <a:lnSpc>
                <a:spcPct val="130000"/>
              </a:lnSpc>
              <a:spcAft>
                <a:spcPts val="600"/>
              </a:spcAft>
              <a:buFont typeface="Arial" panose="020B0604020202020204" pitchFamily="34" charset="0"/>
              <a:buChar char="•"/>
            </a:pPr>
            <a:r>
              <a:rPr lang="en-US" sz="1800" dirty="0">
                <a:solidFill>
                  <a:schemeClr val="bg1"/>
                </a:solidFill>
              </a:rPr>
              <a:t>The required data rate can be ranged from several Mbps (e.g., for sidelink communication between the wearable devices to the smart phone) to Gbps (e.g., for AR/VR/cloud gaming applications, or for the extended sensors for vehicle to vehicle to </a:t>
            </a:r>
            <a:r>
              <a:rPr lang="en-GB" sz="1800" dirty="0">
                <a:solidFill>
                  <a:schemeClr val="bg1"/>
                </a:solidFill>
              </a:rPr>
              <a:t>exchange the raw or processed data gathered through local sensors or live video images among vehicles, road site units, and V2X application servers)</a:t>
            </a:r>
          </a:p>
          <a:p>
            <a:pPr marL="342900" indent="-342900">
              <a:lnSpc>
                <a:spcPct val="130000"/>
              </a:lnSpc>
              <a:spcAft>
                <a:spcPts val="600"/>
              </a:spcAft>
              <a:buFont typeface="Arial" panose="020B0604020202020204" pitchFamily="34" charset="0"/>
              <a:buChar char="•"/>
            </a:pPr>
            <a:r>
              <a:rPr lang="en-GB" sz="2000" dirty="0">
                <a:solidFill>
                  <a:schemeClr val="bg1"/>
                </a:solidFill>
              </a:rPr>
              <a:t>On latency:</a:t>
            </a:r>
            <a:endParaRPr lang="en-US" sz="2000" dirty="0">
              <a:solidFill>
                <a:schemeClr val="bg1"/>
              </a:solidFill>
            </a:endParaRPr>
          </a:p>
          <a:p>
            <a:pPr marL="895243" lvl="1" indent="-285750">
              <a:lnSpc>
                <a:spcPct val="130000"/>
              </a:lnSpc>
              <a:spcAft>
                <a:spcPts val="600"/>
              </a:spcAft>
              <a:buFont typeface="Arial" panose="020B0604020202020204" pitchFamily="34" charset="0"/>
              <a:buChar char="•"/>
            </a:pPr>
            <a:r>
              <a:rPr lang="en-US" sz="1800" dirty="0">
                <a:solidFill>
                  <a:schemeClr val="bg1"/>
                </a:solidFill>
              </a:rPr>
              <a:t>The required latency can be varied from tens of microseconds (e.g., for AR/VR and V2X applications) to tens of milliseconds (e.g., for smart home and wearable devices). </a:t>
            </a:r>
          </a:p>
          <a:p>
            <a:pPr marL="342900" lvl="1" indent="-342900">
              <a:lnSpc>
                <a:spcPct val="130000"/>
              </a:lnSpc>
              <a:spcAft>
                <a:spcPts val="600"/>
              </a:spcAft>
              <a:buFont typeface="Arial" panose="020B0604020202020204" pitchFamily="34" charset="0"/>
              <a:buChar char="•"/>
            </a:pPr>
            <a:r>
              <a:rPr lang="en-US" sz="2000" dirty="0">
                <a:solidFill>
                  <a:schemeClr val="bg1"/>
                </a:solidFill>
              </a:rPr>
              <a:t>On reliability:</a:t>
            </a:r>
          </a:p>
          <a:p>
            <a:pPr marL="895243" lvl="1" indent="-285750">
              <a:lnSpc>
                <a:spcPct val="130000"/>
              </a:lnSpc>
              <a:spcAft>
                <a:spcPts val="600"/>
              </a:spcAft>
              <a:buFont typeface="Arial" panose="020B0604020202020204" pitchFamily="34" charset="0"/>
              <a:buChar char="•"/>
            </a:pPr>
            <a:r>
              <a:rPr lang="en-US" sz="1800" dirty="0">
                <a:solidFill>
                  <a:schemeClr val="bg1"/>
                </a:solidFill>
              </a:rPr>
              <a:t>High reliability is required to support URLLC-type sidelink use cases.</a:t>
            </a:r>
          </a:p>
        </p:txBody>
      </p:sp>
    </p:spTree>
    <p:extLst>
      <p:ext uri="{BB962C8B-B14F-4D97-AF65-F5344CB8AC3E}">
        <p14:creationId xmlns:p14="http://schemas.microsoft.com/office/powerpoint/2010/main" val="395927829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Motivation</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3</a:t>
            </a:fld>
            <a:endParaRPr lang="en-US" dirty="0"/>
          </a:p>
        </p:txBody>
      </p:sp>
      <p:sp>
        <p:nvSpPr>
          <p:cNvPr id="3" name="Rectangle 2">
            <a:extLst>
              <a:ext uri="{FF2B5EF4-FFF2-40B4-BE49-F238E27FC236}">
                <a16:creationId xmlns:a16="http://schemas.microsoft.com/office/drawing/2014/main" id="{6C485F58-C2F9-4894-BE53-5FA451BD50C7}"/>
              </a:ext>
            </a:extLst>
          </p:cNvPr>
          <p:cNvSpPr/>
          <p:nvPr/>
        </p:nvSpPr>
        <p:spPr>
          <a:xfrm>
            <a:off x="1565428" y="789236"/>
            <a:ext cx="7844902" cy="338554"/>
          </a:xfrm>
          <a:prstGeom prst="rect">
            <a:avLst/>
          </a:prstGeom>
        </p:spPr>
        <p:txBody>
          <a:bodyPr wrap="square">
            <a:spAutoFit/>
          </a:bodyPr>
          <a:lstStyle/>
          <a:p>
            <a:pPr algn="ctr">
              <a:spcBef>
                <a:spcPts val="300"/>
              </a:spcBef>
              <a:spcAft>
                <a:spcPts val="900"/>
              </a:spcAft>
            </a:pPr>
            <a:r>
              <a:rPr lang="x-none"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Table 7.</a:t>
            </a:r>
            <a:r>
              <a:rPr lang="en-GB"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6</a:t>
            </a:r>
            <a:r>
              <a:rPr lang="x-none"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a:t>
            </a:r>
            <a:r>
              <a:rPr lang="en-GB"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1</a:t>
            </a:r>
            <a:r>
              <a:rPr lang="x-none"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-1 KPI Table for</a:t>
            </a:r>
            <a:r>
              <a:rPr lang="en-US"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 additional </a:t>
            </a:r>
            <a:r>
              <a:rPr lang="x-none" sz="1600" b="1" dirty="0">
                <a:solidFill>
                  <a:schemeClr val="bg1"/>
                </a:solidFill>
                <a:latin typeface="Arial" panose="020B0604020202020204" pitchFamily="34" charset="0"/>
                <a:ea typeface="宋体" panose="02010600030101010101" pitchFamily="2" charset="-122"/>
                <a:cs typeface="Times New Roman" panose="02020603050405020304" pitchFamily="18" charset="0"/>
              </a:rPr>
              <a:t>high data rate and low latency service</a:t>
            </a:r>
            <a:endParaRPr lang="en-US" sz="1600" b="1" dirty="0">
              <a:solidFill>
                <a:schemeClr val="bg1"/>
              </a:solidFill>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8708521D-43E5-4680-965F-ECF5522D4418}"/>
              </a:ext>
            </a:extLst>
          </p:cNvPr>
          <p:cNvGraphicFramePr>
            <a:graphicFrameLocks noGrp="1"/>
          </p:cNvGraphicFramePr>
          <p:nvPr>
            <p:extLst>
              <p:ext uri="{D42A27DB-BD31-4B8C-83A1-F6EECF244321}">
                <p14:modId xmlns:p14="http://schemas.microsoft.com/office/powerpoint/2010/main" val="3346620243"/>
              </p:ext>
            </p:extLst>
          </p:nvPr>
        </p:nvGraphicFramePr>
        <p:xfrm>
          <a:off x="838200" y="1127790"/>
          <a:ext cx="10512425" cy="2743200"/>
        </p:xfrm>
        <a:graphic>
          <a:graphicData uri="http://schemas.openxmlformats.org/drawingml/2006/table">
            <a:tbl>
              <a:tblPr firstRow="1" firstCol="1" bandRow="1"/>
              <a:tblGrid>
                <a:gridCol w="1705115">
                  <a:extLst>
                    <a:ext uri="{9D8B030D-6E8A-4147-A177-3AD203B41FA5}">
                      <a16:colId xmlns:a16="http://schemas.microsoft.com/office/drawing/2014/main" val="949453869"/>
                    </a:ext>
                  </a:extLst>
                </a:gridCol>
                <a:gridCol w="1976336">
                  <a:extLst>
                    <a:ext uri="{9D8B030D-6E8A-4147-A177-3AD203B41FA5}">
                      <a16:colId xmlns:a16="http://schemas.microsoft.com/office/drawing/2014/main" val="2454655602"/>
                    </a:ext>
                  </a:extLst>
                </a:gridCol>
                <a:gridCol w="1976336">
                  <a:extLst>
                    <a:ext uri="{9D8B030D-6E8A-4147-A177-3AD203B41FA5}">
                      <a16:colId xmlns:a16="http://schemas.microsoft.com/office/drawing/2014/main" val="639493666"/>
                    </a:ext>
                  </a:extLst>
                </a:gridCol>
                <a:gridCol w="1164777">
                  <a:extLst>
                    <a:ext uri="{9D8B030D-6E8A-4147-A177-3AD203B41FA5}">
                      <a16:colId xmlns:a16="http://schemas.microsoft.com/office/drawing/2014/main" val="1373819721"/>
                    </a:ext>
                  </a:extLst>
                </a:gridCol>
                <a:gridCol w="1213134">
                  <a:extLst>
                    <a:ext uri="{9D8B030D-6E8A-4147-A177-3AD203B41FA5}">
                      <a16:colId xmlns:a16="http://schemas.microsoft.com/office/drawing/2014/main" val="1336134710"/>
                    </a:ext>
                  </a:extLst>
                </a:gridCol>
                <a:gridCol w="1652553">
                  <a:extLst>
                    <a:ext uri="{9D8B030D-6E8A-4147-A177-3AD203B41FA5}">
                      <a16:colId xmlns:a16="http://schemas.microsoft.com/office/drawing/2014/main" val="62091281"/>
                    </a:ext>
                  </a:extLst>
                </a:gridCol>
                <a:gridCol w="824174">
                  <a:extLst>
                    <a:ext uri="{9D8B030D-6E8A-4147-A177-3AD203B41FA5}">
                      <a16:colId xmlns:a16="http://schemas.microsoft.com/office/drawing/2014/main" val="3693091834"/>
                    </a:ext>
                  </a:extLst>
                </a:gridCol>
              </a:tblGrid>
              <a:tr h="0">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Use Cases</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gridSpan="3">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Characteristic parameter (KPI)</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hMerge="1">
                  <a:txBody>
                    <a:bodyPr/>
                    <a:lstStyle/>
                    <a:p>
                      <a:endParaRPr lang="en-US"/>
                    </a:p>
                  </a:txBody>
                  <a:tcPr/>
                </a:tc>
                <a:tc gridSpan="3">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Influence quantity</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2563047"/>
                  </a:ext>
                </a:extLst>
              </a:tr>
              <a:tr h="0">
                <a:tc vMerge="1">
                  <a:txBody>
                    <a:bodyPr/>
                    <a:lstStyle/>
                    <a:p>
                      <a:endParaRPr lang="en-US"/>
                    </a:p>
                  </a:txBody>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Max allowed end-to-end latency</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Service bit rate: user-experienced data rate</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Reliability</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 of UEs</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UE Speed</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Service Area</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0">
                          <a:solidFill>
                            <a:schemeClr val="bg1"/>
                          </a:solidFill>
                          <a:effectLst/>
                          <a:latin typeface="Arial" panose="020B0604020202020204" pitchFamily="34" charset="0"/>
                          <a:ea typeface="Calibri" panose="020F0502020204030204" pitchFamily="34" charset="0"/>
                          <a:cs typeface="Times New Roman" panose="02020603050405020304" pitchFamily="18" charset="0"/>
                        </a:rPr>
                        <a:t>(note</a:t>
                      </a:r>
                      <a:r>
                        <a:rPr lang="en-GB" sz="900" b="1">
                          <a:solidFill>
                            <a:schemeClr val="bg1"/>
                          </a:solidFill>
                          <a:effectLst/>
                          <a:latin typeface="Arial" panose="020B0604020202020204" pitchFamily="34" charset="0"/>
                          <a:ea typeface="Calibri" panose="020F0502020204030204" pitchFamily="34" charset="0"/>
                          <a:cs typeface="Times New Roman" panose="02020603050405020304" pitchFamily="18" charset="0"/>
                        </a:rPr>
                        <a:t> </a:t>
                      </a:r>
                      <a:r>
                        <a:rPr lang="en-GB" sz="900" b="0">
                          <a:solidFill>
                            <a:schemeClr val="bg1"/>
                          </a:solidFill>
                          <a:effectLst/>
                          <a:latin typeface="Arial" panose="020B0604020202020204" pitchFamily="34" charset="0"/>
                          <a:ea typeface="Calibri" panose="020F0502020204030204" pitchFamily="34" charset="0"/>
                          <a:cs typeface="Times New Roman" panose="02020603050405020304" pitchFamily="18" charset="0"/>
                        </a:rPr>
                        <a:t>2)</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3477330361"/>
                  </a:ext>
                </a:extLst>
              </a:tr>
              <a:tr h="0">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Gaming or Interactive Data Exchanging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3)</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10ms (note 4)</a:t>
                      </a:r>
                      <a:endParaRPr lang="en-US" sz="9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0,1 to [1] Gbit/s supporting visual content (e.g. VR based or high definition video) with 4K, 8K resolution and up to120 frames per second content.</a:t>
                      </a:r>
                      <a:endPar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Arial" panose="020B0604020202020204" pitchFamily="34" charset="0"/>
                        </a:rPr>
                        <a:t>99,99 % (note 4)</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[10]</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Stationary or Pedestrian</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20 m x 10 m; in one vehicle (up to 120 km/h) and in one train (up to 500 km/h)</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2865187999"/>
                  </a:ext>
                </a:extLst>
              </a:tr>
              <a:tr h="0">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Consumption of VR content via tethered VR headset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6)</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[5 to 10] ms</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5)</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0,1 to [10] Gbit/s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5)</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b="0">
                          <a:solidFill>
                            <a:schemeClr val="bg1"/>
                          </a:solidFill>
                          <a:effectLst/>
                          <a:latin typeface="Arial" panose="020B0604020202020204" pitchFamily="34" charset="0"/>
                          <a:ea typeface="Times New Roman" panose="02020603050405020304" pitchFamily="18" charset="0"/>
                          <a:cs typeface="Arial" panose="020B0604020202020204" pitchFamily="34" charset="0"/>
                        </a:rPr>
                        <a:t>99,99 %]</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l">
                        <a:spcBef>
                          <a:spcPts val="0"/>
                        </a:spcBef>
                        <a:spcAft>
                          <a:spcPts val="0"/>
                        </a:spcAft>
                      </a:pPr>
                      <a:r>
                        <a:rPr lang="en-GB" sz="900" b="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US" sz="900" b="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Stationary or Pedestrian</a:t>
                      </a:r>
                      <a:endParaRPr lang="en-US" sz="9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dirty="0">
                          <a:solidFill>
                            <a:schemeClr val="bg1"/>
                          </a:solidFill>
                          <a:effectLst/>
                          <a:latin typeface="宋体" panose="02010600030101010101" pitchFamily="2" charset="-122"/>
                          <a:ea typeface="Times New Roman" panose="02020603050405020304" pitchFamily="18" charset="0"/>
                          <a:cs typeface="Times New Roman" panose="02020603050405020304" pitchFamily="18" charset="0"/>
                        </a:rPr>
                        <a:t>-</a:t>
                      </a:r>
                      <a:endPar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108436863"/>
                  </a:ext>
                </a:extLst>
              </a:tr>
              <a:tr h="0">
                <a:tc gridSpan="7">
                  <a:txBody>
                    <a:bodyPr/>
                    <a:lstStyle/>
                    <a:p>
                      <a:pPr marL="540385" marR="0" indent="-540385">
                        <a:spcBef>
                          <a:spcPts val="0"/>
                        </a:spcBef>
                        <a:spcAft>
                          <a:spcPts val="0"/>
                        </a:spcAft>
                      </a:pP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3:	Communication includes direct wireless links (UE to UE). </a:t>
                      </a:r>
                    </a:p>
                    <a:p>
                      <a:pPr marL="540385" marR="0" indent="-540385">
                        <a:spcBef>
                          <a:spcPts val="0"/>
                        </a:spcBef>
                        <a:spcAft>
                          <a:spcPts val="0"/>
                        </a:spcAft>
                      </a:pP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4:	Latency and reliability KPIs can vary based on specific use case/architecture, e.g. for cloud/edge/split rendering, and may be represented by a range of values.</a:t>
                      </a:r>
                    </a:p>
                    <a:p>
                      <a:pPr marL="540385" marR="0" indent="-540385">
                        <a:spcBef>
                          <a:spcPts val="0"/>
                        </a:spcBef>
                        <a:spcAft>
                          <a:spcPts val="0"/>
                        </a:spcAft>
                      </a:pP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5:	The decoding capability in the VR headset and the encoding/decoding complexity/time of the stream will set the required bit rate and latency over the direct wireless link between the tethered VR headset and its connected UE, bit rate from 100 Mbit/s to [10] Gbit/s and latency from 5 </a:t>
                      </a:r>
                      <a:r>
                        <a:rPr lang="en-US" sz="900" dirty="0" err="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ms</a:t>
                      </a: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to 10 </a:t>
                      </a:r>
                      <a:r>
                        <a:rPr lang="en-US" sz="900" dirty="0" err="1">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ms.</a:t>
                      </a: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p>
                    <a:p>
                      <a:pPr marL="540385" marR="0" indent="-540385">
                        <a:spcBef>
                          <a:spcPts val="0"/>
                        </a:spcBef>
                        <a:spcAft>
                          <a:spcPts val="0"/>
                        </a:spcAft>
                      </a:pPr>
                      <a:r>
                        <a:rPr lang="en-US" sz="9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NOTE 6:	The performance requirement is valid for the direct wireless link between the tethered VR headset and its connected 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20847060"/>
                  </a:ext>
                </a:extLst>
              </a:tr>
            </a:tbl>
          </a:graphicData>
        </a:graphic>
      </p:graphicFrame>
      <p:sp>
        <p:nvSpPr>
          <p:cNvPr id="9" name="TextBox 8">
            <a:extLst>
              <a:ext uri="{FF2B5EF4-FFF2-40B4-BE49-F238E27FC236}">
                <a16:creationId xmlns:a16="http://schemas.microsoft.com/office/drawing/2014/main" id="{5969F0F4-D934-44C7-8E5F-C3968C798854}"/>
              </a:ext>
            </a:extLst>
          </p:cNvPr>
          <p:cNvSpPr txBox="1"/>
          <p:nvPr/>
        </p:nvSpPr>
        <p:spPr>
          <a:xfrm>
            <a:off x="9136695" y="789236"/>
            <a:ext cx="2577437" cy="338554"/>
          </a:xfrm>
          <a:prstGeom prst="rect">
            <a:avLst/>
          </a:prstGeom>
          <a:noFill/>
        </p:spPr>
        <p:txBody>
          <a:bodyPr wrap="none" rtlCol="0">
            <a:spAutoFit/>
          </a:bodyPr>
          <a:lstStyle/>
          <a:p>
            <a:r>
              <a:rPr lang="en-US" sz="1600" dirty="0">
                <a:solidFill>
                  <a:srgbClr val="FFC000"/>
                </a:solidFill>
                <a:latin typeface="Arial" pitchFamily="34" charset="0"/>
                <a:cs typeface="Arial" pitchFamily="34" charset="0"/>
              </a:rPr>
              <a:t>Note: cited from TS22.261</a:t>
            </a:r>
          </a:p>
        </p:txBody>
      </p:sp>
      <p:graphicFrame>
        <p:nvGraphicFramePr>
          <p:cNvPr id="10" name="Table 9">
            <a:extLst>
              <a:ext uri="{FF2B5EF4-FFF2-40B4-BE49-F238E27FC236}">
                <a16:creationId xmlns:a16="http://schemas.microsoft.com/office/drawing/2014/main" id="{A0D5ED08-5C85-43A6-ADFB-1C118397E1F1}"/>
              </a:ext>
            </a:extLst>
          </p:cNvPr>
          <p:cNvGraphicFramePr>
            <a:graphicFrameLocks noGrp="1"/>
          </p:cNvGraphicFramePr>
          <p:nvPr>
            <p:extLst>
              <p:ext uri="{D42A27DB-BD31-4B8C-83A1-F6EECF244321}">
                <p14:modId xmlns:p14="http://schemas.microsoft.com/office/powerpoint/2010/main" val="182491589"/>
              </p:ext>
            </p:extLst>
          </p:nvPr>
        </p:nvGraphicFramePr>
        <p:xfrm>
          <a:off x="838199" y="4243526"/>
          <a:ext cx="10512423" cy="2513720"/>
        </p:xfrm>
        <a:graphic>
          <a:graphicData uri="http://schemas.openxmlformats.org/drawingml/2006/table">
            <a:tbl>
              <a:tblPr firstRow="1" firstCol="1" bandRow="1"/>
              <a:tblGrid>
                <a:gridCol w="1400352">
                  <a:extLst>
                    <a:ext uri="{9D8B030D-6E8A-4147-A177-3AD203B41FA5}">
                      <a16:colId xmlns:a16="http://schemas.microsoft.com/office/drawing/2014/main" val="4206791091"/>
                    </a:ext>
                  </a:extLst>
                </a:gridCol>
                <a:gridCol w="1232618">
                  <a:extLst>
                    <a:ext uri="{9D8B030D-6E8A-4147-A177-3AD203B41FA5}">
                      <a16:colId xmlns:a16="http://schemas.microsoft.com/office/drawing/2014/main" val="684786931"/>
                    </a:ext>
                  </a:extLst>
                </a:gridCol>
                <a:gridCol w="880488">
                  <a:extLst>
                    <a:ext uri="{9D8B030D-6E8A-4147-A177-3AD203B41FA5}">
                      <a16:colId xmlns:a16="http://schemas.microsoft.com/office/drawing/2014/main" val="460355510"/>
                    </a:ext>
                  </a:extLst>
                </a:gridCol>
                <a:gridCol w="924250">
                  <a:extLst>
                    <a:ext uri="{9D8B030D-6E8A-4147-A177-3AD203B41FA5}">
                      <a16:colId xmlns:a16="http://schemas.microsoft.com/office/drawing/2014/main" val="2284140979"/>
                    </a:ext>
                  </a:extLst>
                </a:gridCol>
                <a:gridCol w="1056553">
                  <a:extLst>
                    <a:ext uri="{9D8B030D-6E8A-4147-A177-3AD203B41FA5}">
                      <a16:colId xmlns:a16="http://schemas.microsoft.com/office/drawing/2014/main" val="2376725961"/>
                    </a:ext>
                  </a:extLst>
                </a:gridCol>
                <a:gridCol w="1320091">
                  <a:extLst>
                    <a:ext uri="{9D8B030D-6E8A-4147-A177-3AD203B41FA5}">
                      <a16:colId xmlns:a16="http://schemas.microsoft.com/office/drawing/2014/main" val="1611094168"/>
                    </a:ext>
                  </a:extLst>
                </a:gridCol>
                <a:gridCol w="793015">
                  <a:extLst>
                    <a:ext uri="{9D8B030D-6E8A-4147-A177-3AD203B41FA5}">
                      <a16:colId xmlns:a16="http://schemas.microsoft.com/office/drawing/2014/main" val="1711664888"/>
                    </a:ext>
                  </a:extLst>
                </a:gridCol>
                <a:gridCol w="1452528">
                  <a:extLst>
                    <a:ext uri="{9D8B030D-6E8A-4147-A177-3AD203B41FA5}">
                      <a16:colId xmlns:a16="http://schemas.microsoft.com/office/drawing/2014/main" val="1040265403"/>
                    </a:ext>
                  </a:extLst>
                </a:gridCol>
                <a:gridCol w="1452528">
                  <a:extLst>
                    <a:ext uri="{9D8B030D-6E8A-4147-A177-3AD203B41FA5}">
                      <a16:colId xmlns:a16="http://schemas.microsoft.com/office/drawing/2014/main" val="418880571"/>
                    </a:ext>
                  </a:extLst>
                </a:gridCol>
              </a:tblGrid>
              <a:tr h="94921">
                <a:tc grid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Communication scenario description</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Req #</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Payload (Bytes)</a:t>
                      </a:r>
                      <a:endParaRPr lang="en-US"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Tx rate (Message /Sec)</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Max end-to-end</a:t>
                      </a:r>
                      <a:endParaRPr lang="en-US"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lgn="ctr">
                        <a:spcBef>
                          <a:spcPts val="0"/>
                        </a:spcBef>
                        <a:spcAft>
                          <a:spcPts val="0"/>
                        </a:spcAft>
                      </a:pPr>
                      <a:r>
                        <a:rPr lang="en-GB"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Latency (</a:t>
                      </a:r>
                      <a:r>
                        <a:rPr lang="en-GB" sz="900" b="1" dirty="0" err="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ms</a:t>
                      </a:r>
                      <a:r>
                        <a:rPr lang="en-GB"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a:t>
                      </a:r>
                      <a:endParaRPr lang="en-US" sz="900" b="1"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Reliability (%)</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Data rate (Mbps)</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rowSpan="2">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Min required communication range (meters)</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3032667734"/>
                  </a:ext>
                </a:extLst>
              </a:tr>
              <a:tr h="93663">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Scenario</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Degree</a:t>
                      </a:r>
                      <a:endParaRPr lang="en-US" sz="900" b="1">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388657056"/>
                  </a:ext>
                </a:extLst>
              </a:tr>
              <a:tr h="228722">
                <a:tc rowSpan="6">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Sensor information sharing between UEs supporting V2X application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Lower </a:t>
                      </a:r>
                      <a:b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b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degree of automation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[R.5.4-001]</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1600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a:t>
                      </a:r>
                      <a:endParaRPr lang="en-US"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729333645"/>
                  </a:ext>
                </a:extLst>
              </a:tr>
              <a:tr h="189843">
                <a:tc vMerge="1">
                  <a:txBody>
                    <a:bodyPr/>
                    <a:lstStyle/>
                    <a:p>
                      <a:endParaRPr lang="en-US"/>
                    </a:p>
                  </a:txBody>
                  <a:tcPr/>
                </a:tc>
                <a:tc rowSpan="5">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Higher degree of automation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[R.5.4-002]</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95</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25</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(NOTE 1)</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3388374835"/>
                  </a:ext>
                </a:extLst>
              </a:tr>
              <a:tr h="14612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[R.5.4-003]</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3</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200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3158884156"/>
                  </a:ext>
                </a:extLst>
              </a:tr>
              <a:tr h="14612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[R.5.4-004]</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a:t>
                      </a:r>
                      <a:endParaRPr lang="en-US"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25</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2485574516"/>
                  </a:ext>
                </a:extLst>
              </a:tr>
              <a:tr h="14612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[R.5.4-005]</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2698079578"/>
                  </a:ext>
                </a:extLst>
              </a:tr>
              <a:tr h="189843">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[R.5.4-006]</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(NOTE 2)</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4066990930"/>
                  </a:ext>
                </a:extLst>
              </a:tr>
              <a:tr h="228722">
                <a:tc rowSpan="3">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Video sharing between UEs supporting V2X application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Lower </a:t>
                      </a:r>
                      <a:b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b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degree of automation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[R.5.4-007]</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50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2631826598"/>
                  </a:ext>
                </a:extLst>
              </a:tr>
              <a:tr h="146128">
                <a:tc vMerge="1">
                  <a:txBody>
                    <a:bodyPr/>
                    <a:lstStyle/>
                    <a:p>
                      <a:endParaRPr lang="en-US"/>
                    </a:p>
                  </a:txBody>
                  <a:tcPr/>
                </a:tc>
                <a:tc rowSpan="2">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Higher degree of automation</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[R.5.4-008]</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700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200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1726280161"/>
                  </a:ext>
                </a:extLst>
              </a:tr>
              <a:tr h="146128">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[R.5.4-009]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 </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10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99.99</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90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GB"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400</a:t>
                      </a:r>
                      <a:endParaRPr lang="en-US" sz="90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1874525795"/>
                  </a:ext>
                </a:extLst>
              </a:tr>
              <a:tr h="189843">
                <a:tc gridSpan="9">
                  <a:txBody>
                    <a:bodyPr/>
                    <a:lstStyle/>
                    <a:p>
                      <a:pPr marL="540385" marR="0" indent="-540385">
                        <a:spcBef>
                          <a:spcPts val="0"/>
                        </a:spcBef>
                        <a:spcAft>
                          <a:spcPts val="0"/>
                        </a:spcAft>
                      </a:pPr>
                      <a:r>
                        <a:rPr lang="en-GB"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NOTE 1: This is peak data rate.</a:t>
                      </a:r>
                      <a:endParaRPr lang="en-US"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p>
                      <a:pPr marL="540385" marR="0" indent="-540385">
                        <a:spcBef>
                          <a:spcPts val="0"/>
                        </a:spcBef>
                        <a:spcAft>
                          <a:spcPts val="0"/>
                        </a:spcAft>
                      </a:pPr>
                      <a:r>
                        <a:rPr lang="en-GB"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rPr>
                        <a:t>NOTE 2: This is for imminent collision scenario.</a:t>
                      </a:r>
                      <a:endParaRPr lang="en-US" sz="900" dirty="0">
                        <a:solidFill>
                          <a:schemeClr val="bg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41400" marR="41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5261377"/>
                  </a:ext>
                </a:extLst>
              </a:tr>
            </a:tbl>
          </a:graphicData>
        </a:graphic>
      </p:graphicFrame>
      <p:sp>
        <p:nvSpPr>
          <p:cNvPr id="11" name="Rectangle 10">
            <a:extLst>
              <a:ext uri="{FF2B5EF4-FFF2-40B4-BE49-F238E27FC236}">
                <a16:creationId xmlns:a16="http://schemas.microsoft.com/office/drawing/2014/main" id="{963C11DB-5207-4BEC-944E-C1F46ED28CEA}"/>
              </a:ext>
            </a:extLst>
          </p:cNvPr>
          <p:cNvSpPr/>
          <p:nvPr/>
        </p:nvSpPr>
        <p:spPr>
          <a:xfrm>
            <a:off x="838199" y="3904972"/>
            <a:ext cx="9095913" cy="338554"/>
          </a:xfrm>
          <a:prstGeom prst="rect">
            <a:avLst/>
          </a:prstGeom>
        </p:spPr>
        <p:txBody>
          <a:bodyPr wrap="square">
            <a:spAutoFit/>
          </a:bodyPr>
          <a:lstStyle/>
          <a:p>
            <a:pPr algn="ctr">
              <a:spcBef>
                <a:spcPts val="300"/>
              </a:spcBef>
              <a:spcAft>
                <a:spcPts val="900"/>
              </a:spcAft>
            </a:pPr>
            <a:r>
              <a:rPr lang="en-GB" sz="1600" b="1" dirty="0">
                <a:solidFill>
                  <a:schemeClr val="bg1"/>
                </a:solidFill>
                <a:latin typeface="Arial" panose="020B0604020202020204" pitchFamily="34" charset="0"/>
                <a:ea typeface="Malgun Gothic" panose="020B0503020000020004" pitchFamily="34" charset="-127"/>
                <a:cs typeface="Times New Roman" panose="02020603050405020304" pitchFamily="18" charset="0"/>
              </a:rPr>
              <a:t>Table 5.4-1 Performance requirements for extended sensors</a:t>
            </a:r>
            <a:endParaRPr lang="en-US" sz="1600" b="1" dirty="0">
              <a:solidFill>
                <a:schemeClr val="bg1"/>
              </a:solidFill>
              <a:latin typeface="Arial" panose="020B0604020202020204" pitchFamily="34" charset="0"/>
              <a:ea typeface="Malgun Gothic" panose="020B0503020000020004" pitchFamily="34" charset="-127"/>
              <a:cs typeface="Times New Roman" panose="02020603050405020304" pitchFamily="18" charset="0"/>
            </a:endParaRPr>
          </a:p>
        </p:txBody>
      </p:sp>
      <p:sp>
        <p:nvSpPr>
          <p:cNvPr id="12" name="TextBox 11">
            <a:extLst>
              <a:ext uri="{FF2B5EF4-FFF2-40B4-BE49-F238E27FC236}">
                <a16:creationId xmlns:a16="http://schemas.microsoft.com/office/drawing/2014/main" id="{721B6364-B2DB-4D05-AD66-2C45EF0A5036}"/>
              </a:ext>
            </a:extLst>
          </p:cNvPr>
          <p:cNvSpPr txBox="1"/>
          <p:nvPr/>
        </p:nvSpPr>
        <p:spPr>
          <a:xfrm>
            <a:off x="9062230" y="3912646"/>
            <a:ext cx="2588657" cy="338554"/>
          </a:xfrm>
          <a:prstGeom prst="rect">
            <a:avLst/>
          </a:prstGeom>
          <a:noFill/>
        </p:spPr>
        <p:txBody>
          <a:bodyPr wrap="none" rtlCol="0">
            <a:spAutoFit/>
          </a:bodyPr>
          <a:lstStyle/>
          <a:p>
            <a:r>
              <a:rPr lang="en-US" sz="1600" dirty="0">
                <a:solidFill>
                  <a:srgbClr val="FFC000"/>
                </a:solidFill>
                <a:latin typeface="Arial" pitchFamily="34" charset="0"/>
                <a:cs typeface="Arial" pitchFamily="34" charset="0"/>
              </a:rPr>
              <a:t>Note: cited from TS22.186</a:t>
            </a:r>
          </a:p>
        </p:txBody>
      </p:sp>
    </p:spTree>
    <p:extLst>
      <p:ext uri="{BB962C8B-B14F-4D97-AF65-F5344CB8AC3E}">
        <p14:creationId xmlns:p14="http://schemas.microsoft.com/office/powerpoint/2010/main" val="106882484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2E155-B34D-4009-875F-CD308411EE3F}"/>
              </a:ext>
            </a:extLst>
          </p:cNvPr>
          <p:cNvSpPr>
            <a:spLocks noGrp="1"/>
          </p:cNvSpPr>
          <p:nvPr>
            <p:ph type="title"/>
          </p:nvPr>
        </p:nvSpPr>
        <p:spPr>
          <a:xfrm>
            <a:off x="548640" y="419882"/>
            <a:ext cx="11073384" cy="521208"/>
          </a:xfrm>
        </p:spPr>
        <p:txBody>
          <a:bodyPr/>
          <a:lstStyle/>
          <a:p>
            <a:r>
              <a:rPr lang="en-US" dirty="0"/>
              <a:t>Motivation</a:t>
            </a:r>
          </a:p>
        </p:txBody>
      </p:sp>
      <p:sp>
        <p:nvSpPr>
          <p:cNvPr id="4" name="Slide Number Placeholder 3">
            <a:extLst>
              <a:ext uri="{FF2B5EF4-FFF2-40B4-BE49-F238E27FC236}">
                <a16:creationId xmlns:a16="http://schemas.microsoft.com/office/drawing/2014/main" id="{6695828C-C7B3-4C9E-8CBE-2057AA2817FE}"/>
              </a:ext>
            </a:extLst>
          </p:cNvPr>
          <p:cNvSpPr>
            <a:spLocks noGrp="1"/>
          </p:cNvSpPr>
          <p:nvPr>
            <p:ph type="sldNum" sz="quarter" idx="4"/>
          </p:nvPr>
        </p:nvSpPr>
        <p:spPr/>
        <p:txBody>
          <a:bodyPr/>
          <a:lstStyle/>
          <a:p>
            <a:fld id="{6D22F896-40B5-4ADD-8801-0D06FADFA095}" type="slidenum">
              <a:rPr lang="en-US" smtClean="0"/>
              <a:pPr/>
              <a:t>4</a:t>
            </a:fld>
            <a:endParaRPr lang="en-US" dirty="0"/>
          </a:p>
        </p:txBody>
      </p:sp>
      <p:sp>
        <p:nvSpPr>
          <p:cNvPr id="5" name="Rectangle: Rounded Corners 4">
            <a:extLst>
              <a:ext uri="{FF2B5EF4-FFF2-40B4-BE49-F238E27FC236}">
                <a16:creationId xmlns:a16="http://schemas.microsoft.com/office/drawing/2014/main" id="{A8E03EFF-1CEA-462D-A293-45F54E396918}"/>
              </a:ext>
            </a:extLst>
          </p:cNvPr>
          <p:cNvSpPr/>
          <p:nvPr/>
        </p:nvSpPr>
        <p:spPr>
          <a:xfrm>
            <a:off x="884237" y="1055810"/>
            <a:ext cx="10420350" cy="15540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r>
              <a:rPr lang="en-US" dirty="0">
                <a:solidFill>
                  <a:schemeClr val="bg1"/>
                </a:solidFill>
              </a:rPr>
              <a:t>It is not sufficient to use the existing limited ITS spectrum for sidelink communication to satisfy the stringent requirements especially when there are many devices/vehicles in the serving area.</a:t>
            </a:r>
          </a:p>
        </p:txBody>
      </p:sp>
      <p:sp>
        <p:nvSpPr>
          <p:cNvPr id="6" name="TextBox 5">
            <a:extLst>
              <a:ext uri="{FF2B5EF4-FFF2-40B4-BE49-F238E27FC236}">
                <a16:creationId xmlns:a16="http://schemas.microsoft.com/office/drawing/2014/main" id="{1EF6A769-E31B-4BD0-A868-E16A0CA13AC4}"/>
              </a:ext>
            </a:extLst>
          </p:cNvPr>
          <p:cNvSpPr txBox="1"/>
          <p:nvPr/>
        </p:nvSpPr>
        <p:spPr>
          <a:xfrm>
            <a:off x="884237" y="2595493"/>
            <a:ext cx="10420350" cy="3559372"/>
          </a:xfrm>
          <a:prstGeom prst="rect">
            <a:avLst/>
          </a:prstGeom>
          <a:noFill/>
        </p:spPr>
        <p:txBody>
          <a:bodyPr wrap="square" rtlCol="0">
            <a:spAutoFit/>
          </a:bodyPr>
          <a:lstStyle/>
          <a:p>
            <a:pPr marL="342900" lvl="0" indent="-342900">
              <a:lnSpc>
                <a:spcPct val="130000"/>
              </a:lnSpc>
              <a:spcAft>
                <a:spcPts val="600"/>
              </a:spcAft>
              <a:buFont typeface="Arial" panose="020B0604020202020204" pitchFamily="34" charset="0"/>
              <a:buChar char="•"/>
            </a:pPr>
            <a:r>
              <a:rPr lang="en-US" sz="2000" dirty="0">
                <a:solidFill>
                  <a:schemeClr val="bg1"/>
                </a:solidFill>
              </a:rPr>
              <a:t>For commercial use cases, the ITS spectrum can’t be used.</a:t>
            </a:r>
          </a:p>
          <a:p>
            <a:pPr marL="342900" lvl="0" indent="-342900">
              <a:lnSpc>
                <a:spcPct val="130000"/>
              </a:lnSpc>
              <a:spcAft>
                <a:spcPts val="600"/>
              </a:spcAft>
              <a:buFont typeface="Arial" panose="020B0604020202020204" pitchFamily="34" charset="0"/>
              <a:buChar char="•"/>
            </a:pPr>
            <a:r>
              <a:rPr lang="en-US" sz="2000" dirty="0">
                <a:solidFill>
                  <a:schemeClr val="bg1"/>
                </a:solidFill>
              </a:rPr>
              <a:t>For V2X use cases, the existing ITS spectrum is too limited to satisfy the requirements of data rate for vide</a:t>
            </a:r>
            <a:r>
              <a:rPr lang="en-US" altLang="zh-CN" sz="2000" dirty="0">
                <a:solidFill>
                  <a:schemeClr val="bg1"/>
                </a:solidFill>
              </a:rPr>
              <a:t>o</a:t>
            </a:r>
            <a:r>
              <a:rPr lang="en-US" sz="2000" dirty="0">
                <a:solidFill>
                  <a:schemeClr val="bg1"/>
                </a:solidFill>
              </a:rPr>
              <a:t> sharing </a:t>
            </a:r>
            <a:r>
              <a:rPr lang="en-GB" sz="2000" dirty="0">
                <a:solidFill>
                  <a:schemeClr val="bg1"/>
                </a:solidFill>
              </a:rPr>
              <a:t>among vehicles </a:t>
            </a:r>
            <a:r>
              <a:rPr lang="en-US" sz="2000" dirty="0">
                <a:solidFill>
                  <a:schemeClr val="bg1"/>
                </a:solidFill>
              </a:rPr>
              <a:t>and collective environment perception.</a:t>
            </a:r>
          </a:p>
          <a:p>
            <a:pPr marL="342900" lvl="0" indent="-342900">
              <a:lnSpc>
                <a:spcPct val="130000"/>
              </a:lnSpc>
              <a:spcAft>
                <a:spcPts val="600"/>
              </a:spcAft>
              <a:buFont typeface="Arial" panose="020B0604020202020204" pitchFamily="34" charset="0"/>
              <a:buChar char="•"/>
            </a:pPr>
            <a:endParaRPr lang="en-US" sz="2000" dirty="0">
              <a:solidFill>
                <a:schemeClr val="bg1"/>
              </a:solidFill>
            </a:endParaRPr>
          </a:p>
          <a:p>
            <a:pPr marL="342900" lvl="0" indent="-342900">
              <a:lnSpc>
                <a:spcPct val="130000"/>
              </a:lnSpc>
              <a:spcAft>
                <a:spcPts val="600"/>
              </a:spcAft>
              <a:buFont typeface="Arial" panose="020B0604020202020204" pitchFamily="34" charset="0"/>
              <a:buChar char="•"/>
            </a:pPr>
            <a:r>
              <a:rPr lang="en-US" sz="2000" dirty="0">
                <a:solidFill>
                  <a:srgbClr val="FF0000"/>
                </a:solidFill>
              </a:rPr>
              <a:t>More spectrum resources are needed, </a:t>
            </a:r>
            <a:r>
              <a:rPr lang="en-US" sz="2000" dirty="0">
                <a:solidFill>
                  <a:schemeClr val="bg1"/>
                </a:solidFill>
              </a:rPr>
              <a:t>e.g., FR2 or FR2x bands, as well as the corresponding multi-carrier operation, e.g., carrier aggregation, cross-carrier scheduling from FR1 to FR2.</a:t>
            </a:r>
          </a:p>
          <a:p>
            <a:pPr marL="342900" lvl="0" indent="-342900">
              <a:lnSpc>
                <a:spcPct val="130000"/>
              </a:lnSpc>
              <a:spcAft>
                <a:spcPts val="600"/>
              </a:spcAft>
              <a:buFont typeface="Arial" panose="020B0604020202020204" pitchFamily="34" charset="0"/>
              <a:buChar char="•"/>
            </a:pPr>
            <a:endParaRPr lang="en-US" sz="2000" dirty="0">
              <a:solidFill>
                <a:schemeClr val="bg1"/>
              </a:solidFill>
            </a:endParaRPr>
          </a:p>
        </p:txBody>
      </p:sp>
    </p:spTree>
    <p:extLst>
      <p:ext uri="{BB962C8B-B14F-4D97-AF65-F5344CB8AC3E}">
        <p14:creationId xmlns:p14="http://schemas.microsoft.com/office/powerpoint/2010/main" val="398424022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4FB16-F728-4956-A89F-1D90A8F64882}"/>
              </a:ext>
            </a:extLst>
          </p:cNvPr>
          <p:cNvSpPr>
            <a:spLocks noGrp="1"/>
          </p:cNvSpPr>
          <p:nvPr>
            <p:ph type="title"/>
          </p:nvPr>
        </p:nvSpPr>
        <p:spPr/>
        <p:txBody>
          <a:bodyPr/>
          <a:lstStyle/>
          <a:p>
            <a:r>
              <a:rPr lang="en-US" dirty="0"/>
              <a:t>Objectives</a:t>
            </a:r>
          </a:p>
        </p:txBody>
      </p:sp>
      <p:sp>
        <p:nvSpPr>
          <p:cNvPr id="3" name="Slide Number Placeholder 2">
            <a:extLst>
              <a:ext uri="{FF2B5EF4-FFF2-40B4-BE49-F238E27FC236}">
                <a16:creationId xmlns:a16="http://schemas.microsoft.com/office/drawing/2014/main" id="{42C60616-4E74-4430-8BD0-C493B4DD8A4A}"/>
              </a:ext>
            </a:extLst>
          </p:cNvPr>
          <p:cNvSpPr>
            <a:spLocks noGrp="1"/>
          </p:cNvSpPr>
          <p:nvPr>
            <p:ph type="sldNum" sz="quarter" idx="4"/>
          </p:nvPr>
        </p:nvSpPr>
        <p:spPr/>
        <p:txBody>
          <a:bodyPr/>
          <a:lstStyle/>
          <a:p>
            <a:fld id="{6D22F896-40B5-4ADD-8801-0D06FADFA095}" type="slidenum">
              <a:rPr lang="en-US" smtClean="0"/>
              <a:pPr/>
              <a:t>5</a:t>
            </a:fld>
            <a:endParaRPr lang="en-US" dirty="0"/>
          </a:p>
        </p:txBody>
      </p:sp>
      <p:sp>
        <p:nvSpPr>
          <p:cNvPr id="19" name="Rectangle: Rounded Corners 18">
            <a:extLst>
              <a:ext uri="{FF2B5EF4-FFF2-40B4-BE49-F238E27FC236}">
                <a16:creationId xmlns:a16="http://schemas.microsoft.com/office/drawing/2014/main" id="{EE2321E8-64BC-4DC9-8E0E-FD36F68E230F}"/>
              </a:ext>
            </a:extLst>
          </p:cNvPr>
          <p:cNvSpPr/>
          <p:nvPr/>
        </p:nvSpPr>
        <p:spPr>
          <a:xfrm>
            <a:off x="497861" y="2927573"/>
            <a:ext cx="11193101" cy="1470473"/>
          </a:xfrm>
          <a:prstGeom prst="roundRect">
            <a:avLst/>
          </a:prstGeom>
          <a:noFill/>
          <a:ln w="19050">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marL="342900" indent="-342900">
              <a:lnSpc>
                <a:spcPct val="130000"/>
              </a:lnSpc>
              <a:spcAft>
                <a:spcPts val="600"/>
              </a:spcAft>
              <a:buFont typeface="Wingdings" panose="05000000000000000000" pitchFamily="2" charset="2"/>
              <a:buChar char="§"/>
            </a:pPr>
            <a:r>
              <a:rPr lang="en-US" sz="2000" dirty="0">
                <a:solidFill>
                  <a:schemeClr val="bg1"/>
                </a:solidFill>
              </a:rPr>
              <a:t>Objective 2: FR2 support for sidelink communication  </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beam management between transmission UE and reception UEs</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directional sensing-based resource allocation mechanism </a:t>
            </a:r>
          </a:p>
        </p:txBody>
      </p:sp>
      <p:sp>
        <p:nvSpPr>
          <p:cNvPr id="21" name="Rectangle: Rounded Corners 20">
            <a:extLst>
              <a:ext uri="{FF2B5EF4-FFF2-40B4-BE49-F238E27FC236}">
                <a16:creationId xmlns:a16="http://schemas.microsoft.com/office/drawing/2014/main" id="{1B9C2158-CAF0-4053-AE11-E84C00A2BAE0}"/>
              </a:ext>
            </a:extLst>
          </p:cNvPr>
          <p:cNvSpPr/>
          <p:nvPr/>
        </p:nvSpPr>
        <p:spPr>
          <a:xfrm>
            <a:off x="497860" y="1031297"/>
            <a:ext cx="11193101" cy="1470473"/>
          </a:xfrm>
          <a:prstGeom prst="roundRect">
            <a:avLst/>
          </a:prstGeom>
          <a:noFill/>
          <a:ln w="19050">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marL="342900" indent="-342900">
              <a:lnSpc>
                <a:spcPct val="130000"/>
              </a:lnSpc>
              <a:spcAft>
                <a:spcPts val="600"/>
              </a:spcAft>
              <a:buFont typeface="Wingdings" panose="05000000000000000000" pitchFamily="2" charset="2"/>
              <a:buChar char="§"/>
            </a:pPr>
            <a:r>
              <a:rPr lang="en-US" sz="2000" dirty="0">
                <a:solidFill>
                  <a:schemeClr val="bg1"/>
                </a:solidFill>
              </a:rPr>
              <a:t>Objective 1: Multi-carrier operation</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carrier aggregation for support of Gbps data rate including cross-carrier scheduling</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multi-carrier duplication for reliability improvement</a:t>
            </a:r>
          </a:p>
        </p:txBody>
      </p:sp>
      <p:sp>
        <p:nvSpPr>
          <p:cNvPr id="22" name="Rectangle: Rounded Corners 21">
            <a:extLst>
              <a:ext uri="{FF2B5EF4-FFF2-40B4-BE49-F238E27FC236}">
                <a16:creationId xmlns:a16="http://schemas.microsoft.com/office/drawing/2014/main" id="{16AA245E-E47D-475A-90C7-F78722D1F022}"/>
              </a:ext>
            </a:extLst>
          </p:cNvPr>
          <p:cNvSpPr/>
          <p:nvPr/>
        </p:nvSpPr>
        <p:spPr>
          <a:xfrm>
            <a:off x="497861" y="4735721"/>
            <a:ext cx="11193101" cy="1470473"/>
          </a:xfrm>
          <a:prstGeom prst="roundRect">
            <a:avLst/>
          </a:prstGeom>
          <a:noFill/>
          <a:ln w="19050">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marL="342900" indent="-342900">
              <a:lnSpc>
                <a:spcPct val="130000"/>
              </a:lnSpc>
              <a:spcAft>
                <a:spcPts val="600"/>
              </a:spcAft>
              <a:buFont typeface="Wingdings" panose="05000000000000000000" pitchFamily="2" charset="2"/>
              <a:buChar char="§"/>
            </a:pPr>
            <a:r>
              <a:rPr lang="en-US" sz="2000" dirty="0">
                <a:solidFill>
                  <a:schemeClr val="bg1"/>
                </a:solidFill>
              </a:rPr>
              <a:t>Objective 3: Feedback enhancement</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new PSFCH format for support of more than 1 bit (e.g., CA/CBG-based feedback)</a:t>
            </a:r>
          </a:p>
          <a:p>
            <a:pPr marL="952393" lvl="1" indent="-342900">
              <a:lnSpc>
                <a:spcPct val="130000"/>
              </a:lnSpc>
              <a:spcAft>
                <a:spcPts val="600"/>
              </a:spcAft>
              <a:buFont typeface="Arial" panose="020B0604020202020204" pitchFamily="34" charset="0"/>
              <a:buChar char="•"/>
            </a:pPr>
            <a:r>
              <a:rPr lang="en-US" sz="1800" dirty="0">
                <a:solidFill>
                  <a:schemeClr val="bg1"/>
                </a:solidFill>
              </a:rPr>
              <a:t>Specify CSI measurement and feedback for link adaptation</a:t>
            </a:r>
          </a:p>
        </p:txBody>
      </p:sp>
    </p:spTree>
    <p:extLst>
      <p:ext uri="{BB962C8B-B14F-4D97-AF65-F5344CB8AC3E}">
        <p14:creationId xmlns:p14="http://schemas.microsoft.com/office/powerpoint/2010/main" val="384237739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52582576"/>
      </p:ext>
    </p:extLst>
  </p:cSld>
  <p:clrMapOvr>
    <a:masterClrMapping/>
  </p:clrMapOvr>
  <p:transition spd="med"/>
</p:sld>
</file>

<file path=ppt/theme/theme1.xml><?xml version="1.0" encoding="utf-8"?>
<a:theme xmlns:a="http://schemas.openxmlformats.org/drawingml/2006/main" name="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F7170"/>
        </a:solidFill>
        <a:ln>
          <a:noFill/>
        </a:ln>
      </a:spPr>
      <a:bodyPr lIns="182880" tIns="182880" rIns="182880" bIns="182880" rtlCol="0" anchor="t"/>
      <a:lstStyle>
        <a:defPPr algn="l">
          <a:defRPr sz="1600" dirty="0" err="1" smtClean="0">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FDFD9491C1B4EB5AD1C1F0DD77AEF" ma:contentTypeVersion="8" ma:contentTypeDescription="Create a new document." ma:contentTypeScope="" ma:versionID="92947332ef03447f574ff4b9d4fddcc4">
  <xsd:schema xmlns:xsd="http://www.w3.org/2001/XMLSchema" xmlns:xs="http://www.w3.org/2001/XMLSchema" xmlns:p="http://schemas.microsoft.com/office/2006/metadata/properties" xmlns:ns2="3cf6f596-7900-42dc-afdd-a636648ef1bd" targetNamespace="http://schemas.microsoft.com/office/2006/metadata/properties" ma:root="true" ma:fieldsID="3a9c05a953a4aea5b56dbd205067280d" ns2:_="">
    <xsd:import namespace="3cf6f596-7900-42dc-afdd-a636648ef1b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f6f596-7900-42dc-afdd-a636648ef1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B0AE619-12E3-4ADF-8595-E3011517B6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f6f596-7900-42dc-afdd-a636648ef1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27F5D40-AAA7-42F4-B168-F8A4D8AB0961}">
  <ds:schemaRefs>
    <ds:schemaRef ds:uri="http://schemas.microsoft.com/sharepoint/v3/contenttype/forms"/>
  </ds:schemaRefs>
</ds:datastoreItem>
</file>

<file path=customXml/itemProps3.xml><?xml version="1.0" encoding="utf-8"?>
<ds:datastoreItem xmlns:ds="http://schemas.openxmlformats.org/officeDocument/2006/customXml" ds:itemID="{5D343E24-E407-41CD-B499-ECBA4C49DBD7}">
  <ds:schemaRefs>
    <ds:schemaRef ds:uri="http://purl.org/dc/dcmityp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3cf6f596-7900-42dc-afdd-a636648ef1bd"/>
    <ds:schemaRef ds:uri="http://schemas.microsoft.com/office/2006/metadata/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6811</TotalTime>
  <Words>954</Words>
  <Application>Microsoft Office PowerPoint</Application>
  <PresentationFormat>Custom</PresentationFormat>
  <Paragraphs>161</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宋体</vt:lpstr>
      <vt:lpstr>Arial</vt:lpstr>
      <vt:lpstr>Calibri</vt:lpstr>
      <vt:lpstr>Wingdings</vt:lpstr>
      <vt:lpstr>Lenovo Master</vt:lpstr>
      <vt:lpstr>Discussion on further SL enhancement in Rel-18</vt:lpstr>
      <vt:lpstr>Motivation</vt:lpstr>
      <vt:lpstr>Motivation</vt:lpstr>
      <vt:lpstr>Motivation</vt:lpstr>
      <vt:lpstr>Objectives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R18 Presentations</dc:title>
  <dc:creator>Haipeng Lei</dc:creator>
  <cp:lastModifiedBy>Haipeng HP1 Lei</cp:lastModifiedBy>
  <cp:revision>217</cp:revision>
  <dcterms:created xsi:type="dcterms:W3CDTF">2020-11-11T10:47:48Z</dcterms:created>
  <dcterms:modified xsi:type="dcterms:W3CDTF">2021-09-05T13:35:56Z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0x01010049EFDFD9491C1B4EB5AD1C1F0DD77AEF</vt:lpwstr>
  </property>
</Properties>
</file>