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7"/>
  </p:notesMasterIdLst>
  <p:handoutMasterIdLst>
    <p:handoutMasterId r:id="rId8"/>
  </p:handoutMasterIdLst>
  <p:sldIdLst>
    <p:sldId id="1539" r:id="rId2"/>
    <p:sldId id="1540" r:id="rId3"/>
    <p:sldId id="1522" r:id="rId4"/>
    <p:sldId id="1451" r:id="rId5"/>
    <p:sldId id="1537" r:id="rId6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43500"/>
    <a:srgbClr val="AD6300"/>
    <a:srgbClr val="0F2055"/>
    <a:srgbClr val="060D22"/>
    <a:srgbClr val="2262A2"/>
    <a:srgbClr val="0F2159"/>
    <a:srgbClr val="0B408D"/>
    <a:srgbClr val="83CEF4"/>
    <a:srgbClr val="3F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9" autoAdjust="0"/>
    <p:restoredTop sz="93148" autoAdjust="0"/>
  </p:normalViewPr>
  <p:slideViewPr>
    <p:cSldViewPr snapToGrid="0" showGuides="1">
      <p:cViewPr varScale="1">
        <p:scale>
          <a:sx n="105" d="100"/>
          <a:sy n="105" d="100"/>
        </p:scale>
        <p:origin x="195" y="42"/>
      </p:cViewPr>
      <p:guideLst>
        <p:guide orient="horz" pos="527"/>
        <p:guide pos="3840"/>
        <p:guide orient="horz" pos="754"/>
        <p:guide pos="211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2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77779-EB9F-4707-9D48-656FF5E8ED57}" type="datetimeFigureOut">
              <a:rPr lang="ko-KR" altLang="en-US" smtClean="0"/>
              <a:t>2021-09-06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F5D4F-BC29-4E0F-93AF-4CE64AE295ED}" type="datetimeFigureOut">
              <a:rPr lang="ko-KR" altLang="en-US" smtClean="0"/>
              <a:t>2021-09-06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D0695-B10A-4E7A-A7EC-133E7CFAD3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6669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5D0695-B10A-4E7A-A7EC-133E7CFAD390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5425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5D0695-B10A-4E7A-A7EC-133E7CFAD39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5320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5D0695-B10A-4E7A-A7EC-133E7CFAD39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396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5D0695-B10A-4E7A-A7EC-133E7CFAD39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61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5D0695-B10A-4E7A-A7EC-133E7CFAD39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90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image" Target="../media/image6.png"/><Relationship Id="rId12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2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w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2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xmlns="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2147" t="17927" r="1703" b="75697"/>
          <a:stretch/>
        </p:blipFill>
        <p:spPr>
          <a:xfrm>
            <a:off x="0" y="1"/>
            <a:ext cx="12192000" cy="89887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006E0564-6EBA-48A4-BF2C-9D395F0707A7}"/>
              </a:ext>
            </a:extLst>
          </p:cNvPr>
          <p:cNvSpPr/>
          <p:nvPr userDrawn="1"/>
        </p:nvSpPr>
        <p:spPr>
          <a:xfrm>
            <a:off x="0" y="-1119"/>
            <a:ext cx="12192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    </a:t>
            </a:r>
            <a:endParaRPr lang="ko-KR" altLang="en-US" sz="1800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xmlns="" id="{7BD5E34E-30C6-471E-900F-4DAE9FDD90B5}"/>
              </a:ext>
            </a:extLst>
          </p:cNvPr>
          <p:cNvSpPr/>
          <p:nvPr userDrawn="1"/>
        </p:nvSpPr>
        <p:spPr>
          <a:xfrm>
            <a:off x="8328456" y="59225"/>
            <a:ext cx="3863545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xmlns="" id="{279393D0-F65B-4D0A-AD51-16CDBE4FA1EF}"/>
              </a:ext>
            </a:extLst>
          </p:cNvPr>
          <p:cNvSpPr/>
          <p:nvPr userDrawn="1"/>
        </p:nvSpPr>
        <p:spPr>
          <a:xfrm>
            <a:off x="9712413" y="59225"/>
            <a:ext cx="2479588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8" name="슬라이드 번호 개체 틀 2">
            <a:extLst>
              <a:ext uri="{FF2B5EF4-FFF2-40B4-BE49-F238E27FC236}">
                <a16:creationId xmlns:a16="http://schemas.microsoft.com/office/drawing/2014/main" xmlns="" id="{E9FA67EA-C017-4E3F-82D3-8D379ACFAE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94244" y="6607888"/>
            <a:ext cx="1097756" cy="246221"/>
          </a:xfrm>
        </p:spPr>
        <p:txBody>
          <a:bodyPr/>
          <a:lstStyle>
            <a:lvl1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국문제목-이미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12192000" cy="76708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10711330" cy="767080"/>
            <a:chOff x="-60651300" y="173125"/>
            <a:chExt cx="6582198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xmlns="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CAFDE5CC-3DCC-48E2-B404-AF2E4B2BB1AB}"/>
                </a:ext>
              </a:extLst>
            </p:cNvPr>
            <p:cNvSpPr/>
            <p:nvPr/>
          </p:nvSpPr>
          <p:spPr>
            <a:xfrm>
              <a:off x="-60651300" y="259494"/>
              <a:ext cx="6276292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xmlns="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xmlns="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xmlns="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xmlns="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xmlns="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xmlns="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xmlns="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xmlns="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xmlns="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xmlns="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xmlns="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xmlns="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xmlns="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xmlns="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xmlns="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xmlns="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xmlns="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xmlns="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xmlns="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xmlns="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xmlns="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xmlns="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xmlns="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xmlns="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xmlns="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xmlns="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xmlns="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xmlns="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xmlns="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xmlns="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xmlns="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xmlns="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xmlns="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xmlns="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xmlns="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xmlns="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xmlns="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xmlns="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xmlns="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xmlns="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xmlns="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xmlns="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xmlns="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xmlns="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xmlns="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xmlns="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xmlns="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xmlns="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xmlns="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xmlns="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xmlns="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xmlns="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xmlns="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xmlns="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xmlns="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xmlns="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xmlns="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xmlns="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xmlns="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xmlns="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xmlns="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xmlns="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xmlns="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xmlns="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xmlns="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xmlns="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xmlns="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xmlns="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xmlns="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xmlns="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xmlns="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244" y="296350"/>
            <a:ext cx="763322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xmlns="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979521" y="30614"/>
            <a:ext cx="547187" cy="519636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3F903300-A128-4B69-8DCA-D6742A1C7BA9}"/>
              </a:ext>
            </a:extLst>
          </p:cNvPr>
          <p:cNvGrpSpPr/>
          <p:nvPr userDrawn="1"/>
        </p:nvGrpSpPr>
        <p:grpSpPr>
          <a:xfrm>
            <a:off x="60122" y="6613613"/>
            <a:ext cx="1423687" cy="246221"/>
            <a:chOff x="34722" y="6598373"/>
            <a:chExt cx="1423687" cy="246221"/>
          </a:xfrm>
        </p:grpSpPr>
        <p:sp>
          <p:nvSpPr>
            <p:cNvPr id="123" name="TextBox 13">
              <a:extLst>
                <a:ext uri="{FF2B5EF4-FFF2-40B4-BE49-F238E27FC236}">
                  <a16:creationId xmlns:a16="http://schemas.microsoft.com/office/drawing/2014/main" xmlns="" id="{95058EA6-3383-4D8C-A2F0-3C3F26938923}"/>
                </a:ext>
              </a:extLst>
            </p:cNvPr>
            <p:cNvSpPr txBox="1"/>
            <p:nvPr userDrawn="1"/>
          </p:nvSpPr>
          <p:spPr>
            <a:xfrm>
              <a:off x="518003" y="6598373"/>
              <a:ext cx="940406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ko-KR" altLang="en-US" sz="1000" b="0" kern="1200" baseline="0" dirty="0">
                  <a:solidFill>
                    <a:srgbClr val="44546A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  <a:cs typeface="+mj-cs"/>
                </a:rPr>
                <a:t>컨소시엄</a:t>
              </a:r>
            </a:p>
          </p:txBody>
        </p:sp>
        <p:pic>
          <p:nvPicPr>
            <p:cNvPr id="124" name="그림 123">
              <a:extLst>
                <a:ext uri="{FF2B5EF4-FFF2-40B4-BE49-F238E27FC236}">
                  <a16:creationId xmlns:a16="http://schemas.microsoft.com/office/drawing/2014/main" xmlns="" id="{C61655B2-CF51-4514-93A4-03C7648B69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22" y="6676674"/>
              <a:ext cx="504056" cy="104190"/>
            </a:xfrm>
            <a:prstGeom prst="rect">
              <a:avLst/>
            </a:prstGeom>
          </p:spPr>
        </p:pic>
      </p:grpSp>
      <p:sp>
        <p:nvSpPr>
          <p:cNvPr id="125" name="Title Placeholder 1">
            <a:extLst>
              <a:ext uri="{FF2B5EF4-FFF2-40B4-BE49-F238E27FC236}">
                <a16:creationId xmlns:a16="http://schemas.microsoft.com/office/drawing/2014/main" xmlns="" id="{3819E9A8-5B4B-4C73-8555-33952247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08" y="25323"/>
            <a:ext cx="10515600" cy="747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Helvetica" panose="020B0604020202020204" pitchFamily="34" charset="0"/>
                <a:ea typeface="나눔고딕 ExtraBold" panose="020D0904000000000000" pitchFamily="50" charset="-127"/>
                <a:cs typeface="Helvetica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6" name="슬라이드 번호 개체 틀 2">
            <a:extLst>
              <a:ext uri="{FF2B5EF4-FFF2-40B4-BE49-F238E27FC236}">
                <a16:creationId xmlns:a16="http://schemas.microsoft.com/office/drawing/2014/main" xmlns="" id="{86133FF2-FEE5-4696-B82A-E56CD66418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94244" y="6607888"/>
            <a:ext cx="1097756" cy="246221"/>
          </a:xfrm>
        </p:spPr>
        <p:txBody>
          <a:bodyPr/>
          <a:lstStyle>
            <a:lvl1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국문제목-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580"/>
            <a:ext cx="12192000" cy="761715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xmlns="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94244" y="6607888"/>
            <a:ext cx="1097756" cy="246221"/>
          </a:xfrm>
        </p:spPr>
        <p:txBody>
          <a:bodyPr/>
          <a:lstStyle>
            <a:lvl1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24" name="그림 123">
            <a:extLst>
              <a:ext uri="{FF2B5EF4-FFF2-40B4-BE49-F238E27FC236}">
                <a16:creationId xmlns:a16="http://schemas.microsoft.com/office/drawing/2014/main" xmlns="" id="{C61655B2-CF51-4514-93A4-03C7648B69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" y="6691914"/>
            <a:ext cx="504056" cy="104190"/>
          </a:xfrm>
          <a:prstGeom prst="rect">
            <a:avLst/>
          </a:prstGeom>
        </p:spPr>
      </p:pic>
      <p:sp>
        <p:nvSpPr>
          <p:cNvPr id="125" name="Title Placeholder 1">
            <a:extLst>
              <a:ext uri="{FF2B5EF4-FFF2-40B4-BE49-F238E27FC236}">
                <a16:creationId xmlns:a16="http://schemas.microsoft.com/office/drawing/2014/main" xmlns="" id="{3819E9A8-5B4B-4C73-8555-33952247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08" y="25323"/>
            <a:ext cx="10515600" cy="747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Helvetica" panose="020B0604020202020204" pitchFamily="34" charset="0"/>
                <a:ea typeface="나눔고딕 ExtraBold" panose="020D0904000000000000" pitchFamily="50" charset="-127"/>
                <a:cs typeface="Helvetica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26" name="텍스트 개체 틀 10">
            <a:extLst>
              <a:ext uri="{FF2B5EF4-FFF2-40B4-BE49-F238E27FC236}">
                <a16:creationId xmlns:a16="http://schemas.microsoft.com/office/drawing/2014/main" xmlns="" id="{38B08A1B-4725-40B1-AFB1-5254F37D6C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000" y="896411"/>
            <a:ext cx="11906249" cy="5680574"/>
          </a:xfrm>
          <a:prstGeom prst="rect">
            <a:avLst/>
          </a:prstGeom>
        </p:spPr>
        <p:txBody>
          <a:bodyPr>
            <a:normAutofit/>
          </a:bodyPr>
          <a:lstStyle>
            <a:lvl1pPr marL="270000" indent="-270000">
              <a:spcBef>
                <a:spcPts val="1500"/>
              </a:spcBef>
              <a:buFontTx/>
              <a:buBlip>
                <a:blip r:embed="rId4"/>
              </a:buBlip>
              <a:defRPr sz="2800" b="1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540000" indent="-270000">
              <a:buFontTx/>
              <a:buBlip>
                <a:blip r:embed="rId5"/>
              </a:buBlip>
              <a:defRPr sz="240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 marL="810000" indent="-270000">
              <a:buFontTx/>
              <a:buBlip>
                <a:blip r:embed="rId6"/>
              </a:buBlip>
              <a:defRPr sz="200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 marL="1080000" indent="-228600">
              <a:buFont typeface="Wingdings" panose="05000000000000000000" pitchFamily="2" charset="2"/>
              <a:buChar char="§"/>
              <a:defRPr sz="180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 marL="1368000" indent="-228600">
              <a:buFont typeface="Wingdings" panose="05000000000000000000" pitchFamily="2" charset="2"/>
              <a:buChar char="ü"/>
              <a:defRPr sz="1400">
                <a:solidFill>
                  <a:schemeClr val="accent5">
                    <a:lumMod val="50000"/>
                  </a:schemeClr>
                </a:solidFill>
                <a:latin typeface="Rockwell" panose="02060603020205020403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3"/>
            <a:r>
              <a:rPr lang="ko-KR" altLang="en-US" dirty="0"/>
              <a:t>넷째 수준</a:t>
            </a:r>
            <a:endParaRPr lang="en-US" altLang="ko-KR" dirty="0"/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7680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6493" y="180977"/>
            <a:ext cx="10879015" cy="684213"/>
          </a:xfrm>
          <a:noFill/>
        </p:spPr>
        <p:txBody>
          <a:bodyPr/>
          <a:lstStyle>
            <a:lvl1pPr>
              <a:defRPr baseline="0">
                <a:latin typeface="Tahoma" panose="020B0604030504040204" pitchFamily="34" charset="0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>
            <a:lvl1pPr marL="342000" marR="0" indent="-342900" algn="l" defTabSz="914400" rtl="0" eaLnBrk="0" fontAlgn="b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itchFamily="2" charset="2"/>
              <a:buChar char="n"/>
              <a:tabLst/>
              <a:defRPr b="1" baseline="0">
                <a:latin typeface="Tahoma" panose="020B0604030504040204" pitchFamily="34" charset="0"/>
                <a:ea typeface="맑은 고딕" panose="020B0503020000020004" pitchFamily="50" charset="-127"/>
                <a:cs typeface="Tahoma" pitchFamily="34" charset="0"/>
              </a:defRPr>
            </a:lvl1pPr>
            <a:lvl2pPr marL="612000" indent="-285750">
              <a:buClr>
                <a:srgbClr val="002060"/>
              </a:buClr>
              <a:buSzPct val="100000"/>
              <a:buFont typeface="Tahoma" panose="020B0604030504040204" pitchFamily="34" charset="0"/>
              <a:buChar char="•"/>
              <a:defRPr baseline="0">
                <a:latin typeface="Tahoma" panose="020B0604030504040204" pitchFamily="34" charset="0"/>
                <a:ea typeface="맑은 고딕" panose="020B0503020000020004" pitchFamily="50" charset="-127"/>
                <a:cs typeface="Tahoma" pitchFamily="34" charset="0"/>
              </a:defRPr>
            </a:lvl2pPr>
            <a:lvl3pPr marL="936000" indent="-306000">
              <a:buClr>
                <a:srgbClr val="002060"/>
              </a:buClr>
              <a:buFont typeface="Wingdings" panose="05000000000000000000" pitchFamily="2" charset="2"/>
              <a:buChar char="ü"/>
              <a:defRPr baseline="0">
                <a:latin typeface="Tahoma" panose="020B0604030504040204" pitchFamily="34" charset="0"/>
                <a:ea typeface="맑은 고딕" panose="020B0503020000020004" pitchFamily="50" charset="-127"/>
                <a:cs typeface="Tahoma" pitchFamily="34" charset="0"/>
              </a:defRPr>
            </a:lvl3pPr>
            <a:lvl4pPr marL="1296000" indent="-306000">
              <a:buClr>
                <a:srgbClr val="002060"/>
              </a:buClr>
              <a:defRPr sz="1400" baseline="0">
                <a:latin typeface="Tahoma" panose="020B0604030504040204" pitchFamily="34" charset="0"/>
                <a:ea typeface="맑은 고딕" panose="020B0503020000020004" pitchFamily="50" charset="-127"/>
                <a:cs typeface="Tahoma" pitchFamily="34" charset="0"/>
              </a:defRPr>
            </a:lvl4pPr>
            <a:lvl5pPr marL="1438275" indent="-228600">
              <a:buFont typeface="Wingdings" panose="05000000000000000000" pitchFamily="2" charset="2"/>
              <a:buChar char="§"/>
              <a:defRPr sz="1400">
                <a:latin typeface="Tahoma" pitchFamily="34" charset="0"/>
                <a:cs typeface="Tahoma" pitchFamily="34" charset="0"/>
              </a:defRPr>
            </a:lvl5pPr>
            <a:lvl6pPr>
              <a:defRPr sz="1400"/>
            </a:lvl6pPr>
          </a:lstStyle>
          <a:p>
            <a:pPr marL="226800" marR="0" lvl="0" indent="-342900" algn="l" defTabSz="914400" rtl="0" eaLnBrk="0" fontAlgn="b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itchFamily="2" charset="2"/>
              <a:buChar char="n"/>
              <a:tabLst/>
              <a:defRPr/>
            </a:pPr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endParaRPr lang="en-US" altLang="ko-KR" dirty="0" smtClean="0"/>
          </a:p>
          <a:p>
            <a:pPr lvl="5"/>
            <a:endParaRPr lang="en-US" altLang="ko-KR" dirty="0" smtClean="0"/>
          </a:p>
          <a:p>
            <a:pPr lvl="3"/>
            <a:endParaRPr lang="en-US" altLang="ko-KR" dirty="0" smtClean="0"/>
          </a:p>
          <a:p>
            <a:pPr lvl="3"/>
            <a:endParaRPr lang="ko-KR" altLang="en-US" dirty="0" smtClean="0"/>
          </a:p>
        </p:txBody>
      </p:sp>
      <p:sp>
        <p:nvSpPr>
          <p:cNvPr id="4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9375134" y="6419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355B6-7FD5-4BB0-9F45-7822D9E21C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22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8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3" r:id="rId2"/>
    <p:sldLayoutId id="2147483674" r:id="rId3"/>
    <p:sldLayoutId id="2147483683" r:id="rId4"/>
    <p:sldLayoutId id="2147483685" r:id="rId5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그림 1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13"/>
            <a:ext cx="12192000" cy="6826973"/>
          </a:xfrm>
          <a:prstGeom prst="rect">
            <a:avLst/>
          </a:prstGeom>
        </p:spPr>
      </p:pic>
      <p:sp>
        <p:nvSpPr>
          <p:cNvPr id="118" name="Rectangle 98">
            <a:extLst>
              <a:ext uri="{FF2B5EF4-FFF2-40B4-BE49-F238E27FC236}">
                <a16:creationId xmlns:a16="http://schemas.microsoft.com/office/drawing/2014/main" xmlns="" id="{ED5BDE78-CF4C-4397-BA35-B713CB342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654" y="1946433"/>
            <a:ext cx="10902344" cy="1477328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altLang="ko-KR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enhancement of multi-TRP </a:t>
            </a:r>
          </a:p>
          <a:p>
            <a:pPr>
              <a:lnSpc>
                <a:spcPct val="120000"/>
              </a:lnSpc>
            </a:pPr>
            <a:r>
              <a:rPr lang="en-US" altLang="ko-KR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transmission for NR</a:t>
            </a:r>
          </a:p>
        </p:txBody>
      </p:sp>
      <p:grpSp>
        <p:nvGrpSpPr>
          <p:cNvPr id="123" name="그룹 122">
            <a:extLst>
              <a:ext uri="{FF2B5EF4-FFF2-40B4-BE49-F238E27FC236}">
                <a16:creationId xmlns:a16="http://schemas.microsoft.com/office/drawing/2014/main" xmlns="" id="{0A596041-D809-475E-93F2-0B32E1AF7489}"/>
              </a:ext>
            </a:extLst>
          </p:cNvPr>
          <p:cNvGrpSpPr/>
          <p:nvPr/>
        </p:nvGrpSpPr>
        <p:grpSpPr>
          <a:xfrm>
            <a:off x="6443145" y="5360169"/>
            <a:ext cx="5592000" cy="1015663"/>
            <a:chOff x="3362145" y="2181339"/>
            <a:chExt cx="5592000" cy="1015663"/>
          </a:xfrm>
        </p:grpSpPr>
        <p:sp>
          <p:nvSpPr>
            <p:cNvPr id="124" name="직사각형 123">
              <a:extLst>
                <a:ext uri="{FF2B5EF4-FFF2-40B4-BE49-F238E27FC236}">
                  <a16:creationId xmlns:a16="http://schemas.microsoft.com/office/drawing/2014/main" xmlns="" id="{D13C03BE-4292-4AD5-9046-B13C85CF7D2C}"/>
                </a:ext>
              </a:extLst>
            </p:cNvPr>
            <p:cNvSpPr/>
            <p:nvPr/>
          </p:nvSpPr>
          <p:spPr>
            <a:xfrm>
              <a:off x="3362145" y="2401170"/>
              <a:ext cx="5592000" cy="576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AutoShape 7">
              <a:extLst>
                <a:ext uri="{FF2B5EF4-FFF2-40B4-BE49-F238E27FC236}">
                  <a16:creationId xmlns:a16="http://schemas.microsoft.com/office/drawing/2014/main" xmlns="" id="{8C30F23B-2D78-4BD1-BBC6-52B251FFB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5371" y="2458337"/>
              <a:ext cx="825547" cy="461665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lIns="0" tIns="0" rIns="0" bIns="0" anchor="ctr">
              <a:spAutoFit/>
              <a:scene3d>
                <a:camera prst="orthographicFront"/>
                <a:lightRig rig="threePt" dir="t"/>
              </a:scene3d>
              <a:sp3d prstMaterial="matte">
                <a:bevelT w="0" h="0"/>
              </a:sp3d>
            </a:bodyPr>
            <a:lstStyle/>
            <a:p>
              <a:pPr>
                <a:spcBef>
                  <a:spcPct val="170000"/>
                </a:spcBef>
              </a:pPr>
              <a:r>
                <a:rPr lang="en-US" altLang="ko-KR" sz="3000" b="1" spc="-100" dirty="0" smtClean="0">
                  <a:gradFill>
                    <a:gsLst>
                      <a:gs pos="47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latin typeface="Arial" panose="020B0604020202020204" pitchFamily="34" charset="0"/>
                  <a:ea typeface="나눔스퀘어 ExtraBold" panose="020B0600000101010101" pitchFamily="50" charset="-127"/>
                  <a:cs typeface="Arial" panose="020B0604020202020204" pitchFamily="34" charset="0"/>
                </a:rPr>
                <a:t>ETRI</a:t>
              </a:r>
              <a:endParaRPr lang="ko-KR" altLang="en-US" sz="3000" b="1" spc="-100" dirty="0">
                <a:gradFill>
                  <a:gsLst>
                    <a:gs pos="47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ea typeface="나눔스퀘어 ExtraBold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26" name="직사각형 125">
              <a:extLst>
                <a:ext uri="{FF2B5EF4-FFF2-40B4-BE49-F238E27FC236}">
                  <a16:creationId xmlns:a16="http://schemas.microsoft.com/office/drawing/2014/main" xmlns="" id="{9366967D-33DA-4F50-A3CF-EE534F286DA4}"/>
                </a:ext>
              </a:extLst>
            </p:cNvPr>
            <p:cNvSpPr/>
            <p:nvPr/>
          </p:nvSpPr>
          <p:spPr>
            <a:xfrm>
              <a:off x="3838158" y="2181339"/>
              <a:ext cx="64" cy="1015663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0" h="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r">
                <a:defRPr/>
              </a:pPr>
              <a:endParaRPr lang="en-US" altLang="ko-KR" sz="6600" b="1" spc="-100" dirty="0">
                <a:ln w="11430"/>
                <a:gradFill flip="none" rotWithShape="1">
                  <a:gsLst>
                    <a:gs pos="0">
                      <a:srgbClr val="081726"/>
                    </a:gs>
                    <a:gs pos="35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나눔스퀘어 ExtraBold" panose="020B0600000101010101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119" name="직사각형 118"/>
          <p:cNvSpPr/>
          <p:nvPr/>
        </p:nvSpPr>
        <p:spPr>
          <a:xfrm>
            <a:off x="14117" y="76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 Meeting #</a:t>
            </a:r>
            <a:r>
              <a:rPr lang="en-GB" altLang="ko-KR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93-e</a:t>
            </a:r>
            <a:endParaRPr lang="ko-KR" altLang="ko-KR" sz="1100" dirty="0">
              <a:solidFill>
                <a:schemeClr val="bg1">
                  <a:lumMod val="8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ko-KR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Electronic Meeting, September 13 - 17, 2021</a:t>
            </a:r>
            <a:endParaRPr lang="ko-KR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7" name="직사각형 126"/>
          <p:cNvSpPr/>
          <p:nvPr/>
        </p:nvSpPr>
        <p:spPr>
          <a:xfrm>
            <a:off x="10840995" y="10516"/>
            <a:ext cx="1343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RP-212052</a:t>
            </a:r>
            <a:endParaRPr lang="ko-KR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C90DB45-06D1-414F-81E2-167A7F4441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C1011535-A93E-401F-9F81-008140D58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C8FD3DD-936A-4781-8FBE-C4776AC4F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5G Advanced demands breakthrough technologies</a:t>
            </a:r>
          </a:p>
          <a:p>
            <a:pPr lvl="1"/>
            <a:r>
              <a:rPr lang="en-US" altLang="ko-KR" dirty="0" smtClean="0"/>
              <a:t>3GPP has successfully achieved 5G Requirements</a:t>
            </a:r>
          </a:p>
          <a:p>
            <a:pPr lvl="1"/>
            <a:r>
              <a:rPr lang="en-US" altLang="ko-KR" dirty="0" smtClean="0"/>
              <a:t>Rel-18 should be the starting point for </a:t>
            </a:r>
            <a:r>
              <a:rPr lang="en-US" altLang="ko-KR" b="1" dirty="0" smtClean="0"/>
              <a:t>new technologies</a:t>
            </a:r>
          </a:p>
          <a:p>
            <a:r>
              <a:rPr lang="en-US" altLang="ko-KR" dirty="0" smtClean="0"/>
              <a:t>Increasing demand for user-centric communication services </a:t>
            </a:r>
          </a:p>
          <a:p>
            <a:pPr lvl="1"/>
            <a:r>
              <a:rPr lang="en-US" altLang="ko-KR" b="1" dirty="0" smtClean="0"/>
              <a:t>XR</a:t>
            </a:r>
            <a:r>
              <a:rPr lang="en-US" altLang="ko-KR" dirty="0" smtClean="0"/>
              <a:t> including AR/VR/MR would be the important 5G Advanced applications</a:t>
            </a:r>
          </a:p>
          <a:p>
            <a:pPr lvl="1"/>
            <a:r>
              <a:rPr lang="en-US" altLang="ko-KR" dirty="0" smtClean="0"/>
              <a:t>NR should support high-rate data transmission regardless of user location </a:t>
            </a:r>
          </a:p>
          <a:p>
            <a:r>
              <a:rPr lang="en-US" altLang="ko-KR" dirty="0" smtClean="0"/>
              <a:t>Necessity of truly user-centric connectivity/network</a:t>
            </a:r>
          </a:p>
          <a:p>
            <a:pPr lvl="1"/>
            <a:r>
              <a:rPr lang="en-US" altLang="ko-KR" dirty="0" smtClean="0"/>
              <a:t>For ubiquitous services, </a:t>
            </a:r>
            <a:r>
              <a:rPr lang="en-US" altLang="ko-KR" b="1" dirty="0" smtClean="0"/>
              <a:t>cell-edge performance </a:t>
            </a:r>
            <a:r>
              <a:rPr lang="en-US" altLang="ko-KR" dirty="0" smtClean="0"/>
              <a:t>should be significantly increased</a:t>
            </a:r>
          </a:p>
          <a:p>
            <a:pPr lvl="1"/>
            <a:r>
              <a:rPr lang="en-US" altLang="ko-KR" dirty="0" smtClean="0"/>
              <a:t>NR still suffers from poor cell-edge performance </a:t>
            </a:r>
          </a:p>
          <a:p>
            <a:pPr lvl="2"/>
            <a:r>
              <a:rPr lang="en-US" altLang="ko-KR" dirty="0" smtClean="0"/>
              <a:t>The ratio of peak-to-edge rate is amounted to 200, according to 5G Requirements</a:t>
            </a:r>
          </a:p>
          <a:p>
            <a:r>
              <a:rPr lang="en-US" altLang="ko-KR" dirty="0" smtClean="0"/>
              <a:t>NR should provide high performance consistently</a:t>
            </a:r>
          </a:p>
          <a:p>
            <a:pPr lvl="1"/>
            <a:r>
              <a:rPr lang="en-US" altLang="ko-KR" b="1" dirty="0" smtClean="0"/>
              <a:t>Multi-TRP transmission </a:t>
            </a:r>
            <a:r>
              <a:rPr lang="en-US" altLang="ko-KR" dirty="0" smtClean="0"/>
              <a:t>efficiently provides user-centric connectivity</a:t>
            </a:r>
          </a:p>
          <a:p>
            <a:pPr lvl="1"/>
            <a:r>
              <a:rPr lang="en-US" altLang="ko-KR" b="1" dirty="0" smtClean="0"/>
              <a:t>Cell-free massive MIMO </a:t>
            </a:r>
            <a:r>
              <a:rPr lang="en-US" altLang="ko-KR" dirty="0" smtClean="0"/>
              <a:t>can be introduced based on the multi-TRP transmission</a:t>
            </a:r>
            <a:endParaRPr lang="en-US" altLang="ko-KR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xmlns="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896411"/>
            <a:ext cx="1907766" cy="118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3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C90DB45-06D1-414F-81E2-167A7F4441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C1011535-A93E-401F-9F81-008140D58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Technology</a:t>
            </a:r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C8FD3DD-936A-4781-8FBE-C4776AC4F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Cell-free massive MIMO</a:t>
            </a:r>
          </a:p>
          <a:p>
            <a:pPr lvl="1"/>
            <a:r>
              <a:rPr lang="en-US" altLang="ko-KR" b="1" dirty="0" smtClean="0"/>
              <a:t>Cell-free massive MIMO </a:t>
            </a:r>
            <a:r>
              <a:rPr lang="en-US" altLang="ko-KR" dirty="0" smtClean="0"/>
              <a:t>is a single cell Massive MIMO system with antennas distributed over a wide geographical area, which makes the joint channel from the TRPs to a user strongly spatially correlated</a:t>
            </a:r>
          </a:p>
          <a:p>
            <a:pPr lvl="1"/>
            <a:r>
              <a:rPr lang="en-US" altLang="ko-KR" dirty="0" smtClean="0"/>
              <a:t>Uses simultaneous data transmission over non co-located multiple antennas</a:t>
            </a:r>
          </a:p>
          <a:p>
            <a:pPr lvl="1"/>
            <a:r>
              <a:rPr lang="en-US" altLang="ko-KR" dirty="0" smtClean="0"/>
              <a:t>Supports higher data rate to all users regardless of geographic location</a:t>
            </a:r>
          </a:p>
          <a:p>
            <a:pPr lvl="1"/>
            <a:r>
              <a:rPr lang="en-US" altLang="ko-KR" dirty="0" smtClean="0"/>
              <a:t>Provides much wider coverage than co-located Massive MIMO</a:t>
            </a:r>
          </a:p>
          <a:p>
            <a:pPr lvl="1"/>
            <a:r>
              <a:rPr lang="en-US" altLang="ko-KR" dirty="0" smtClean="0"/>
              <a:t>Practical and useful implementation scheme in distributed multi-TRP architecture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It is well-known for a promising candidate for </a:t>
            </a:r>
            <a:r>
              <a:rPr lang="en-US" altLang="ko-KR" b="1" dirty="0" smtClean="0"/>
              <a:t>5G/6G</a:t>
            </a:r>
          </a:p>
          <a:p>
            <a:pPr lvl="2"/>
            <a:r>
              <a:rPr lang="en-US" altLang="ko-KR" dirty="0" smtClean="0"/>
              <a:t>[1] “Cell-Free Massive MIMO Versus Small Cells,” IEEE Transactions on Wireless Communications, 2017.</a:t>
            </a:r>
          </a:p>
          <a:p>
            <a:pPr lvl="2"/>
            <a:r>
              <a:rPr lang="en-US" altLang="ko-KR" dirty="0" smtClean="0"/>
              <a:t>[2] “The Road to 6G: Ten Physical Layer Challenges for Communications Engineers,” IEEE Communications Magazine, 2021.</a:t>
            </a:r>
          </a:p>
          <a:p>
            <a:pPr lvl="2"/>
            <a:r>
              <a:rPr lang="en-US" altLang="ko-KR" dirty="0" smtClean="0"/>
              <a:t>[3] 6G Flagship, “White Paper on Broadband Connectivity in 6G,” 6G Research Visions, 2020.</a:t>
            </a:r>
          </a:p>
        </p:txBody>
      </p:sp>
    </p:spTree>
    <p:extLst>
      <p:ext uri="{BB962C8B-B14F-4D97-AF65-F5344CB8AC3E}">
        <p14:creationId xmlns:p14="http://schemas.microsoft.com/office/powerpoint/2010/main" val="100105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45DB93F5-F2C1-49AA-807B-3CE9B08453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A43D0CA8-9313-45FD-A7C3-C6F52B383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</a:t>
            </a:r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851F16A-6318-4DBD-AB8F-6681123C9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Cell-free massive MIMO</a:t>
            </a:r>
          </a:p>
          <a:p>
            <a:pPr lvl="1"/>
            <a:r>
              <a:rPr lang="en-US" altLang="ko-KR" b="1" dirty="0" smtClean="0"/>
              <a:t>Cell-Free Massive MIMO </a:t>
            </a:r>
            <a:r>
              <a:rPr lang="en-US" altLang="ko-KR" dirty="0" smtClean="0"/>
              <a:t>has considerably improved performance with respect to a conventional small-cell scheme [1]</a:t>
            </a:r>
          </a:p>
          <a:p>
            <a:pPr lvl="2"/>
            <a:r>
              <a:rPr lang="en-US" altLang="ko-KR" dirty="0" smtClean="0"/>
              <a:t>Under </a:t>
            </a:r>
            <a:r>
              <a:rPr lang="en-US" altLang="ko-KR" dirty="0" smtClean="0"/>
              <a:t>uncorrelated shadow fading conditions, the cell-free scheme provides nearly </a:t>
            </a:r>
            <a:r>
              <a:rPr lang="en-US" altLang="ko-KR" b="1" dirty="0" smtClean="0"/>
              <a:t>fivefold</a:t>
            </a:r>
            <a:r>
              <a:rPr lang="en-US" altLang="ko-KR" dirty="0" smtClean="0"/>
              <a:t> improvement in 95%-likely per-user throughput over the small-cell scheme, and </a:t>
            </a:r>
            <a:r>
              <a:rPr lang="en-US" altLang="ko-KR" b="1" dirty="0" smtClean="0"/>
              <a:t>tenfold</a:t>
            </a:r>
            <a:r>
              <a:rPr lang="en-US" altLang="ko-KR" dirty="0" smtClean="0"/>
              <a:t> improvement when shadow fading is correlated.</a:t>
            </a:r>
          </a:p>
          <a:p>
            <a:pPr lvl="1"/>
            <a:r>
              <a:rPr lang="en-US" altLang="ko-KR" dirty="0" smtClean="0"/>
              <a:t>Cell-free massive MIMO requires massive TRPs</a:t>
            </a:r>
          </a:p>
          <a:p>
            <a:pPr lvl="2"/>
            <a:r>
              <a:rPr lang="en-US" altLang="ko-KR" dirty="0" smtClean="0"/>
              <a:t>Practical researches nowadays show the similar performance with smaller TRPs (e.g. 1</a:t>
            </a:r>
            <a:r>
              <a:rPr lang="en-US" altLang="ko-KR" dirty="0" smtClean="0">
                <a:sym typeface="Wingdings" panose="05000000000000000000" pitchFamily="2" charset="2"/>
              </a:rPr>
              <a:t>0x)</a:t>
            </a:r>
          </a:p>
          <a:p>
            <a:pPr lvl="1"/>
            <a:r>
              <a:rPr lang="en-US" altLang="ko-KR" dirty="0" smtClean="0"/>
              <a:t>Realises no cell-edge users</a:t>
            </a:r>
          </a:p>
          <a:p>
            <a:pPr lvl="2"/>
            <a:r>
              <a:rPr lang="en-US" altLang="ko-KR" dirty="0" smtClean="0"/>
              <a:t>Undesirable ‘edge-effect’ can be avoided</a:t>
            </a:r>
          </a:p>
          <a:p>
            <a:pPr lvl="2"/>
            <a:r>
              <a:rPr lang="en-US" altLang="ko-KR" dirty="0" smtClean="0"/>
              <a:t>Fairness among users can be improved</a:t>
            </a:r>
          </a:p>
          <a:p>
            <a:pPr lvl="1"/>
            <a:r>
              <a:rPr lang="en-US" altLang="ko-KR" dirty="0" smtClean="0"/>
              <a:t>Higher data rate for all users</a:t>
            </a:r>
          </a:p>
          <a:p>
            <a:pPr lvl="2"/>
            <a:r>
              <a:rPr lang="en-US" altLang="ko-KR" dirty="0" smtClean="0"/>
              <a:t>High multiplexing gain</a:t>
            </a:r>
          </a:p>
          <a:p>
            <a:pPr lvl="2"/>
            <a:r>
              <a:rPr lang="en-US" altLang="ko-KR" dirty="0" smtClean="0"/>
              <a:t>High array gain</a:t>
            </a:r>
          </a:p>
          <a:p>
            <a:pPr lvl="2"/>
            <a:r>
              <a:rPr lang="en-US" altLang="ko-KR" dirty="0" smtClean="0"/>
              <a:t>Energy efficiency</a:t>
            </a:r>
            <a:endParaRPr lang="en-US" altLang="ko-KR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366" y="4020413"/>
            <a:ext cx="3136393" cy="262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xmlns="" id="{5C90DB45-06D1-414F-81E2-167A7F4441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xmlns="" id="{C1011535-A93E-401F-9F81-008140D58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Objective</a:t>
            </a:r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C8FD3DD-936A-4781-8FBE-C4776AC4F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Study Item </a:t>
            </a:r>
            <a:r>
              <a:rPr lang="en-US" altLang="ko-KR" dirty="0" smtClean="0"/>
              <a:t>Objective </a:t>
            </a:r>
          </a:p>
          <a:p>
            <a:pPr lvl="1"/>
            <a:r>
              <a:rPr lang="en-US" altLang="ko-KR" dirty="0" smtClean="0"/>
              <a:t>Feasibility study on the support of Cell-free massive MIMO </a:t>
            </a:r>
            <a:r>
              <a:rPr lang="en-US" altLang="ko-KR" dirty="0" smtClean="0"/>
              <a:t>feature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Both FR1 and FR2</a:t>
            </a:r>
          </a:p>
          <a:p>
            <a:pPr lvl="1"/>
            <a:r>
              <a:rPr lang="en-US" altLang="ko-KR" dirty="0" smtClean="0"/>
              <a:t>FDD/TDD</a:t>
            </a:r>
          </a:p>
          <a:p>
            <a:pPr lvl="2"/>
            <a:r>
              <a:rPr lang="en-US" altLang="ko-KR" dirty="0" smtClean="0"/>
              <a:t>More</a:t>
            </a:r>
            <a:r>
              <a:rPr lang="ko-KR" altLang="en-US" dirty="0" smtClean="0"/>
              <a:t> </a:t>
            </a:r>
            <a:r>
              <a:rPr lang="en-US" altLang="ko-KR" dirty="0" smtClean="0"/>
              <a:t>focus on TDD to consider </a:t>
            </a:r>
            <a:r>
              <a:rPr lang="en-US" altLang="ko-KR" dirty="0" smtClean="0"/>
              <a:t>CSI feedback overheads.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Downlink/Uplink</a:t>
            </a:r>
          </a:p>
          <a:p>
            <a:pPr lvl="2"/>
            <a:r>
              <a:rPr lang="en-US" altLang="ko-KR" dirty="0" smtClean="0"/>
              <a:t>More focus on downlink data transmission for </a:t>
            </a:r>
            <a:r>
              <a:rPr lang="en-US" altLang="ko-KR" dirty="0" smtClean="0"/>
              <a:t>video </a:t>
            </a:r>
            <a:r>
              <a:rPr lang="en-US" altLang="ko-KR" dirty="0" smtClean="0"/>
              <a:t>streaming services.</a:t>
            </a:r>
          </a:p>
          <a:p>
            <a:pPr lvl="1"/>
            <a:r>
              <a:rPr lang="en-US" altLang="ko-KR" dirty="0" smtClean="0"/>
              <a:t>Distributed MIMO architecture</a:t>
            </a:r>
          </a:p>
          <a:p>
            <a:pPr lvl="2"/>
            <a:r>
              <a:rPr lang="en-US" altLang="ko-KR" dirty="0" smtClean="0"/>
              <a:t>Non co-located multi-TRP deployments up to </a:t>
            </a:r>
            <a:r>
              <a:rPr lang="en-US" altLang="ko-KR" dirty="0" smtClean="0"/>
              <a:t>64 TRPs.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Coherent - Joint Transmission (C-JT)</a:t>
            </a:r>
          </a:p>
          <a:p>
            <a:pPr lvl="2"/>
            <a:r>
              <a:rPr lang="en-US" altLang="ko-KR" dirty="0" smtClean="0"/>
              <a:t>More focus on data transmission (PDSCH).</a:t>
            </a:r>
          </a:p>
          <a:p>
            <a:pPr lvl="1"/>
            <a:r>
              <a:rPr lang="en-US" altLang="ko-KR" dirty="0"/>
              <a:t>Reuse NR </a:t>
            </a:r>
            <a:r>
              <a:rPr lang="en-US" altLang="ko-KR" dirty="0" err="1"/>
              <a:t>eMBB</a:t>
            </a:r>
            <a:r>
              <a:rPr lang="en-US" altLang="ko-KR" dirty="0"/>
              <a:t> framework as much as possible (including Rel-17 </a:t>
            </a:r>
            <a:r>
              <a:rPr lang="en-US" altLang="ko-KR" dirty="0" err="1"/>
              <a:t>FeMIMO</a:t>
            </a:r>
            <a:r>
              <a:rPr lang="en-US" altLang="ko-KR" dirty="0"/>
              <a:t>)</a:t>
            </a:r>
          </a:p>
          <a:p>
            <a:pPr lvl="1"/>
            <a:r>
              <a:rPr lang="en-US" altLang="ko-KR" dirty="0"/>
              <a:t>Minimize UE </a:t>
            </a:r>
            <a:r>
              <a:rPr lang="en-US" altLang="ko-KR" dirty="0" smtClean="0"/>
              <a:t>modification</a:t>
            </a:r>
          </a:p>
        </p:txBody>
      </p:sp>
    </p:spTree>
    <p:extLst>
      <p:ext uri="{BB962C8B-B14F-4D97-AF65-F5344CB8AC3E}">
        <p14:creationId xmlns:p14="http://schemas.microsoft.com/office/powerpoint/2010/main" val="37204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19312</TotalTime>
  <Words>477</Words>
  <Application>Microsoft Office PowerPoint</Application>
  <PresentationFormat>와이드스크린</PresentationFormat>
  <Paragraphs>69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7" baseType="lpstr">
      <vt:lpstr>나눔고딕 ExtraBold</vt:lpstr>
      <vt:lpstr>나눔스퀘어 ExtraBold</vt:lpstr>
      <vt:lpstr>맑은 고딕</vt:lpstr>
      <vt:lpstr>Arial</vt:lpstr>
      <vt:lpstr>Calibri</vt:lpstr>
      <vt:lpstr>Calibri Light</vt:lpstr>
      <vt:lpstr>Helvetica</vt:lpstr>
      <vt:lpstr>Rockwell</vt:lpstr>
      <vt:lpstr>Tahoma</vt:lpstr>
      <vt:lpstr>Times New Roman</vt:lpstr>
      <vt:lpstr>Wingdings</vt:lpstr>
      <vt:lpstr>Office 테마</vt:lpstr>
      <vt:lpstr>PowerPoint 프레젠테이션</vt:lpstr>
      <vt:lpstr>Motivation</vt:lpstr>
      <vt:lpstr>Technology</vt:lpstr>
      <vt:lpstr>Performance</vt:lpstr>
      <vt:lpstr>Objective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klee</cp:lastModifiedBy>
  <cp:revision>854</cp:revision>
  <cp:lastPrinted>2020-12-14T01:34:53Z</cp:lastPrinted>
  <dcterms:created xsi:type="dcterms:W3CDTF">2020-01-05T07:56:35Z</dcterms:created>
  <dcterms:modified xsi:type="dcterms:W3CDTF">2021-09-06T09:12:49Z</dcterms:modified>
</cp:coreProperties>
</file>