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"/>
  </p:notesMasterIdLst>
  <p:sldIdLst>
    <p:sldId id="376" r:id="rId2"/>
    <p:sldId id="389" r:id="rId3"/>
    <p:sldId id="391" r:id="rId4"/>
    <p:sldId id="390" r:id="rId5"/>
    <p:sldId id="34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5" autoAdjust="0"/>
    <p:restoredTop sz="94660"/>
  </p:normalViewPr>
  <p:slideViewPr>
    <p:cSldViewPr snapToGrid="0">
      <p:cViewPr varScale="1">
        <p:scale>
          <a:sx n="84" d="100"/>
          <a:sy n="84" d="100"/>
        </p:scale>
        <p:origin x="73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47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820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202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A002CB-CDE7-43AF-B30C-AFEE6C6257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 sz="1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28915" y="4037328"/>
            <a:ext cx="7393613" cy="45686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44304B5-E1E7-4B5C-9AD8-32C23E7DC0F3}"/>
              </a:ext>
            </a:extLst>
          </p:cNvPr>
          <p:cNvGrpSpPr/>
          <p:nvPr/>
        </p:nvGrpSpPr>
        <p:grpSpPr>
          <a:xfrm>
            <a:off x="230418" y="3358433"/>
            <a:ext cx="8734711" cy="2087507"/>
            <a:chOff x="282569" y="3500317"/>
            <a:chExt cx="8734711" cy="2087507"/>
          </a:xfrm>
        </p:grpSpPr>
        <p:sp>
          <p:nvSpPr>
            <p:cNvPr id="9" name="内容占位符 6">
              <a:extLst>
                <a:ext uri="{FF2B5EF4-FFF2-40B4-BE49-F238E27FC236}">
                  <a16:creationId xmlns:a16="http://schemas.microsoft.com/office/drawing/2014/main" id="{E2ABAC35-D782-4D55-AF04-652A8A1A84CF}"/>
                </a:ext>
              </a:extLst>
            </p:cNvPr>
            <p:cNvSpPr txBox="1"/>
            <p:nvPr/>
          </p:nvSpPr>
          <p:spPr>
            <a:xfrm>
              <a:off x="282569" y="3500317"/>
              <a:ext cx="8653431" cy="2087507"/>
            </a:xfrm>
            <a:prstGeom prst="rect">
              <a:avLst/>
            </a:prstGeom>
            <a:solidFill>
              <a:schemeClr val="accent5">
                <a:lumMod val="75000"/>
                <a:alpha val="82000"/>
              </a:schemeClr>
            </a:solidFill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400" b="0" i="0" kern="1200">
                  <a:solidFill>
                    <a:schemeClr val="accent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3GPP TSG RAN 93e			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</a:rPr>
                <a:t>	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RP-21</a:t>
              </a: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2015</a:t>
              </a:r>
              <a:endParaRPr lang="zh-CN" altLang="zh-CN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Electronic 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Meeting, Sep. 13th-17th, 2021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endPara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152C831-6323-4A62-8603-EC355743A86B}"/>
                </a:ext>
              </a:extLst>
            </p:cNvPr>
            <p:cNvSpPr/>
            <p:nvPr/>
          </p:nvSpPr>
          <p:spPr>
            <a:xfrm>
              <a:off x="341847" y="4631844"/>
              <a:ext cx="6096000" cy="8925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Source: vivo</a:t>
              </a:r>
              <a:endParaRPr lang="zh-CN" altLang="en-US" sz="1400" b="1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Document for: Discussion &amp; Decision</a:t>
              </a: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GB" altLang="zh-CN" sz="1400" b="1" dirty="0">
                  <a:solidFill>
                    <a:schemeClr val="bg1"/>
                  </a:solidFill>
                </a:rPr>
                <a:t>Agenda Item: 9.0.3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占位符 4">
              <a:extLst>
                <a:ext uri="{FF2B5EF4-FFF2-40B4-BE49-F238E27FC236}">
                  <a16:creationId xmlns:a16="http://schemas.microsoft.com/office/drawing/2014/main" id="{E078B32D-74EB-45AF-BD27-F0B679FA1898}"/>
                </a:ext>
              </a:extLst>
            </p:cNvPr>
            <p:cNvSpPr txBox="1"/>
            <p:nvPr/>
          </p:nvSpPr>
          <p:spPr>
            <a:xfrm>
              <a:off x="421920" y="4116220"/>
              <a:ext cx="8595360" cy="45686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3600" b="0" i="0" kern="1200" cap="none" baseline="0">
                  <a:solidFill>
                    <a:schemeClr val="bg1"/>
                  </a:solidFill>
                  <a:latin typeface="vivo type CN简 Regular" panose="02000500000000000000" charset="-122"/>
                  <a:ea typeface="vivo type CN简 Regular" panose="02000500000000000000" charset="-122"/>
                  <a:cs typeface="vivo type CN简 Regular" panose="02000500000000000000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Enhanced support for multi-SIM devices in Rel-18</a:t>
              </a:r>
              <a:endPara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280246" y="1130964"/>
            <a:ext cx="11701843" cy="592959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3100" dirty="0">
                <a:latin typeface="Vivo"/>
              </a:rPr>
              <a:t>Motivations:</a:t>
            </a:r>
          </a:p>
          <a:p>
            <a:pPr lvl="1" fontAlgn="ctr">
              <a:lnSpc>
                <a:spcPct val="120000"/>
              </a:lnSpc>
            </a:pPr>
            <a:r>
              <a:rPr lang="en-US" altLang="zh-CN" sz="2600" dirty="0">
                <a:latin typeface="Vivo"/>
              </a:rPr>
              <a:t>It is quite important to support dual RRC connection in both network A and network B. like the scenarios, we use the navigation in our smart phone in network A and receive a voice call from the network B. we indeed do not expect disconnect one of network. </a:t>
            </a:r>
          </a:p>
          <a:p>
            <a:pPr lvl="1" fontAlgn="ctr">
              <a:lnSpc>
                <a:spcPct val="120000"/>
              </a:lnSpc>
            </a:pPr>
            <a:r>
              <a:rPr lang="en-GB" altLang="zh-CN" sz="2600" dirty="0">
                <a:latin typeface="Vivo"/>
              </a:rPr>
              <a:t>Interoperability issues have already emerged for dual-Tx/dual-Rx MUSIM devices, e.g.</a:t>
            </a:r>
          </a:p>
          <a:p>
            <a:pPr lvl="2" fontAlgn="ctr">
              <a:lnSpc>
                <a:spcPct val="120000"/>
              </a:lnSpc>
            </a:pPr>
            <a:r>
              <a:rPr lang="en-US" altLang="zh-CN" sz="2100" dirty="0">
                <a:latin typeface="Vivo"/>
              </a:rPr>
              <a:t>In Network A, UEA/USIM-A can report 2 Tx chain capability in UL when UEB/USIM-B is in RRC idle in Network B. If UEB goes back into RRC Connected, the MUSIM device has to tune away one Tx chain to UEB. If the Network A cannot adapt to the changes in UL ports, then Network A would not be aligned with the UE, resulting demodulation failure, or radio link failure</a:t>
            </a:r>
          </a:p>
          <a:p>
            <a:pPr marL="470694" lvl="2" indent="0" font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28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pPr marL="0" lvl="1" indent="0" defTabSz="1280160">
              <a:spcBef>
                <a:spcPct val="0"/>
              </a:spcBef>
              <a:buNone/>
            </a:pPr>
            <a:r>
              <a:rPr lang="en-US" altLang="en-US" b="1" dirty="0">
                <a:ea typeface="vivo type CN简 Regular" panose="02000500000000000000" charset="-122"/>
              </a:rPr>
              <a:t>Enhancement support for multi-SIM devices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/>
              <a:t>Motivation and potential scope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029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280246" y="1130964"/>
            <a:ext cx="11701843" cy="592959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Vivo"/>
              </a:rPr>
              <a:t>About 20 companies agreed the MUSIM should be enhanced in R18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Vivo"/>
              </a:rPr>
              <a:t>Capability change and notification about </a:t>
            </a:r>
            <a:r>
              <a:rPr lang="en-US" altLang="zh-CN" sz="2400" dirty="0" err="1">
                <a:latin typeface="Vivo"/>
              </a:rPr>
              <a:t>Scell</a:t>
            </a:r>
            <a:r>
              <a:rPr lang="en-US" altLang="zh-CN" sz="2400" dirty="0">
                <a:latin typeface="Vivo"/>
              </a:rPr>
              <a:t>/SCG release are convergence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Vivo"/>
              </a:rPr>
              <a:t>Some companies still thought Capability change of UE was not allowed, however no concrete arguments were provided why this should be disallowed.</a:t>
            </a: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pPr marL="0" lvl="1" indent="0" defTabSz="1280160">
              <a:spcBef>
                <a:spcPct val="0"/>
              </a:spcBef>
              <a:buNone/>
            </a:pPr>
            <a:r>
              <a:rPr lang="en-US" altLang="en-US" b="1" dirty="0">
                <a:ea typeface="vivo type CN简 Regular" panose="02000500000000000000" charset="-122"/>
              </a:rPr>
              <a:t>Enhancement support for multi-SIM devices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/>
              <a:t>Discussion in pre-email discussion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541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280246" y="1130964"/>
            <a:ext cx="11701843" cy="592959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3100" dirty="0">
                <a:latin typeface="Vivo"/>
              </a:rPr>
              <a:t>Potential objectives:</a:t>
            </a:r>
          </a:p>
          <a:p>
            <a:pPr lvl="1">
              <a:lnSpc>
                <a:spcPct val="120000"/>
              </a:lnSpc>
            </a:pPr>
            <a:r>
              <a:rPr lang="en-US" altLang="zh-CN" sz="2600" dirty="0">
                <a:latin typeface="Vivo"/>
              </a:rPr>
              <a:t>Specify mechanism for UE staying in RRC_CONNECTED state simultaneously on both Network A and B (for MUSIM purpose) [RAN2, RAN4]</a:t>
            </a:r>
            <a:r>
              <a:rPr lang="zh-CN" altLang="en-US" sz="2600" dirty="0">
                <a:latin typeface="Vivo"/>
              </a:rPr>
              <a:t>:</a:t>
            </a:r>
          </a:p>
          <a:p>
            <a:pPr lvl="2" fontAlgn="ctr">
              <a:lnSpc>
                <a:spcPct val="120000"/>
              </a:lnSpc>
            </a:pPr>
            <a:r>
              <a:rPr lang="en-US" altLang="zh-CN" sz="2100" dirty="0">
                <a:latin typeface="Vivo"/>
              </a:rPr>
              <a:t>UE capability coordination/update with Network A of switching partial capability (e.g. Tx or Rx chains) from/to Network A. [RAN2, RAN4]</a:t>
            </a:r>
            <a:r>
              <a:rPr lang="zh-CN" altLang="en-US" sz="2100" dirty="0">
                <a:latin typeface="Vivo"/>
              </a:rPr>
              <a:t>.</a:t>
            </a:r>
            <a:endParaRPr lang="en-US" altLang="zh-CN" sz="2100" dirty="0">
              <a:latin typeface="Vivo"/>
            </a:endParaRPr>
          </a:p>
          <a:p>
            <a:pPr lvl="2" fontAlgn="ctr">
              <a:lnSpc>
                <a:spcPct val="120000"/>
              </a:lnSpc>
            </a:pPr>
            <a:r>
              <a:rPr lang="en-US" altLang="zh-CN" sz="2100" dirty="0">
                <a:latin typeface="Vivo"/>
              </a:rPr>
              <a:t>UE-initiated request of  </a:t>
            </a:r>
            <a:r>
              <a:rPr lang="en-US" altLang="zh-CN" sz="2100" dirty="0" err="1">
                <a:latin typeface="Vivo"/>
              </a:rPr>
              <a:t>SCell</a:t>
            </a:r>
            <a:r>
              <a:rPr lang="en-US" altLang="zh-CN" sz="2100" dirty="0">
                <a:latin typeface="Vivo"/>
              </a:rPr>
              <a:t>/SCG deactivation or release.[RAN2]</a:t>
            </a:r>
          </a:p>
          <a:p>
            <a:pPr lvl="2" fontAlgn="ctr">
              <a:lnSpc>
                <a:spcPct val="120000"/>
              </a:lnSpc>
            </a:pPr>
            <a:r>
              <a:rPr lang="en-US" altLang="zh-CN" sz="2100" dirty="0">
                <a:latin typeface="Vivo"/>
              </a:rPr>
              <a:t>RAT Concurrency: Network A is NR. Network B can either be LTE or NR.</a:t>
            </a:r>
            <a:endParaRPr lang="zh-CN" altLang="en-US" sz="2100" dirty="0">
              <a:latin typeface="Vivo"/>
            </a:endParaRPr>
          </a:p>
          <a:p>
            <a:pPr lvl="2" fontAlgn="ctr">
              <a:lnSpc>
                <a:spcPct val="120000"/>
              </a:lnSpc>
            </a:pPr>
            <a:r>
              <a:rPr lang="zh-CN" altLang="en-US" sz="2100" dirty="0">
                <a:latin typeface="Vivo"/>
              </a:rPr>
              <a:t>Applicable UE architecture: Dual-Rx/Dual-Tx</a:t>
            </a:r>
          </a:p>
          <a:p>
            <a:pPr marL="470694" lvl="2" indent="0" font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en-US" sz="28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pPr marL="0" lvl="1" indent="0" defTabSz="1280160">
              <a:spcBef>
                <a:spcPct val="0"/>
              </a:spcBef>
              <a:buNone/>
            </a:pPr>
            <a:r>
              <a:rPr lang="en-US" altLang="en-US" b="1" dirty="0">
                <a:ea typeface="vivo type CN简 Regular" panose="02000500000000000000" charset="-122"/>
              </a:rPr>
              <a:t>Enhancement support for multi-SIM devices 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/>
              <a:t>potential scope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239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18740</TotalTime>
  <Words>367</Words>
  <Application>Microsoft Office PowerPoint</Application>
  <PresentationFormat>宽屏</PresentationFormat>
  <Paragraphs>33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Helvetica Neue</vt:lpstr>
      <vt:lpstr>Helvetica Neue Medium</vt:lpstr>
      <vt:lpstr>MS Mincho</vt:lpstr>
      <vt:lpstr>Vivo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760</cp:revision>
  <dcterms:created xsi:type="dcterms:W3CDTF">2019-03-21T01:16:59Z</dcterms:created>
  <dcterms:modified xsi:type="dcterms:W3CDTF">2021-09-06T12:41:22Z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