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8" r:id="rId3"/>
    <p:sldId id="288" r:id="rId4"/>
    <p:sldId id="342" r:id="rId5"/>
    <p:sldId id="343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83D1"/>
    <a:srgbClr val="DADDE2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43" autoAdjust="0"/>
    <p:restoredTop sz="96154" autoAdjust="0"/>
  </p:normalViewPr>
  <p:slideViewPr>
    <p:cSldViewPr snapToGrid="0" snapToObjects="1" showGuides="1">
      <p:cViewPr varScale="1">
        <p:scale>
          <a:sx n="115" d="100"/>
          <a:sy n="115" d="100"/>
        </p:scale>
        <p:origin x="-96" y="-226"/>
      </p:cViewPr>
      <p:guideLst>
        <p:guide orient="horz" pos="2191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tiff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tif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办公\2015年\其他\移动新LOGO-彩色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6769" y="154383"/>
            <a:ext cx="1800768" cy="524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Image" descr="Image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181484" y="154384"/>
            <a:ext cx="849397" cy="52475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"/>
          <p:cNvGrpSpPr/>
          <p:nvPr userDrawn="1"/>
        </p:nvGrpSpPr>
        <p:grpSpPr>
          <a:xfrm>
            <a:off x="180109" y="168436"/>
            <a:ext cx="711454" cy="691137"/>
            <a:chOff x="0" y="0"/>
            <a:chExt cx="1303781" cy="1254452"/>
          </a:xfrm>
        </p:grpSpPr>
        <p:pic>
          <p:nvPicPr>
            <p:cNvPr id="5" name="page1image856.png" descr="page1image856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6" name="page1image264.png" descr="page1image264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162494" y="190887"/>
            <a:ext cx="849397" cy="52475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zh-CN"/>
              <a:t>2020-09-20</a:t>
            </a:r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4326" y="3018408"/>
            <a:ext cx="1082225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Discussion on network energy saving</a:t>
            </a:r>
            <a:endParaRPr lang="zh-CN" altLang="en-US" sz="3600" b="1" dirty="0">
              <a:solidFill>
                <a:srgbClr val="2583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86058" y="891987"/>
            <a:ext cx="12005942" cy="139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/>
            <a:r>
              <a:rPr lang="en-GB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3GPP TSG RAN Meeting #93-e			</a:t>
            </a:r>
            <a:r>
              <a:rPr lang="en-GB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sym typeface="+mn-ea"/>
              </a:rPr>
              <a:t>				</a:t>
            </a:r>
            <a:r>
              <a:rPr lang="en-GB" altLang="zh-CN" sz="2000" b="1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sym typeface="+mn-ea"/>
              </a:rPr>
              <a:t>                                             </a:t>
            </a:r>
            <a:r>
              <a:rPr lang="en-GB" altLang="zh-CN" sz="2000" b="1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R</a:t>
            </a:r>
            <a:r>
              <a:rPr lang="en-US" altLang="en-GB" sz="2000" b="1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P</a:t>
            </a:r>
            <a:r>
              <a:rPr lang="en-GB" altLang="zh-CN" sz="2000" b="1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-21</a:t>
            </a:r>
            <a:r>
              <a:rPr lang="en-US" sz="2000" b="1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1994</a:t>
            </a:r>
            <a:endParaRPr lang="zh-CN" altLang="zh-CN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Electronic Meeting, September 13 - 17, 2021</a:t>
            </a:r>
            <a:endParaRPr lang="en-GB" altLang="zh-CN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Agenda Item: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9.0.2</a:t>
            </a:r>
            <a:endParaRPr lang="zh-CN" altLang="zh-CN" sz="20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Source:			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CMCC</a:t>
            </a:r>
            <a:endParaRPr lang="zh-CN" altLang="zh-CN" sz="1800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8"/>
          <p:cNvSpPr txBox="1"/>
          <p:nvPr/>
        </p:nvSpPr>
        <p:spPr>
          <a:xfrm>
            <a:off x="753808" y="248382"/>
            <a:ext cx="10449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Motivation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31470" y="1342390"/>
            <a:ext cx="6493510" cy="4554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Power consumption of a 5G base station will be 3~4 times higher than LTE, due to 8 times TX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/RX channels, </a:t>
            </a:r>
            <a:r>
              <a:rPr lang="en-US" altLang="zh-CN" sz="2000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 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times bandwidth and larger transmission powers, leading to higher OPEX.</a:t>
            </a:r>
            <a:endParaRPr lang="en-GB" altLang="zh-CN" sz="2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Standardization efforts have been given to UE power savings in Rel-15/16/17, network power consumption has not been the focus.</a:t>
            </a:r>
            <a:endParaRPr lang="en-US" altLang="zh-CN" sz="2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More efficient energy saving mechanism is needed to timely respond to the real-time traffic/UE distribution.</a:t>
            </a:r>
            <a:endParaRPr lang="en-US" altLang="zh-CN" sz="2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5G network has been widely deployed since 2019, with the increasing number of 5G gNBs, it is urgent for operators to reduce network energy consumption and maintain a </a:t>
            </a:r>
            <a:r>
              <a:rPr lang="en-GB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sustainable 5G deployment</a:t>
            </a:r>
            <a:endParaRPr lang="en-US" altLang="zh-CN" sz="20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14218" y="1329618"/>
            <a:ext cx="4821555" cy="4567112"/>
            <a:chOff x="8521146" y="1214510"/>
            <a:chExt cx="3199804" cy="296597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635903" y="1412464"/>
              <a:ext cx="1290845" cy="992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21146" y="2786313"/>
              <a:ext cx="3199778" cy="892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9065192" y="1214510"/>
              <a:ext cx="2411758" cy="178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Power consumption Percentage of BS component </a:t>
              </a:r>
              <a:endParaRPr lang="zh-CN" altLang="en-US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571294" y="2515572"/>
              <a:ext cx="3149656" cy="298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Power consumption Percentage of AAU components in difference load status</a:t>
              </a:r>
              <a:endParaRPr lang="zh-CN" alt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643346" y="3722853"/>
              <a:ext cx="622551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Fully loaded</a:t>
              </a:r>
              <a:endParaRPr lang="zh-CN" altLang="en-US" sz="12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802725" y="3726585"/>
              <a:ext cx="607657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30% loaded</a:t>
              </a:r>
              <a:endParaRPr lang="zh-CN" altLang="en-US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991237" y="3722853"/>
              <a:ext cx="591232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empty load</a:t>
              </a:r>
              <a:endParaRPr lang="zh-CN" altLang="en-US" sz="1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9193053" y="3936563"/>
              <a:ext cx="103878" cy="756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265974" y="3852580"/>
              <a:ext cx="791571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Power Amplifier</a:t>
              </a:r>
              <a:endParaRPr lang="zh-CN" altLang="en-US" sz="12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93053" y="4088737"/>
              <a:ext cx="103878" cy="756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268363" y="4009869"/>
              <a:ext cx="607657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Small signal</a:t>
              </a:r>
              <a:endParaRPr lang="zh-CN" altLang="en-US" sz="12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212067" y="3936563"/>
              <a:ext cx="103878" cy="7568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268470" y="3857905"/>
              <a:ext cx="480892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Digital IF</a:t>
              </a:r>
              <a:endParaRPr lang="zh-CN" altLang="en-US" sz="12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212067" y="4088963"/>
              <a:ext cx="103878" cy="7568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270867" y="4010305"/>
              <a:ext cx="731997" cy="17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/>
                <a:t>Power Module</a:t>
              </a:r>
              <a:endParaRPr lang="zh-CN" altLang="en-US" sz="1200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673100" y="5896610"/>
            <a:ext cx="1108519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Proposal 1: Enhancement of energy saving should be studied and followed by normative work in Rel-18</a:t>
            </a:r>
            <a:endParaRPr lang="en-US" altLang="zh-CN" sz="2400" b="1" dirty="0" smtClean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8"/>
          <p:cNvSpPr txBox="1"/>
          <p:nvPr/>
        </p:nvSpPr>
        <p:spPr>
          <a:xfrm>
            <a:off x="798198" y="230626"/>
            <a:ext cx="104494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Potential study areas 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6" name="灯片编号占位符 1"/>
          <p:cNvSpPr txBox="1"/>
          <p:nvPr/>
        </p:nvSpPr>
        <p:spPr>
          <a:xfrm>
            <a:off x="9204060" y="330564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86934-7ADE-3A49-84C5-1303EED4D146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22" y="1696179"/>
            <a:ext cx="11286208" cy="438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Study on modeling of network energy consumption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 fontAlgn="auto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Compare and 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make down selection of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two 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modeling methods, namely 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absolute energy consumption metric and relative energy consumption metric 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Define different energy consumption states and values, including different sleep status, transition time, DL transmission and UL reception with different scaling factors in spatial domain/frequency domain/power domain, etc.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85750" lvl="0" indent="-285750" fontAlgn="auto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Study on evaluation methodology and scenarios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 fontAlgn="auto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scenarios can be macro and micro deployment, FR1 can be high priority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SLS can be used to evaluate energy saving gain of different solutions and the network/UE performance impact, solutions choice needs to be balanced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Different UE traffic models and network traffic loads can be considered</a:t>
            </a:r>
            <a:endParaRPr lang="en-US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8"/>
          <p:cNvSpPr txBox="1"/>
          <p:nvPr/>
        </p:nvSpPr>
        <p:spPr>
          <a:xfrm>
            <a:off x="798198" y="230626"/>
            <a:ext cx="104494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黑体" panose="02010609060101010101" pitchFamily="49" charset="-122"/>
                <a:sym typeface="+mn-ea"/>
              </a:rPr>
              <a:t>Potential study areas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6" name="灯片编号占位符 1"/>
          <p:cNvSpPr txBox="1"/>
          <p:nvPr/>
        </p:nvSpPr>
        <p:spPr>
          <a:xfrm>
            <a:off x="9204060" y="330564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86934-7ADE-3A49-84C5-1303EED4D146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772" y="1498694"/>
            <a:ext cx="11286208" cy="476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Study the following potential network energy saving solutions :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 energy saving in spatial domain [RAN1]: 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Dynamic TX/RX on/off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Dynamic RS ports adaption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Potential CSI measurement/report enhancement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 energy saving in time domain [RAN1/2]: 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Dynamic network on/off to enable different sleep modes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wake up signal design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Periodic RS transmission adaptation, e.g., SSB/SIB/paging periodicity adaptation, partial beams on/off of SSB/SIB/paging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 energy saving in frequency domain [RAN1/2]: 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Power efficient CA/DC operation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 energy saving in power domain [RAN1]: 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Dynamic transmit power level adjustment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assistance information [RAN2]: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UE’s traffic, location, preference configuration, etc.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Inter-node assistance information [RAN3]: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Exchange the configuration or information of TX/RX number, periodic RS periodicity/beams, power, energy saving mode, etc.</a:t>
            </a:r>
            <a:endParaRPr lang="en-US" altLang="zh-CN" sz="1600" b="1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4320" y="2440106"/>
            <a:ext cx="6403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kumimoji="1" lang="zh-CN" altLang="en-US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!</a:t>
            </a:r>
            <a:endParaRPr kumimoji="1" lang="en-US" altLang="zh-CN" sz="4800" b="1" dirty="0">
              <a:solidFill>
                <a:srgbClr val="2583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2766</Words>
  <Application>WPS 演示</Application>
  <PresentationFormat>自定义</PresentationFormat>
  <Paragraphs>70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Times New Roman</vt:lpstr>
      <vt:lpstr>MS Mincho</vt:lpstr>
      <vt:lpstr>黑体</vt:lpstr>
      <vt:lpstr>Arial Unicode MS</vt:lpstr>
      <vt:lpstr>等线 Light</vt:lpstr>
      <vt:lpstr>Calibri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狐狸姐</cp:lastModifiedBy>
  <cp:revision>239</cp:revision>
  <dcterms:created xsi:type="dcterms:W3CDTF">2021-03-17T03:39:00Z</dcterms:created>
  <dcterms:modified xsi:type="dcterms:W3CDTF">2021-09-05T07:13:16Z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