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2"/>
    <p:sldId id="257" r:id="rId3"/>
    <p:sldId id="260" r:id="rId4"/>
    <p:sldId id="262" r:id="rId5"/>
    <p:sldId id="263" r:id="rId6"/>
    <p:sldId id="264" r:id="rId7"/>
    <p:sldId id="259" r:id="rId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70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autoAdjust="0"/>
    <p:restoredTop sz="94670" autoAdjust="0"/>
  </p:normalViewPr>
  <p:slideViewPr>
    <p:cSldViewPr snapToGrid="0" snapToObjects="1">
      <p:cViewPr varScale="1">
        <p:scale>
          <a:sx n="44" d="100"/>
          <a:sy n="44" d="100"/>
        </p:scale>
        <p:origin x="72" y="77"/>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99666679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1930356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1153263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en-GB" dirty="0"/>
          </a:p>
        </p:txBody>
      </p:sp>
    </p:spTree>
    <p:extLst>
      <p:ext uri="{BB962C8B-B14F-4D97-AF65-F5344CB8AC3E}">
        <p14:creationId xmlns:p14="http://schemas.microsoft.com/office/powerpoint/2010/main" val="38700686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tiff"/><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5"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6"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7"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0" y="3810367"/>
            <a:ext cx="24384000" cy="7238266"/>
          </a:xfrm>
          <a:prstGeom prst="rect">
            <a:avLst/>
          </a:prstGeom>
          <a:noFill/>
          <a:ln w="9525">
            <a:noFill/>
            <a:miter lim="800000"/>
            <a:headEnd/>
            <a:tailEnd/>
          </a:ln>
          <a:effectLst/>
        </p:spPr>
      </p:pic>
      <p:sp>
        <p:nvSpPr>
          <p:cNvPr id="128" name="标题"/>
          <p:cNvSpPr txBox="1">
            <a:spLocks noGrp="1"/>
          </p:cNvSpPr>
          <p:nvPr>
            <p:ph type="ctrTitle"/>
          </p:nvPr>
        </p:nvSpPr>
        <p:spPr>
          <a:prstGeom prst="rect">
            <a:avLst/>
          </a:prstGeom>
        </p:spPr>
        <p:txBody>
          <a:bodyPr>
            <a:normAutofit/>
          </a:bodyPr>
          <a:lstStyle/>
          <a:p>
            <a:r>
              <a:rPr lang="en-GB" dirty="0" smtClean="0">
                <a:solidFill>
                  <a:srgbClr val="FFFFFF"/>
                </a:solidFill>
              </a:rPr>
              <a:t>	</a:t>
            </a:r>
            <a:r>
              <a:rPr lang="en-GB" sz="8000" dirty="0">
                <a:solidFill>
                  <a:srgbClr val="FFFFFF"/>
                </a:solidFill>
              </a:rPr>
              <a:t>Discussion on UE Aggregation</a:t>
            </a:r>
            <a:endParaRPr sz="12000" dirty="0">
              <a:solidFill>
                <a:srgbClr val="FFFFFF"/>
              </a:solidFill>
            </a:endParaRPr>
          </a:p>
        </p:txBody>
      </p:sp>
      <p:sp>
        <p:nvSpPr>
          <p:cNvPr id="129" name="小标题"/>
          <p:cNvSpPr txBox="1">
            <a:spLocks noGrp="1"/>
          </p:cNvSpPr>
          <p:nvPr>
            <p:ph type="subTitle" sz="quarter" idx="1"/>
          </p:nvPr>
        </p:nvSpPr>
        <p:spPr>
          <a:xfrm>
            <a:off x="673100" y="7429500"/>
            <a:ext cx="23050500" cy="1816100"/>
          </a:xfrm>
          <a:prstGeom prst="rect">
            <a:avLst/>
          </a:prstGeom>
        </p:spPr>
        <p:txBody>
          <a:bodyPr/>
          <a:lstStyle/>
          <a:p>
            <a:endParaRPr lang="en-US" dirty="0" smtClean="0">
              <a:solidFill>
                <a:srgbClr val="FFFFFF"/>
              </a:solidFill>
            </a:endParaRPr>
          </a:p>
          <a:p>
            <a:r>
              <a:rPr lang="en-US" dirty="0" smtClean="0">
                <a:solidFill>
                  <a:srgbClr val="FFFFFF"/>
                </a:solidFill>
              </a:rPr>
              <a:t>CMCC</a:t>
            </a:r>
            <a:endParaRPr dirty="0">
              <a:solidFill>
                <a:srgbClr val="FFFFFF"/>
              </a:solidFill>
            </a:endParaRPr>
          </a:p>
        </p:txBody>
      </p:sp>
      <p:sp>
        <p:nvSpPr>
          <p:cNvPr id="1029" name="Rectangle 5"/>
          <p:cNvSpPr>
            <a:spLocks noChangeArrowheads="1"/>
          </p:cNvSpPr>
          <p:nvPr/>
        </p:nvSpPr>
        <p:spPr bwMode="auto">
          <a:xfrm>
            <a:off x="0" y="791309"/>
            <a:ext cx="24090923"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l" defTabSz="914400" fontAlgn="base" hangingPunct="1">
              <a:spcBef>
                <a:spcPct val="0"/>
              </a:spcBef>
              <a:spcAft>
                <a:spcPct val="0"/>
              </a:spcAft>
            </a:pPr>
            <a:r>
              <a:rPr lang="en-US" sz="4000" b="1" cap="all" dirty="0">
                <a:solidFill>
                  <a:schemeClr val="bg1"/>
                </a:solidFill>
              </a:rPr>
              <a:t>3GPP TSG RAN Meeting #93e						                                  </a:t>
            </a:r>
            <a:r>
              <a:rPr lang="en-US" sz="4000" b="1" cap="all" dirty="0" smtClean="0">
                <a:solidFill>
                  <a:schemeClr val="bg1"/>
                </a:solidFill>
              </a:rPr>
              <a:t>RP-211992</a:t>
            </a:r>
          </a:p>
          <a:p>
            <a:pPr algn="l" defTabSz="914400" fontAlgn="base" hangingPunct="1">
              <a:spcBef>
                <a:spcPct val="0"/>
              </a:spcBef>
              <a:spcAft>
                <a:spcPct val="0"/>
              </a:spcAft>
            </a:pPr>
            <a:r>
              <a:rPr lang="en-US" sz="4000" b="1" cap="all" dirty="0" smtClean="0">
                <a:solidFill>
                  <a:schemeClr val="bg1"/>
                </a:solidFill>
              </a:rPr>
              <a:t>Electronic </a:t>
            </a:r>
            <a:r>
              <a:rPr lang="en-US" sz="4000" b="1" cap="all" dirty="0">
                <a:solidFill>
                  <a:schemeClr val="bg1"/>
                </a:solidFill>
              </a:rPr>
              <a:t>Meeting, September 13 - 17, 2021</a:t>
            </a:r>
          </a:p>
          <a:p>
            <a:pPr algn="l" defTabSz="914400" fontAlgn="base" hangingPunct="1">
              <a:spcBef>
                <a:spcPct val="0"/>
              </a:spcBef>
              <a:spcAft>
                <a:spcPct val="0"/>
              </a:spcAft>
            </a:pPr>
            <a:r>
              <a:rPr lang="en-US" sz="4000" b="1" cap="all" dirty="0" smtClean="0">
                <a:solidFill>
                  <a:schemeClr val="bg1"/>
                </a:solidFill>
              </a:rPr>
              <a:t>Agenda </a:t>
            </a:r>
            <a:r>
              <a:rPr lang="en-US" sz="4000" b="1" cap="all" dirty="0" smtClean="0">
                <a:solidFill>
                  <a:schemeClr val="bg1"/>
                </a:solidFill>
              </a:rPr>
              <a:t>item: </a:t>
            </a:r>
            <a:r>
              <a:rPr lang="en-US" sz="4000" b="1" cap="all" dirty="0" smtClean="0">
                <a:solidFill>
                  <a:schemeClr val="bg1"/>
                </a:solidFill>
              </a:rPr>
              <a:t>9.0.3</a:t>
            </a:r>
            <a:endParaRPr lang="en-GB" sz="4000" b="1" cap="all" dirty="0" smtClean="0">
              <a:solidFill>
                <a:schemeClr val="bg1"/>
              </a:solidFill>
            </a:endParaRPr>
          </a:p>
          <a:p>
            <a:pPr marR="0" lvl="0" indent="0" algn="l" defTabSz="914400" fontAlgn="base" hangingPunct="1">
              <a:lnSpc>
                <a:spcPct val="100000"/>
              </a:lnSpc>
              <a:spcBef>
                <a:spcPct val="0"/>
              </a:spcBef>
              <a:spcAft>
                <a:spcPct val="0"/>
              </a:spcAft>
              <a:buClrTx/>
              <a:buSzTx/>
              <a:buFontTx/>
              <a:buNone/>
              <a:tabLst/>
            </a:pPr>
            <a:endParaRPr lang="en-GB" sz="4000" b="1" cap="all" dirty="0" smtClean="0">
              <a:solidFill>
                <a:schemeClr val="bg1"/>
              </a:solidFill>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398867" y="1671018"/>
            <a:ext cx="14192068" cy="11084612"/>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1798516" y="323683"/>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Motivation</a:t>
            </a:r>
            <a:endParaRPr dirty="0"/>
          </a:p>
        </p:txBody>
      </p:sp>
      <p:sp>
        <p:nvSpPr>
          <p:cNvPr id="12" name="TextBox 11"/>
          <p:cNvSpPr txBox="1"/>
          <p:nvPr/>
        </p:nvSpPr>
        <p:spPr>
          <a:xfrm>
            <a:off x="19447790" y="4155800"/>
            <a:ext cx="166943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2000" b="1" i="0" u="none" strike="noStrike" cap="none" spc="0" normalizeH="0" baseline="0" dirty="0" smtClean="0">
                <a:ln>
                  <a:noFill/>
                </a:ln>
                <a:solidFill>
                  <a:srgbClr val="535353"/>
                </a:solidFill>
                <a:effectLst/>
                <a:uFillTx/>
                <a:latin typeface="+mn-lt"/>
                <a:ea typeface="+mn-ea"/>
                <a:cs typeface="+mn-cs"/>
                <a:sym typeface="Gill Sans Light"/>
              </a:rPr>
              <a:t>AR/VR</a:t>
            </a:r>
            <a:endParaRPr kumimoji="0" lang="en-GB" sz="2000" b="1" i="0" u="none" strike="noStrike" cap="none" spc="0" normalizeH="0" baseline="0" dirty="0">
              <a:ln>
                <a:noFill/>
              </a:ln>
              <a:solidFill>
                <a:srgbClr val="535353"/>
              </a:solidFill>
              <a:effectLst/>
              <a:uFillTx/>
              <a:latin typeface="+mn-lt"/>
              <a:ea typeface="+mn-ea"/>
              <a:cs typeface="+mn-cs"/>
              <a:sym typeface="Gill Sans Light"/>
            </a:endParaRPr>
          </a:p>
        </p:txBody>
      </p:sp>
      <p:sp>
        <p:nvSpPr>
          <p:cNvPr id="13" name="TextBox 12"/>
          <p:cNvSpPr txBox="1"/>
          <p:nvPr/>
        </p:nvSpPr>
        <p:spPr>
          <a:xfrm>
            <a:off x="16985937" y="6853381"/>
            <a:ext cx="2550868"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B" sz="2000" b="1" dirty="0" smtClean="0"/>
              <a:t>Video for Remote Monitoring</a:t>
            </a:r>
            <a:endParaRPr lang="en-GB" sz="2000" b="1" dirty="0"/>
          </a:p>
        </p:txBody>
      </p:sp>
      <p:sp>
        <p:nvSpPr>
          <p:cNvPr id="14" name="TextBox 13"/>
          <p:cNvSpPr txBox="1"/>
          <p:nvPr/>
        </p:nvSpPr>
        <p:spPr>
          <a:xfrm>
            <a:off x="21117229" y="9185079"/>
            <a:ext cx="2863117"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000" b="1" dirty="0" smtClean="0"/>
              <a:t>Drone with live video</a:t>
            </a:r>
            <a:endParaRPr lang="en-GB" sz="2000" b="1" dirty="0"/>
          </a:p>
        </p:txBody>
      </p:sp>
      <p:sp>
        <p:nvSpPr>
          <p:cNvPr id="22" name="内容占位符 1"/>
          <p:cNvSpPr txBox="1">
            <a:spLocks/>
          </p:cNvSpPr>
          <p:nvPr/>
        </p:nvSpPr>
        <p:spPr>
          <a:xfrm>
            <a:off x="1564282" y="1876717"/>
            <a:ext cx="13861237" cy="7100714"/>
          </a:xfrm>
          <a:prstGeom prst="rect">
            <a:avLst/>
          </a:prstGeom>
        </p:spPr>
        <p:txBody>
          <a:bodyPr vert="horz" lIns="91440" tIns="45720" rIns="91440" bIns="45720" rtlCol="0">
            <a:normAutofit fontScale="85000" lnSpcReduction="10000"/>
          </a:bodyPr>
          <a:lstStyle/>
          <a:p>
            <a:pPr marL="171450" marR="0" lvl="0" indent="-171450" algn="l" defTabSz="685800" rtl="0" eaLnBrk="1" fontAlgn="auto" latinLnBrk="0" hangingPunct="1">
              <a:lnSpc>
                <a:spcPct val="90000"/>
              </a:lnSpc>
              <a:spcBef>
                <a:spcPts val="750"/>
              </a:spcBef>
              <a:spcAft>
                <a:spcPts val="1200"/>
              </a:spcAft>
              <a:buClrTx/>
              <a:buSzTx/>
              <a:buFont typeface="Wingdings" pitchFamily="2" charset="2"/>
              <a:buChar char="Ø"/>
              <a:tabLst/>
              <a:defRPr/>
            </a:pPr>
            <a:r>
              <a:rPr kumimoji="0" lang="en-GB" sz="4800" b="0" i="0" u="none" strike="noStrike" kern="1200" cap="none" spc="0" normalizeH="0" baseline="0" noProof="0" dirty="0" smtClean="0">
                <a:ln>
                  <a:noFill/>
                </a:ln>
                <a:solidFill>
                  <a:sysClr val="windowText" lastClr="000000"/>
                </a:solidFill>
                <a:effectLst/>
                <a:uLnTx/>
                <a:uFillTx/>
                <a:latin typeface="Calibri"/>
                <a:ea typeface="+mn-ea"/>
                <a:cs typeface="+mn-cs"/>
              </a:rPr>
              <a:t>The motivation of this SI is to investigate how to address the issue of the shortage of UL UE transmission power in 5G via UE aggregation mechanism:</a:t>
            </a:r>
          </a:p>
          <a:p>
            <a:pPr marL="514350" marR="0" lvl="1" indent="-171450" algn="l" defTabSz="685800" rtl="0" eaLnBrk="1" fontAlgn="auto" latinLnBrk="0" hangingPunct="1">
              <a:lnSpc>
                <a:spcPct val="90000"/>
              </a:lnSpc>
              <a:spcBef>
                <a:spcPts val="375"/>
              </a:spcBef>
              <a:spcAft>
                <a:spcPts val="120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In compare to LTE, various type services required the wide UL bandwidth requirement is increasing and becomes pervasive in 5G network</a:t>
            </a:r>
          </a:p>
          <a:p>
            <a:pPr marL="857250" marR="0" lvl="2" indent="-171450" algn="l" defTabSz="685800" rtl="0" eaLnBrk="1" fontAlgn="auto" latinLnBrk="0" hangingPunct="1">
              <a:lnSpc>
                <a:spcPct val="90000"/>
              </a:lnSpc>
              <a:spcBef>
                <a:spcPts val="375"/>
              </a:spcBef>
              <a:spcAft>
                <a:spcPts val="1200"/>
              </a:spcAft>
              <a:buClrTx/>
              <a:buSzTx/>
              <a:buFont typeface="Wingdings" pitchFamily="2" charset="2"/>
              <a:buChar char="§"/>
              <a:tabLst/>
              <a:defRPr/>
            </a:pPr>
            <a:r>
              <a:rPr kumimoji="0" lang="en-GB" sz="3600" b="0" i="0" u="none" strike="noStrike" kern="1200" cap="none" spc="0" normalizeH="0" baseline="0" noProof="0" dirty="0" smtClean="0">
                <a:ln>
                  <a:noFill/>
                </a:ln>
                <a:solidFill>
                  <a:sysClr val="windowText" lastClr="000000"/>
                </a:solidFill>
                <a:effectLst/>
                <a:uLnTx/>
                <a:uFillTx/>
                <a:latin typeface="Calibri"/>
                <a:ea typeface="+mn-ea"/>
                <a:cs typeface="+mn-cs"/>
              </a:rPr>
              <a:t>e.g. AR/VR devices, live video from UAV, etc.</a:t>
            </a:r>
          </a:p>
          <a:p>
            <a:pPr marL="514350" marR="0" lvl="1" indent="-171450" algn="l" defTabSz="685800" rtl="0" eaLnBrk="1" fontAlgn="auto" latinLnBrk="0" hangingPunct="1">
              <a:lnSpc>
                <a:spcPct val="90000"/>
              </a:lnSpc>
              <a:spcBef>
                <a:spcPts val="375"/>
              </a:spcBef>
              <a:spcAft>
                <a:spcPts val="120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In this case, the bottleneck of supporting the applications with wide UL bandwidth on 5G terminals is the limited UL UE transmission power, e.g. 23dBm or </a:t>
            </a: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26dBm, </a:t>
            </a:r>
            <a:r>
              <a:rPr kumimoji="0" lang="en-US" sz="4400" b="1" i="0" u="none" strike="noStrike" kern="1200" cap="none" spc="0" normalizeH="0" baseline="0" noProof="0" dirty="0" smtClean="0">
                <a:ln>
                  <a:noFill/>
                </a:ln>
                <a:solidFill>
                  <a:sysClr val="windowText" lastClr="000000"/>
                </a:solidFill>
                <a:effectLst/>
                <a:uLnTx/>
                <a:uFillTx/>
                <a:latin typeface="Calibri"/>
                <a:ea typeface="+mn-ea"/>
                <a:cs typeface="+mn-cs"/>
              </a:rPr>
              <a:t>especially</a:t>
            </a:r>
            <a:r>
              <a:rPr kumimoji="0" lang="en-US" sz="4400" b="1" i="0" u="none" strike="noStrike" kern="1200" cap="none" spc="0" normalizeH="0" noProof="0" dirty="0" smtClean="0">
                <a:ln>
                  <a:noFill/>
                </a:ln>
                <a:solidFill>
                  <a:sysClr val="windowText" lastClr="000000"/>
                </a:solidFill>
                <a:effectLst/>
                <a:uLnTx/>
                <a:uFillTx/>
                <a:latin typeface="Calibri"/>
                <a:ea typeface="+mn-ea"/>
                <a:cs typeface="+mn-cs"/>
              </a:rPr>
              <a:t> at the edge area of a cell</a:t>
            </a:r>
            <a:r>
              <a:rPr kumimoji="0" lang="en-GB" sz="4400" b="1" i="0" u="none" strike="noStrike" kern="1200" cap="none" spc="0" normalizeH="0" baseline="0" noProof="0" dirty="0" smtClean="0">
                <a:ln>
                  <a:noFill/>
                </a:ln>
                <a:solidFill>
                  <a:sysClr val="windowText" lastClr="000000"/>
                </a:solidFill>
                <a:effectLst/>
                <a:uLnTx/>
                <a:uFillTx/>
                <a:latin typeface="Calibri"/>
                <a:ea typeface="+mn-ea"/>
                <a:cs typeface="+mn-cs"/>
              </a:rPr>
              <a:t>. </a:t>
            </a:r>
            <a:endParaRPr kumimoji="0" lang="en-GB" sz="4400" b="1"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514350" marR="0" lvl="1" indent="-171450" algn="l" defTabSz="685800" rtl="0" eaLnBrk="1" fontAlgn="auto" latinLnBrk="0" hangingPunct="1">
              <a:lnSpc>
                <a:spcPct val="90000"/>
              </a:lnSpc>
              <a:spcBef>
                <a:spcPts val="375"/>
              </a:spcBef>
              <a:spcAft>
                <a:spcPts val="120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Although some enhancement to eliminate the bottleneck has been adopted, e.g. SUL, super Uplink, it seems not sufficient to satisfy the demand.</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GB"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4103" name="Picture 7"/>
          <p:cNvPicPr>
            <a:picLocks noChangeAspect="1" noChangeArrowheads="1"/>
          </p:cNvPicPr>
          <p:nvPr/>
        </p:nvPicPr>
        <p:blipFill>
          <a:blip r:embed="rId2" cstate="print"/>
          <a:srcRect/>
          <a:stretch>
            <a:fillRect/>
          </a:stretch>
        </p:blipFill>
        <p:spPr bwMode="auto">
          <a:xfrm>
            <a:off x="16244448" y="2454187"/>
            <a:ext cx="3116507" cy="3196010"/>
          </a:xfrm>
          <a:prstGeom prst="rect">
            <a:avLst/>
          </a:prstGeom>
          <a:noFill/>
          <a:ln w="9525">
            <a:noFill/>
            <a:miter lim="800000"/>
            <a:headEnd/>
            <a:tailEnd/>
          </a:ln>
          <a:effectLst/>
        </p:spPr>
      </p:pic>
      <p:pic>
        <p:nvPicPr>
          <p:cNvPr id="4104" name="Picture 8"/>
          <p:cNvPicPr>
            <a:picLocks noChangeAspect="1" noChangeArrowheads="1"/>
          </p:cNvPicPr>
          <p:nvPr/>
        </p:nvPicPr>
        <p:blipFill>
          <a:blip r:embed="rId3" cstate="print"/>
          <a:srcRect/>
          <a:stretch>
            <a:fillRect/>
          </a:stretch>
        </p:blipFill>
        <p:spPr bwMode="auto">
          <a:xfrm>
            <a:off x="20014468" y="6853381"/>
            <a:ext cx="2632991" cy="1307540"/>
          </a:xfrm>
          <a:prstGeom prst="rect">
            <a:avLst/>
          </a:prstGeom>
          <a:noFill/>
          <a:ln w="9525">
            <a:noFill/>
            <a:miter lim="800000"/>
            <a:headEnd/>
            <a:tailEnd/>
          </a:ln>
          <a:effectLst/>
        </p:spPr>
      </p:pic>
      <p:pic>
        <p:nvPicPr>
          <p:cNvPr id="4105" name="Picture 9"/>
          <p:cNvPicPr>
            <a:picLocks noChangeAspect="1" noChangeArrowheads="1"/>
          </p:cNvPicPr>
          <p:nvPr/>
        </p:nvPicPr>
        <p:blipFill>
          <a:blip r:embed="rId4" cstate="print"/>
          <a:srcRect/>
          <a:stretch>
            <a:fillRect/>
          </a:stretch>
        </p:blipFill>
        <p:spPr bwMode="auto">
          <a:xfrm>
            <a:off x="16546261" y="8774710"/>
            <a:ext cx="3468207" cy="2767866"/>
          </a:xfrm>
          <a:prstGeom prst="rect">
            <a:avLst/>
          </a:prstGeom>
          <a:noFill/>
          <a:ln w="9525">
            <a:noFill/>
            <a:miter lim="800000"/>
            <a:headEnd/>
            <a:tailEnd/>
          </a:ln>
          <a:effectLst/>
        </p:spPr>
      </p:pic>
      <p:sp>
        <p:nvSpPr>
          <p:cNvPr id="28" name="TextBox 27"/>
          <p:cNvSpPr txBox="1"/>
          <p:nvPr/>
        </p:nvSpPr>
        <p:spPr>
          <a:xfrm>
            <a:off x="1398867" y="8746426"/>
            <a:ext cx="14192068" cy="55923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14350" lvl="1" indent="-171450" algn="l" defTabSz="685800" hangingPunct="1">
              <a:lnSpc>
                <a:spcPct val="70000"/>
              </a:lnSpc>
              <a:spcBef>
                <a:spcPts val="375"/>
              </a:spcBef>
              <a:spcAft>
                <a:spcPts val="1200"/>
              </a:spcAft>
              <a:buFont typeface="Wingdings" pitchFamily="2" charset="2"/>
              <a:buChar char="§"/>
            </a:pPr>
            <a:r>
              <a:rPr lang="en-GB" sz="4100" kern="1200" dirty="0" smtClean="0">
                <a:solidFill>
                  <a:sysClr val="windowText" lastClr="000000"/>
                </a:solidFill>
                <a:latin typeface="Calibri"/>
              </a:rPr>
              <a:t>This is in particular useful in the case of the terminal with less size limitation</a:t>
            </a:r>
          </a:p>
          <a:p>
            <a:pPr marL="857250" lvl="4" indent="-171450" algn="l" defTabSz="685800" hangingPunct="1">
              <a:lnSpc>
                <a:spcPct val="70000"/>
              </a:lnSpc>
              <a:spcBef>
                <a:spcPts val="375"/>
              </a:spcBef>
              <a:spcAft>
                <a:spcPts val="1200"/>
              </a:spcAft>
              <a:buFont typeface="Wingdings" pitchFamily="2" charset="2"/>
              <a:buChar char="§"/>
            </a:pPr>
            <a:r>
              <a:rPr lang="en-US" sz="4000" kern="1200" dirty="0" smtClean="0">
                <a:solidFill>
                  <a:sysClr val="windowText" lastClr="000000"/>
                </a:solidFill>
                <a:latin typeface="Calibri"/>
              </a:rPr>
              <a:t>UE </a:t>
            </a:r>
            <a:r>
              <a:rPr lang="en-US" sz="4000" kern="1200" dirty="0">
                <a:solidFill>
                  <a:sysClr val="windowText" lastClr="000000"/>
                </a:solidFill>
                <a:latin typeface="Calibri"/>
              </a:rPr>
              <a:t>aggregation </a:t>
            </a:r>
            <a:r>
              <a:rPr lang="en-US" sz="4000" kern="1200" dirty="0" smtClean="0">
                <a:solidFill>
                  <a:sysClr val="windowText" lastClr="000000"/>
                </a:solidFill>
                <a:latin typeface="Calibri"/>
              </a:rPr>
              <a:t>will </a:t>
            </a:r>
            <a:r>
              <a:rPr lang="en-US" sz="4000" kern="1200" dirty="0">
                <a:solidFill>
                  <a:sysClr val="windowText" lastClr="000000"/>
                </a:solidFill>
                <a:latin typeface="Calibri"/>
              </a:rPr>
              <a:t>be feasible to extend the scale of aggregated UEs, i.e., </a:t>
            </a:r>
            <a:r>
              <a:rPr lang="en-US" sz="4000" b="1" kern="1200" dirty="0">
                <a:solidFill>
                  <a:sysClr val="windowText" lastClr="000000"/>
                </a:solidFill>
                <a:latin typeface="Calibri"/>
              </a:rPr>
              <a:t>the UE aggregation mechanism can easily increase the number of aggregated UEs </a:t>
            </a:r>
            <a:r>
              <a:rPr lang="en-US" sz="4000" kern="1200" dirty="0">
                <a:solidFill>
                  <a:sysClr val="windowText" lastClr="000000"/>
                </a:solidFill>
                <a:latin typeface="Calibri"/>
              </a:rPr>
              <a:t>and expandability </a:t>
            </a:r>
            <a:r>
              <a:rPr lang="en-US" sz="4000" kern="1200" dirty="0" smtClean="0">
                <a:solidFill>
                  <a:sysClr val="windowText" lastClr="000000"/>
                </a:solidFill>
                <a:latin typeface="Calibri"/>
              </a:rPr>
              <a:t>effectively</a:t>
            </a:r>
          </a:p>
          <a:p>
            <a:pPr marL="857250" lvl="4" indent="-171450" algn="l" defTabSz="685800" hangingPunct="1">
              <a:lnSpc>
                <a:spcPct val="70000"/>
              </a:lnSpc>
              <a:spcBef>
                <a:spcPts val="375"/>
              </a:spcBef>
              <a:spcAft>
                <a:spcPts val="1200"/>
              </a:spcAft>
              <a:buFont typeface="Wingdings" pitchFamily="2" charset="2"/>
              <a:buChar char="§"/>
            </a:pPr>
            <a:r>
              <a:rPr lang="en-GB" sz="4000" kern="1200" dirty="0" smtClean="0">
                <a:solidFill>
                  <a:sysClr val="windowText" lastClr="000000"/>
                </a:solidFill>
                <a:latin typeface="Calibri"/>
              </a:rPr>
              <a:t>e.g</a:t>
            </a:r>
            <a:r>
              <a:rPr lang="en-GB" sz="4000" kern="1200" dirty="0">
                <a:solidFill>
                  <a:sysClr val="windowText" lastClr="000000"/>
                </a:solidFill>
                <a:latin typeface="Calibri"/>
              </a:rPr>
              <a:t>. terminal equipped in the UAV, vehicle and assessment line for motion controller in the factory</a:t>
            </a:r>
          </a:p>
          <a:p>
            <a:pPr marL="857250" lvl="4" indent="-171450" algn="l" defTabSz="685800" hangingPunct="1">
              <a:lnSpc>
                <a:spcPct val="70000"/>
              </a:lnSpc>
              <a:spcBef>
                <a:spcPts val="375"/>
              </a:spcBef>
              <a:spcAft>
                <a:spcPts val="1200"/>
              </a:spcAft>
              <a:buFont typeface="Wingdings" pitchFamily="2" charset="2"/>
              <a:buChar char="§"/>
            </a:pPr>
            <a:endParaRPr lang="en-GB" sz="4000" kern="1200" dirty="0" smtClean="0">
              <a:solidFill>
                <a:sysClr val="windowText" lastClr="000000"/>
              </a:solidFill>
              <a:latin typeface="Calibri"/>
            </a:endParaRPr>
          </a:p>
          <a:p>
            <a:pPr marL="0" marR="0" indent="0" algn="ctr" defTabSz="825500" rtl="0" fontAlgn="auto" latinLnBrk="0" hangingPunct="0">
              <a:lnSpc>
                <a:spcPct val="100000"/>
              </a:lnSpc>
              <a:spcBef>
                <a:spcPts val="0"/>
              </a:spcBef>
              <a:spcAft>
                <a:spcPts val="0"/>
              </a:spcAft>
              <a:buClrTx/>
              <a:buSzTx/>
              <a:buFontTx/>
              <a:buNone/>
              <a:tabLst/>
            </a:pPr>
            <a:endParaRPr kumimoji="0" lang="en-GB" sz="5000" b="0" i="0" u="none" strike="noStrike" cap="none" spc="0" normalizeH="0" baseline="0" dirty="0">
              <a:ln>
                <a:noFill/>
              </a:ln>
              <a:solidFill>
                <a:srgbClr val="535353"/>
              </a:solidFill>
              <a:effectLst/>
              <a:uFillTx/>
              <a:latin typeface="+mn-lt"/>
              <a:ea typeface="+mn-ea"/>
              <a:cs typeface="+mn-cs"/>
              <a:sym typeface="Gill Sans Light"/>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1945850"/>
            <a:ext cx="21758170" cy="9841853"/>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100" y="598516"/>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Motivations</a:t>
            </a:r>
            <a:endParaRPr dirty="0"/>
          </a:p>
        </p:txBody>
      </p:sp>
      <p:sp>
        <p:nvSpPr>
          <p:cNvPr id="20" name="Content Placeholder 1">
            <a:extLst>
              <a:ext uri="{FF2B5EF4-FFF2-40B4-BE49-F238E27FC236}">
                <a16:creationId xmlns:a16="http://schemas.microsoft.com/office/drawing/2014/main" xmlns="" id="{0A96FD3E-2F7D-4359-B2E5-D505DF828BF4}"/>
              </a:ext>
            </a:extLst>
          </p:cNvPr>
          <p:cNvSpPr txBox="1">
            <a:spLocks/>
          </p:cNvSpPr>
          <p:nvPr/>
        </p:nvSpPr>
        <p:spPr>
          <a:xfrm>
            <a:off x="1527405" y="2180492"/>
            <a:ext cx="19767563" cy="9134544"/>
          </a:xfrm>
          <a:prstGeom prst="rect">
            <a:avLst/>
          </a:prstGeom>
        </p:spPr>
        <p:txBody>
          <a:bodyPr vert="horz" lIns="91440" tIns="45720" rIns="91440" bIns="45720" rtlCol="0">
            <a:normAutofit/>
          </a:bodyPr>
          <a:lstStyle/>
          <a:p>
            <a:pPr marL="171450" lvl="0" indent="-171450" algn="l" defTabSz="685800" hangingPunct="1">
              <a:lnSpc>
                <a:spcPct val="90000"/>
              </a:lnSpc>
              <a:spcBef>
                <a:spcPts val="750"/>
              </a:spcBef>
              <a:buFont typeface="Wingdings" pitchFamily="2" charset="2"/>
              <a:buChar char="Ø"/>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22" name="内容占位符 1"/>
          <p:cNvSpPr txBox="1">
            <a:spLocks/>
          </p:cNvSpPr>
          <p:nvPr/>
        </p:nvSpPr>
        <p:spPr>
          <a:xfrm>
            <a:off x="1155185" y="1945850"/>
            <a:ext cx="11312307" cy="9369186"/>
          </a:xfrm>
          <a:prstGeom prst="rect">
            <a:avLst/>
          </a:prstGeom>
        </p:spPr>
        <p:txBody>
          <a:bodyPr vert="horz" lIns="91440" tIns="45720" rIns="91440" bIns="45720" rtlCol="0">
            <a:normAutofit/>
          </a:bodyPr>
          <a:lstStyle/>
          <a:p>
            <a:pPr marL="171450" marR="0" lvl="0" indent="-171450" algn="l" defTabSz="685800" rtl="0" eaLnBrk="1" fontAlgn="auto" latinLnBrk="0" hangingPunct="0">
              <a:lnSpc>
                <a:spcPct val="90000"/>
              </a:lnSpc>
              <a:spcBef>
                <a:spcPts val="750"/>
              </a:spcBef>
              <a:spcAft>
                <a:spcPts val="1000"/>
              </a:spcAft>
              <a:buClrTx/>
              <a:buSzTx/>
              <a:buFont typeface="Wingdings" pitchFamily="2" charset="2"/>
              <a:buChar char="Ø"/>
              <a:tabLst/>
              <a:defRPr/>
            </a:pPr>
            <a:r>
              <a:rPr lang="en-GB" sz="4400" b="1" kern="1200" smtClean="0">
                <a:solidFill>
                  <a:sysClr val="windowText" lastClr="000000"/>
                </a:solidFill>
                <a:latin typeface="Calibri"/>
              </a:rPr>
              <a:t>I</a:t>
            </a:r>
            <a:r>
              <a:rPr kumimoji="0" lang="en-GB" sz="4400" b="1" i="0" u="none" strike="noStrike" kern="1200" cap="none" spc="0" normalizeH="0" baseline="0" noProof="0" smtClean="0">
                <a:ln>
                  <a:noFill/>
                </a:ln>
                <a:solidFill>
                  <a:sysClr val="windowText" lastClr="000000"/>
                </a:solidFill>
                <a:effectLst/>
                <a:uLnTx/>
                <a:uFillTx/>
                <a:latin typeface="Calibri"/>
                <a:ea typeface="+mn-ea"/>
                <a:cs typeface="+mn-cs"/>
              </a:rPr>
              <a:t>ssue</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lang="en-GB" sz="4000" kern="1200" smtClean="0">
                <a:solidFill>
                  <a:sysClr val="windowText" lastClr="000000"/>
                </a:solidFill>
                <a:latin typeface="Calibri"/>
              </a:rPr>
              <a:t>H</a:t>
            </a:r>
            <a:r>
              <a:rPr kumimoji="0" lang="en-GB" sz="4000" b="0" i="0" u="none" strike="noStrike" kern="1200" cap="none" spc="0" normalizeH="0" baseline="0" noProof="0" smtClean="0">
                <a:ln>
                  <a:noFill/>
                </a:ln>
                <a:solidFill>
                  <a:sysClr val="windowText" lastClr="000000"/>
                </a:solidFill>
                <a:effectLst/>
                <a:uLnTx/>
                <a:uFillTx/>
                <a:latin typeface="Calibri"/>
                <a:ea typeface="+mn-ea"/>
                <a:cs typeface="+mn-cs"/>
              </a:rPr>
              <a:t>ow to avoid the data disorder and data duplication during the data splitting between the aggregated UEs</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endParaRPr kumimoji="0" lang="en-GB" sz="4400" b="0" i="0" u="none" strike="noStrike" kern="1200" cap="none" spc="0" normalizeH="0" baseline="0" noProof="0" smtClean="0">
              <a:ln>
                <a:noFill/>
              </a:ln>
              <a:solidFill>
                <a:sysClr val="windowText" lastClr="000000"/>
              </a:solidFill>
              <a:effectLst/>
              <a:uLnTx/>
              <a:uFillTx/>
              <a:latin typeface="Calibri"/>
              <a:ea typeface="+mn-ea"/>
              <a:cs typeface="+mn-cs"/>
            </a:endParaRPr>
          </a:p>
          <a:p>
            <a:pPr marL="171450" marR="0" lvl="0" indent="-171450" algn="l" defTabSz="685800" rtl="0" eaLnBrk="1" fontAlgn="auto" latinLnBrk="0" hangingPunct="0">
              <a:lnSpc>
                <a:spcPct val="90000"/>
              </a:lnSpc>
              <a:spcBef>
                <a:spcPts val="750"/>
              </a:spcBef>
              <a:spcAft>
                <a:spcPts val="1000"/>
              </a:spcAft>
              <a:buClrTx/>
              <a:buSzTx/>
              <a:buFont typeface="Wingdings" pitchFamily="2" charset="2"/>
              <a:buChar char="Ø"/>
              <a:tabLst/>
              <a:defRPr/>
            </a:pPr>
            <a:r>
              <a:rPr lang="en-GB" sz="4400" b="1" kern="1200" smtClean="0">
                <a:solidFill>
                  <a:sysClr val="windowText" lastClr="000000"/>
                </a:solidFill>
                <a:latin typeface="Calibri"/>
              </a:rPr>
              <a:t>I</a:t>
            </a:r>
            <a:r>
              <a:rPr kumimoji="0" lang="en-GB" sz="4400" b="1" i="0" u="none" strike="noStrike" kern="1200" cap="none" spc="0" normalizeH="0" baseline="0" noProof="0" smtClean="0">
                <a:ln>
                  <a:noFill/>
                </a:ln>
                <a:solidFill>
                  <a:sysClr val="windowText" lastClr="000000"/>
                </a:solidFill>
                <a:effectLst/>
                <a:uLnTx/>
                <a:uFillTx/>
                <a:latin typeface="Calibri"/>
                <a:ea typeface="+mn-ea"/>
                <a:cs typeface="+mn-cs"/>
              </a:rPr>
              <a:t>ntention </a:t>
            </a:r>
            <a:r>
              <a:rPr lang="en-GB" sz="4400" b="1" kern="1200" smtClean="0">
                <a:solidFill>
                  <a:sysClr val="windowText" lastClr="000000"/>
                </a:solidFill>
                <a:latin typeface="Calibri"/>
              </a:rPr>
              <a:t>of the SI </a:t>
            </a:r>
            <a:r>
              <a:rPr kumimoji="0" lang="en-GB" sz="4400" b="1" i="0" u="none" strike="noStrike" kern="1200" cap="none" spc="0" normalizeH="0" baseline="0" noProof="0" smtClean="0">
                <a:ln>
                  <a:noFill/>
                </a:ln>
                <a:solidFill>
                  <a:sysClr val="windowText" lastClr="000000"/>
                </a:solidFill>
                <a:effectLst/>
                <a:uLnTx/>
                <a:uFillTx/>
                <a:latin typeface="Calibri"/>
                <a:ea typeface="+mn-ea"/>
                <a:cs typeface="+mn-cs"/>
              </a:rPr>
              <a:t>is to study the potential UE aggregation mechanism</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4400" b="0" i="0" u="none" strike="noStrike" kern="1200" cap="none" spc="0" normalizeH="0" baseline="0" noProof="0" smtClean="0">
                <a:ln>
                  <a:noFill/>
                </a:ln>
                <a:solidFill>
                  <a:sysClr val="windowText" lastClr="000000"/>
                </a:solidFill>
                <a:effectLst/>
                <a:uLnTx/>
                <a:uFillTx/>
                <a:latin typeface="Calibri"/>
                <a:ea typeface="+mn-ea"/>
                <a:cs typeface="+mn-cs"/>
              </a:rPr>
              <a:t> </a:t>
            </a:r>
            <a:r>
              <a:rPr kumimoji="0" lang="en-GB" sz="4000" b="0" i="0" u="none" strike="noStrike" kern="1200" cap="none" spc="0" normalizeH="0" baseline="0" noProof="0" smtClean="0">
                <a:ln>
                  <a:noFill/>
                </a:ln>
                <a:solidFill>
                  <a:sysClr val="windowText" lastClr="000000"/>
                </a:solidFill>
                <a:effectLst/>
                <a:uLnTx/>
                <a:uFillTx/>
                <a:latin typeface="Calibri"/>
                <a:ea typeface="+mn-ea"/>
                <a:cs typeface="+mn-cs"/>
              </a:rPr>
              <a:t>Which kind of L2 architecture can be utilized to aggregate more than one terminal to improve the UL throughput</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lang="en-GB" sz="4000" kern="1200" smtClean="0">
                <a:solidFill>
                  <a:sysClr val="windowText" lastClr="000000"/>
                </a:solidFill>
                <a:latin typeface="Calibri"/>
              </a:rPr>
              <a:t>H</a:t>
            </a:r>
            <a:r>
              <a:rPr kumimoji="0" lang="en-GB" sz="4000" b="0" i="0" u="none" strike="noStrike" kern="1200" cap="none" spc="0" normalizeH="0" baseline="0" noProof="0" smtClean="0">
                <a:ln>
                  <a:noFill/>
                </a:ln>
                <a:solidFill>
                  <a:sysClr val="windowText" lastClr="000000"/>
                </a:solidFill>
                <a:effectLst/>
                <a:uLnTx/>
                <a:uFillTx/>
                <a:latin typeface="Calibri"/>
                <a:ea typeface="+mn-ea"/>
                <a:cs typeface="+mn-cs"/>
              </a:rPr>
              <a:t>ow to support the data lossless or minimized data loss during the session/packet switching amongst the aggregated terminals</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GB"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pic>
        <p:nvPicPr>
          <p:cNvPr id="6" name="图片 5"/>
          <p:cNvPicPr/>
          <p:nvPr/>
        </p:nvPicPr>
        <p:blipFill>
          <a:blip r:embed="rId2" cstate="print"/>
          <a:srcRect/>
          <a:stretch>
            <a:fillRect/>
          </a:stretch>
        </p:blipFill>
        <p:spPr bwMode="auto">
          <a:xfrm>
            <a:off x="13349992" y="2637692"/>
            <a:ext cx="8595609" cy="7315200"/>
          </a:xfrm>
          <a:prstGeom prst="rect">
            <a:avLst/>
          </a:prstGeom>
          <a:noFill/>
          <a:ln w="9525">
            <a:noFill/>
            <a:miter lim="800000"/>
            <a:headEnd/>
            <a:tailEnd/>
          </a:ln>
          <a:effectLst/>
        </p:spPr>
      </p:pic>
      <p:sp>
        <p:nvSpPr>
          <p:cNvPr id="7" name="矩形 6"/>
          <p:cNvSpPr/>
          <p:nvPr/>
        </p:nvSpPr>
        <p:spPr>
          <a:xfrm>
            <a:off x="10597662" y="10499428"/>
            <a:ext cx="12192000" cy="1323439"/>
          </a:xfrm>
          <a:prstGeom prst="rect">
            <a:avLst/>
          </a:prstGeom>
        </p:spPr>
        <p:txBody>
          <a:bodyPr>
            <a:spAutoFit/>
          </a:bodyPr>
          <a:lstStyle/>
          <a:p>
            <a:r>
              <a:rPr lang="en-GB" sz="4000" b="1" dirty="0" smtClean="0"/>
              <a:t>Figure : L2 architecture of UE aggregation for UL TX power boosting </a:t>
            </a:r>
            <a:endParaRPr lang="en-GB" sz="4000" b="1" dirty="0"/>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3528501"/>
            <a:ext cx="21758170" cy="5984812"/>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099" y="598516"/>
            <a:ext cx="24226715"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SI OBJECTIVES</a:t>
            </a:r>
            <a:endParaRPr dirty="0"/>
          </a:p>
        </p:txBody>
      </p:sp>
      <p:sp>
        <p:nvSpPr>
          <p:cNvPr id="9" name="矩形 8"/>
          <p:cNvSpPr/>
          <p:nvPr/>
        </p:nvSpPr>
        <p:spPr>
          <a:xfrm>
            <a:off x="1406770" y="4273096"/>
            <a:ext cx="19378246" cy="4287328"/>
          </a:xfrm>
          <a:prstGeom prst="rect">
            <a:avLst/>
          </a:prstGeom>
        </p:spPr>
        <p:txBody>
          <a:bodyPr wrap="square">
            <a:spAutoFit/>
          </a:bodyPr>
          <a:lstStyle/>
          <a:p>
            <a:pPr marL="171450" lvl="0" indent="-171450" algn="l" defTabSz="685800">
              <a:lnSpc>
                <a:spcPct val="90000"/>
              </a:lnSpc>
              <a:spcBef>
                <a:spcPts val="750"/>
              </a:spcBef>
              <a:spcAft>
                <a:spcPts val="1000"/>
              </a:spcAft>
              <a:buFont typeface="Wingdings" pitchFamily="2" charset="2"/>
              <a:buChar char="Ø"/>
            </a:pPr>
            <a:r>
              <a:rPr lang="en-US" sz="4400" kern="1200" dirty="0" smtClean="0">
                <a:solidFill>
                  <a:prstClr val="black"/>
                </a:solidFill>
                <a:latin typeface="Calibri"/>
              </a:rPr>
              <a:t>Identify and study potential </a:t>
            </a:r>
            <a:r>
              <a:rPr lang="en-GB" sz="4400" kern="1200" dirty="0" smtClean="0">
                <a:solidFill>
                  <a:prstClr val="black"/>
                </a:solidFill>
                <a:latin typeface="Calibri"/>
              </a:rPr>
              <a:t>UE aggregation mechanism</a:t>
            </a:r>
            <a:r>
              <a:rPr lang="en-US" sz="4400" kern="1200" dirty="0" smtClean="0">
                <a:solidFill>
                  <a:prstClr val="black"/>
                </a:solidFill>
                <a:latin typeface="Calibri"/>
              </a:rPr>
              <a:t>, including [RAN2, RAN3] </a:t>
            </a:r>
            <a:endParaRPr lang="en-GB" sz="4400" kern="1200" dirty="0" smtClean="0">
              <a:solidFill>
                <a:prstClr val="black"/>
              </a:solidFill>
              <a:latin typeface="Calibri"/>
            </a:endParaRPr>
          </a:p>
          <a:p>
            <a:pPr marL="514350" lvl="1" indent="-171450" algn="l" defTabSz="685800">
              <a:lnSpc>
                <a:spcPct val="90000"/>
              </a:lnSpc>
              <a:spcBef>
                <a:spcPts val="375"/>
              </a:spcBef>
              <a:spcAft>
                <a:spcPts val="1000"/>
              </a:spcAft>
              <a:buFont typeface="Wingdings" pitchFamily="2" charset="2"/>
              <a:buChar char="§"/>
            </a:pPr>
            <a:r>
              <a:rPr lang="en-GB" sz="4400" kern="1200" dirty="0" smtClean="0">
                <a:solidFill>
                  <a:prstClr val="black"/>
                </a:solidFill>
                <a:latin typeface="Calibri"/>
              </a:rPr>
              <a:t>RRC management procedure to enable UE aggregation </a:t>
            </a:r>
            <a:r>
              <a:rPr lang="en-US" sz="4400" kern="1200" dirty="0" smtClean="0">
                <a:solidFill>
                  <a:prstClr val="black"/>
                </a:solidFill>
                <a:latin typeface="Calibri"/>
              </a:rPr>
              <a:t>[RAN2] </a:t>
            </a:r>
            <a:endParaRPr lang="en-GB" sz="4400" kern="1200" dirty="0" smtClean="0">
              <a:solidFill>
                <a:prstClr val="black"/>
              </a:solidFill>
              <a:latin typeface="Calibri"/>
            </a:endParaRPr>
          </a:p>
          <a:p>
            <a:pPr marL="514350" lvl="1" indent="-171450" algn="l" defTabSz="685800">
              <a:lnSpc>
                <a:spcPct val="90000"/>
              </a:lnSpc>
              <a:spcBef>
                <a:spcPts val="375"/>
              </a:spcBef>
              <a:spcAft>
                <a:spcPts val="1000"/>
              </a:spcAft>
              <a:buFont typeface="Wingdings" pitchFamily="2" charset="2"/>
              <a:buChar char="§"/>
            </a:pPr>
            <a:r>
              <a:rPr lang="en-GB" sz="4400" kern="1200" dirty="0" smtClean="0">
                <a:solidFill>
                  <a:prstClr val="black"/>
                </a:solidFill>
                <a:latin typeface="Calibri"/>
              </a:rPr>
              <a:t>L2 architecture, functionalities and interfaces to allow aggregated UEs to receive control signalling/data in coordination mode, e.g. without data disorder or data duplication during the data splitting between the aggregated UEs </a:t>
            </a:r>
            <a:r>
              <a:rPr lang="en-US" sz="4400" kern="1200" dirty="0" smtClean="0">
                <a:solidFill>
                  <a:prstClr val="black"/>
                </a:solidFill>
                <a:latin typeface="Calibri"/>
              </a:rPr>
              <a:t>[RAN2] </a:t>
            </a:r>
            <a:endParaRPr lang="en-GB" sz="4400" kern="1200" dirty="0" smtClean="0">
              <a:solidFill>
                <a:prstClr val="black"/>
              </a:solidFill>
              <a:latin typeface="Calibri"/>
            </a:endParaRPr>
          </a:p>
          <a:p>
            <a:pPr marL="514350" lvl="1" indent="-171450" algn="l" defTabSz="685800">
              <a:lnSpc>
                <a:spcPct val="90000"/>
              </a:lnSpc>
              <a:spcBef>
                <a:spcPts val="375"/>
              </a:spcBef>
              <a:spcAft>
                <a:spcPts val="1000"/>
              </a:spcAft>
              <a:buFont typeface="Wingdings" pitchFamily="2" charset="2"/>
              <a:buChar char="§"/>
            </a:pPr>
            <a:r>
              <a:rPr lang="en-GB" sz="4400" kern="1200" dirty="0" smtClean="0">
                <a:solidFill>
                  <a:prstClr val="black"/>
                </a:solidFill>
                <a:latin typeface="Calibri"/>
              </a:rPr>
              <a:t>Mobility of aggregated UEs with Service continuity </a:t>
            </a:r>
            <a:r>
              <a:rPr lang="en-US" sz="4400" kern="1200" dirty="0" smtClean="0">
                <a:solidFill>
                  <a:prstClr val="black"/>
                </a:solidFill>
                <a:latin typeface="Calibri"/>
              </a:rPr>
              <a:t>[RAN3] </a:t>
            </a:r>
            <a:endParaRPr lang="en-GB" sz="4400" kern="1200" dirty="0" smtClean="0">
              <a:solidFill>
                <a:prstClr val="black"/>
              </a:solidFill>
              <a:latin typeface="Calibri"/>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2122098"/>
            <a:ext cx="21758170" cy="11593902"/>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099" y="598516"/>
            <a:ext cx="24226715"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Compared to relevant approaches</a:t>
            </a:r>
            <a:endParaRPr dirty="0"/>
          </a:p>
        </p:txBody>
      </p:sp>
      <p:sp>
        <p:nvSpPr>
          <p:cNvPr id="2" name="矩形 1"/>
          <p:cNvSpPr/>
          <p:nvPr/>
        </p:nvSpPr>
        <p:spPr>
          <a:xfrm>
            <a:off x="1031492" y="2117831"/>
            <a:ext cx="21790324" cy="11680121"/>
          </a:xfrm>
          <a:prstGeom prst="rect">
            <a:avLst/>
          </a:prstGeom>
        </p:spPr>
        <p:txBody>
          <a:bodyPr wrap="square">
            <a:spAutoFit/>
          </a:bodyPr>
          <a:lstStyle/>
          <a:p>
            <a:pPr marL="171450" lvl="0" indent="-171450" algn="l" defTabSz="685800" eaLnBrk="0" fontAlgn="base" latinLnBrk="1">
              <a:lnSpc>
                <a:spcPct val="90000"/>
              </a:lnSpc>
              <a:spcBef>
                <a:spcPts val="750"/>
              </a:spcBef>
              <a:spcAft>
                <a:spcPts val="1000"/>
              </a:spcAft>
              <a:buFont typeface="Wingdings" pitchFamily="2" charset="2"/>
              <a:buChar char="Ø"/>
            </a:pPr>
            <a:r>
              <a:rPr lang="en-US" sz="4000" b="1" kern="1200" dirty="0">
                <a:solidFill>
                  <a:prstClr val="black"/>
                </a:solidFill>
                <a:latin typeface="Calibri"/>
                <a:ea typeface="LG스마트체 Regular" panose="020B0600000101010101" pitchFamily="50" charset="-127"/>
                <a:cs typeface="Arial" panose="020B0604020202020204" pitchFamily="34" charset="0"/>
              </a:rPr>
              <a:t>Regarding the concern about multi-path Relay mentioned by several companies:</a:t>
            </a:r>
          </a:p>
          <a:p>
            <a:pPr marL="742688" lvl="8" indent="-171450" algn="l" defTabSz="685800" latinLnBrk="1" hangingPunct="1">
              <a:lnSpc>
                <a:spcPct val="90000"/>
              </a:lnSpc>
              <a:spcBef>
                <a:spcPts val="750"/>
              </a:spcBef>
              <a:spcAft>
                <a:spcPts val="1000"/>
              </a:spcAft>
              <a:buFont typeface="Wingdings" pitchFamily="2" charset="2"/>
              <a:buChar char="Ø"/>
            </a:pPr>
            <a:r>
              <a:rPr lang="en-US" sz="4000" kern="1200" dirty="0">
                <a:solidFill>
                  <a:prstClr val="black"/>
                </a:solidFill>
                <a:latin typeface="Calibri"/>
              </a:rPr>
              <a:t>although the multi-path relay partially meets the UE aggregation requirement, however, the UE aggregation will not restrict the connection between UEs and will be feasible to extend the scale of aggregated UEs</a:t>
            </a:r>
          </a:p>
          <a:p>
            <a:pPr marL="742688" lvl="8" indent="-171450" algn="l" defTabSz="685800" latinLnBrk="1" hangingPunct="1">
              <a:lnSpc>
                <a:spcPct val="90000"/>
              </a:lnSpc>
              <a:spcBef>
                <a:spcPts val="750"/>
              </a:spcBef>
              <a:spcAft>
                <a:spcPts val="1000"/>
              </a:spcAft>
              <a:buFont typeface="Wingdings" pitchFamily="2" charset="2"/>
              <a:buChar char="Ø"/>
            </a:pPr>
            <a:r>
              <a:rPr lang="en-US" sz="4000" kern="1200" dirty="0">
                <a:solidFill>
                  <a:prstClr val="black"/>
                </a:solidFill>
                <a:latin typeface="Calibri"/>
              </a:rPr>
              <a:t> i.e. the UE aggregation mechanism can easily increase the number of aggregated UEs and expandability effectively, although dual UE aggregation can be studied in R18 as starting point. </a:t>
            </a:r>
          </a:p>
          <a:p>
            <a:pPr marL="742688" lvl="8" indent="-171450" algn="l" defTabSz="685800" latinLnBrk="1" hangingPunct="1">
              <a:lnSpc>
                <a:spcPct val="90000"/>
              </a:lnSpc>
              <a:spcBef>
                <a:spcPts val="750"/>
              </a:spcBef>
              <a:spcAft>
                <a:spcPts val="1000"/>
              </a:spcAft>
              <a:buFont typeface="Wingdings" pitchFamily="2" charset="2"/>
              <a:buChar char="Ø"/>
            </a:pPr>
            <a:r>
              <a:rPr lang="en-US" sz="4000" kern="1200" dirty="0">
                <a:solidFill>
                  <a:prstClr val="black"/>
                </a:solidFill>
                <a:latin typeface="Calibri"/>
              </a:rPr>
              <a:t>Hence, it is obviously more generic and bring more flexibility and expandability for the application of the mechanism than that of multi-path Relay. </a:t>
            </a:r>
          </a:p>
          <a:p>
            <a:pPr marL="171450" lvl="0" indent="-171450" algn="l" defTabSz="685800" eaLnBrk="0" fontAlgn="base" latinLnBrk="1">
              <a:lnSpc>
                <a:spcPct val="90000"/>
              </a:lnSpc>
              <a:spcBef>
                <a:spcPts val="750"/>
              </a:spcBef>
              <a:spcAft>
                <a:spcPts val="1000"/>
              </a:spcAft>
              <a:buFont typeface="Wingdings" pitchFamily="2" charset="2"/>
              <a:buChar char="Ø"/>
            </a:pPr>
            <a:r>
              <a:rPr lang="en-US" sz="4000" b="1" kern="1200" dirty="0">
                <a:solidFill>
                  <a:prstClr val="black"/>
                </a:solidFill>
                <a:latin typeface="Calibri"/>
                <a:ea typeface="LG스마트체 Regular" panose="020B0600000101010101" pitchFamily="50" charset="-127"/>
                <a:cs typeface="Arial" panose="020B0604020202020204" pitchFamily="34" charset="0"/>
              </a:rPr>
              <a:t>In response to Comment - Contentious Points (Observation) summarized in the moderator's point on ": MP-TCP can perform similar aggregation so the justification is weak. Target scenario and motivation (what to achieve) and detailed reasons why is not clear. The impact may be unreasonably high in Rel-18.",</a:t>
            </a:r>
          </a:p>
          <a:p>
            <a:pPr marL="671512" lvl="1" indent="-171450" algn="l" defTabSz="685800" eaLnBrk="0" fontAlgn="base" latinLnBrk="1">
              <a:lnSpc>
                <a:spcPct val="90000"/>
              </a:lnSpc>
              <a:spcBef>
                <a:spcPts val="750"/>
              </a:spcBef>
              <a:spcAft>
                <a:spcPts val="1000"/>
              </a:spcAft>
              <a:buFont typeface="Wingdings" pitchFamily="2" charset="2"/>
              <a:buChar char="Ø"/>
            </a:pPr>
            <a:r>
              <a:rPr lang="en-US" sz="3200" kern="1200" dirty="0">
                <a:solidFill>
                  <a:prstClr val="black"/>
                </a:solidFill>
                <a:latin typeface="Calibri"/>
                <a:ea typeface="LG스마트체 Regular" panose="020B0600000101010101" pitchFamily="50" charset="-127"/>
                <a:cs typeface="Arial" panose="020B0604020202020204" pitchFamily="34" charset="0"/>
              </a:rPr>
              <a:t> </a:t>
            </a:r>
            <a:r>
              <a:rPr lang="en-US" sz="4000" kern="1200" dirty="0">
                <a:solidFill>
                  <a:prstClr val="black"/>
                </a:solidFill>
                <a:latin typeface="Calibri"/>
                <a:ea typeface="LG스마트체 Regular" panose="020B0600000101010101" pitchFamily="50" charset="-127"/>
                <a:cs typeface="Arial" panose="020B0604020202020204" pitchFamily="34" charset="0"/>
              </a:rPr>
              <a:t>however, as we know, MP-TCP is specified mainly in case of different RAT, e.g. WIFI and 5G, which is only restricted to one single UE. </a:t>
            </a:r>
          </a:p>
          <a:p>
            <a:pPr marL="671512" lvl="1" indent="-171450" algn="l" defTabSz="685800" eaLnBrk="0" fontAlgn="base" latinLnBrk="1">
              <a:lnSpc>
                <a:spcPct val="90000"/>
              </a:lnSpc>
              <a:spcBef>
                <a:spcPts val="750"/>
              </a:spcBef>
              <a:spcAft>
                <a:spcPts val="1000"/>
              </a:spcAft>
              <a:buFont typeface="Wingdings" pitchFamily="2" charset="2"/>
              <a:buChar char="Ø"/>
            </a:pPr>
            <a:r>
              <a:rPr lang="en-US" sz="4000" kern="1200" dirty="0">
                <a:solidFill>
                  <a:prstClr val="black"/>
                </a:solidFill>
                <a:latin typeface="Calibri"/>
                <a:ea typeface="LG스마트체 Regular" panose="020B0600000101010101" pitchFamily="50" charset="-127"/>
                <a:cs typeface="Arial" panose="020B0604020202020204" pitchFamily="34" charset="0"/>
              </a:rPr>
              <a:t>Additionally, TCP is not supported in all services.</a:t>
            </a:r>
          </a:p>
          <a:p>
            <a:pPr marL="671512" lvl="1" indent="-171450" algn="l" defTabSz="685800" eaLnBrk="0" fontAlgn="base" latinLnBrk="1">
              <a:lnSpc>
                <a:spcPct val="90000"/>
              </a:lnSpc>
              <a:spcBef>
                <a:spcPts val="750"/>
              </a:spcBef>
              <a:spcAft>
                <a:spcPts val="1000"/>
              </a:spcAft>
              <a:buFont typeface="Wingdings" pitchFamily="2" charset="2"/>
              <a:buChar char="Ø"/>
            </a:pPr>
            <a:r>
              <a:rPr lang="en-US" sz="4000" kern="1200" dirty="0">
                <a:solidFill>
                  <a:prstClr val="black"/>
                </a:solidFill>
                <a:latin typeface="Calibri"/>
                <a:ea typeface="LG스마트체 Regular" panose="020B0600000101010101" pitchFamily="50" charset="-127"/>
                <a:cs typeface="Arial" panose="020B0604020202020204" pitchFamily="34" charset="0"/>
              </a:rPr>
              <a:t>Moreover, the high layer cannot be aware of the condition of air interface and can neither appropriately allocate the radio resources according to the radio link condition, nor achieve the gain from the link adaptive</a:t>
            </a:r>
            <a:endParaRPr lang="en-US" altLang="ko-KR" sz="2000" kern="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endParaRPr>
          </a:p>
        </p:txBody>
      </p:sp>
    </p:spTree>
    <p:extLst>
      <p:ext uri="{BB962C8B-B14F-4D97-AF65-F5344CB8AC3E}">
        <p14:creationId xmlns:p14="http://schemas.microsoft.com/office/powerpoint/2010/main" val="2733471903"/>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2122098"/>
            <a:ext cx="21758170" cy="11593902"/>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099" y="598516"/>
            <a:ext cx="24226715"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Compared to relevant approaches</a:t>
            </a:r>
            <a:endParaRPr dirty="0"/>
          </a:p>
        </p:txBody>
      </p:sp>
      <p:sp>
        <p:nvSpPr>
          <p:cNvPr id="5" name="내용 개체 틀 2"/>
          <p:cNvSpPr txBox="1">
            <a:spLocks/>
          </p:cNvSpPr>
          <p:nvPr/>
        </p:nvSpPr>
        <p:spPr>
          <a:xfrm>
            <a:off x="1766991" y="5938145"/>
            <a:ext cx="20011126" cy="64807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fontScale="25000" lnSpcReduction="20000"/>
          </a:bodyPr>
          <a:lstStyle>
            <a:lvl1pPr marL="736600" marR="0" indent="-736600" algn="l" defTabSz="825500" rtl="0" latinLnBrk="0">
              <a:lnSpc>
                <a:spcPct val="120000"/>
              </a:lnSpc>
              <a:spcBef>
                <a:spcPts val="6500"/>
              </a:spcBef>
              <a:spcAft>
                <a:spcPts val="0"/>
              </a:spcAft>
              <a:buClrTx/>
              <a:buSzPct val="82000"/>
              <a:buFontTx/>
              <a:buChar char="•"/>
              <a:tabLst/>
              <a:defRPr sz="6400" b="0" i="0" u="none" strike="noStrike" cap="none" spc="0" baseline="0">
                <a:solidFill>
                  <a:srgbClr val="535353"/>
                </a:solidFill>
                <a:uFillTx/>
                <a:latin typeface="+mn-lt"/>
                <a:ea typeface="+mn-ea"/>
                <a:cs typeface="+mn-cs"/>
                <a:sym typeface="Gill Sans Light"/>
              </a:defRPr>
            </a:lvl1pPr>
            <a:lvl2pPr marL="1473200" marR="0" indent="-736600" algn="l" defTabSz="825500" rtl="0" latinLnBrk="0">
              <a:lnSpc>
                <a:spcPct val="120000"/>
              </a:lnSpc>
              <a:spcBef>
                <a:spcPts val="6500"/>
              </a:spcBef>
              <a:spcAft>
                <a:spcPts val="0"/>
              </a:spcAft>
              <a:buClrTx/>
              <a:buSzPct val="82000"/>
              <a:buFontTx/>
              <a:buChar char="•"/>
              <a:tabLst/>
              <a:defRPr sz="6400" b="0" i="0" u="none" strike="noStrike" cap="none" spc="0" baseline="0">
                <a:solidFill>
                  <a:srgbClr val="535353"/>
                </a:solidFill>
                <a:uFillTx/>
                <a:latin typeface="+mn-lt"/>
                <a:ea typeface="+mn-ea"/>
                <a:cs typeface="+mn-cs"/>
                <a:sym typeface="Gill Sans Light"/>
              </a:defRPr>
            </a:lvl2pPr>
            <a:lvl3pPr marL="2209800" marR="0" indent="-736600" algn="l" defTabSz="825500" rtl="0" latinLnBrk="0">
              <a:lnSpc>
                <a:spcPct val="120000"/>
              </a:lnSpc>
              <a:spcBef>
                <a:spcPts val="6500"/>
              </a:spcBef>
              <a:spcAft>
                <a:spcPts val="0"/>
              </a:spcAft>
              <a:buClrTx/>
              <a:buSzPct val="82000"/>
              <a:buFontTx/>
              <a:buChar char="•"/>
              <a:tabLst/>
              <a:defRPr sz="6400" b="0" i="0" u="none" strike="noStrike" cap="none" spc="0" baseline="0">
                <a:solidFill>
                  <a:srgbClr val="535353"/>
                </a:solidFill>
                <a:uFillTx/>
                <a:latin typeface="+mn-lt"/>
                <a:ea typeface="+mn-ea"/>
                <a:cs typeface="+mn-cs"/>
                <a:sym typeface="Gill Sans Light"/>
              </a:defRPr>
            </a:lvl3pPr>
            <a:lvl4pPr marL="2946400" marR="0" indent="-736600" algn="l" defTabSz="825500" rtl="0" latinLnBrk="0">
              <a:lnSpc>
                <a:spcPct val="120000"/>
              </a:lnSpc>
              <a:spcBef>
                <a:spcPts val="6500"/>
              </a:spcBef>
              <a:spcAft>
                <a:spcPts val="0"/>
              </a:spcAft>
              <a:buClrTx/>
              <a:buSzPct val="82000"/>
              <a:buFontTx/>
              <a:buChar char="•"/>
              <a:tabLst/>
              <a:defRPr sz="6400" b="0" i="0" u="none" strike="noStrike" cap="none" spc="0" baseline="0">
                <a:solidFill>
                  <a:srgbClr val="535353"/>
                </a:solidFill>
                <a:uFillTx/>
                <a:latin typeface="+mn-lt"/>
                <a:ea typeface="+mn-ea"/>
                <a:cs typeface="+mn-cs"/>
                <a:sym typeface="Gill Sans Light"/>
              </a:defRPr>
            </a:lvl4pPr>
            <a:lvl5pPr marL="3683000" marR="0" indent="-736600" algn="l" defTabSz="825500" rtl="0" latinLnBrk="0">
              <a:lnSpc>
                <a:spcPct val="120000"/>
              </a:lnSpc>
              <a:spcBef>
                <a:spcPts val="6500"/>
              </a:spcBef>
              <a:spcAft>
                <a:spcPts val="0"/>
              </a:spcAft>
              <a:buClrTx/>
              <a:buSzPct val="82000"/>
              <a:buFontTx/>
              <a:buChar char="•"/>
              <a:tabLst/>
              <a:defRPr sz="64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a:lstStyle>
          <a:p>
            <a:pPr hangingPunct="1">
              <a:buFont typeface="Wingdings" panose="05000000000000000000" pitchFamily="2" charset="2"/>
              <a:buChar char="Ø"/>
            </a:pPr>
            <a:r>
              <a:rPr lang="en-US" altLang="ko-KR" sz="16000" b="1" kern="1200" dirty="0">
                <a:solidFill>
                  <a:prstClr val="black"/>
                </a:solidFill>
                <a:latin typeface="Calibri"/>
                <a:ea typeface="LG스마트체 Regular" panose="020B0600000101010101" pitchFamily="50" charset="-127"/>
                <a:cs typeface="Arial" panose="020B0604020202020204" pitchFamily="34" charset="0"/>
              </a:rPr>
              <a:t>In response to the moderator's point on "compare with higher Power UE</a:t>
            </a:r>
            <a:r>
              <a:rPr lang="en-US" altLang="ko-KR" sz="16000" b="1" kern="1200" dirty="0" smtClean="0">
                <a:solidFill>
                  <a:prstClr val="black"/>
                </a:solidFill>
                <a:latin typeface="Calibri"/>
                <a:ea typeface="LG스마트체 Regular" panose="020B0600000101010101" pitchFamily="50" charset="-127"/>
                <a:cs typeface="Arial" panose="020B0604020202020204" pitchFamily="34" charset="0"/>
              </a:rPr>
              <a:t>"</a:t>
            </a:r>
            <a:endParaRPr lang="en-US" altLang="ko-KR" sz="16000" b="1" kern="1200" dirty="0">
              <a:solidFill>
                <a:prstClr val="black"/>
              </a:solidFill>
              <a:latin typeface="Calibri"/>
              <a:ea typeface="LG스마트체 Regular" panose="020B0600000101010101" pitchFamily="50" charset="-127"/>
              <a:cs typeface="Arial" panose="020B0604020202020204" pitchFamily="34" charset="0"/>
            </a:endParaRPr>
          </a:p>
          <a:p>
            <a:pPr lvl="1" hangingPunct="1">
              <a:buFont typeface="Arial" panose="020B0604020202020204" pitchFamily="34" charset="0"/>
              <a:buChar char="•"/>
            </a:pPr>
            <a:r>
              <a:rPr lang="en-US" altLang="ko-KR" sz="16000" kern="1200" dirty="0" smtClean="0">
                <a:solidFill>
                  <a:prstClr val="black"/>
                </a:solidFill>
                <a:latin typeface="Calibri"/>
                <a:ea typeface="LG스마트체 Regular" panose="020B0600000101010101" pitchFamily="50" charset="-127"/>
                <a:cs typeface="Arial" panose="020B0604020202020204" pitchFamily="34" charset="0"/>
              </a:rPr>
              <a:t>since </a:t>
            </a:r>
            <a:r>
              <a:rPr lang="en-US" altLang="ko-KR" sz="16000" kern="1200" dirty="0">
                <a:solidFill>
                  <a:prstClr val="black"/>
                </a:solidFill>
                <a:latin typeface="Calibri"/>
                <a:ea typeface="LG스마트체 Regular" panose="020B0600000101010101" pitchFamily="50" charset="-127"/>
                <a:cs typeface="Arial" panose="020B0604020202020204" pitchFamily="34" charset="0"/>
              </a:rPr>
              <a:t>there is no normative limitation of UL transmission power on the aggregated UEs since the number of the aggregated UE can be flexibly </a:t>
            </a:r>
            <a:r>
              <a:rPr lang="en-US" altLang="ko-KR" sz="16000" kern="1200" dirty="0" smtClean="0">
                <a:solidFill>
                  <a:prstClr val="black"/>
                </a:solidFill>
                <a:latin typeface="Calibri"/>
                <a:ea typeface="LG스마트체 Regular" panose="020B0600000101010101" pitchFamily="50" charset="-127"/>
                <a:cs typeface="Arial" panose="020B0604020202020204" pitchFamily="34" charset="0"/>
              </a:rPr>
              <a:t>extended</a:t>
            </a:r>
          </a:p>
          <a:p>
            <a:pPr lvl="1" hangingPunct="1">
              <a:buFont typeface="Arial" panose="020B0604020202020204" pitchFamily="34" charset="0"/>
              <a:buChar char="•"/>
            </a:pPr>
            <a:r>
              <a:rPr lang="en-US" altLang="ko-KR" sz="16000" kern="1200" dirty="0">
                <a:solidFill>
                  <a:prstClr val="black"/>
                </a:solidFill>
                <a:latin typeface="Calibri"/>
                <a:ea typeface="LG스마트체 Regular" panose="020B0600000101010101" pitchFamily="50" charset="-127"/>
                <a:cs typeface="Arial" panose="020B0604020202020204" pitchFamily="34" charset="0"/>
              </a:rPr>
              <a:t>the UE aggregation mechanism is sufficiently elastic to accommodate various UL bandwidth requirement of different applications,</a:t>
            </a:r>
          </a:p>
          <a:p>
            <a:pPr hangingPunct="1">
              <a:buFont typeface="Wingdings" panose="05000000000000000000" pitchFamily="2" charset="2"/>
              <a:buChar char="Ø"/>
            </a:pPr>
            <a:r>
              <a:rPr lang="en-US" altLang="ko-KR" sz="16000" b="1" kern="1200" dirty="0">
                <a:solidFill>
                  <a:prstClr val="black"/>
                </a:solidFill>
                <a:latin typeface="Calibri"/>
                <a:ea typeface="LG스마트체 Regular" panose="020B0600000101010101" pitchFamily="50" charset="-127"/>
                <a:cs typeface="Arial" panose="020B0604020202020204" pitchFamily="34" charset="0"/>
              </a:rPr>
              <a:t>In response to the moderator's point on "compare with application level solutions for aggregation</a:t>
            </a:r>
            <a:r>
              <a:rPr lang="en-US" altLang="ko-KR" sz="16000" b="1" kern="1200" dirty="0" smtClean="0">
                <a:solidFill>
                  <a:prstClr val="black"/>
                </a:solidFill>
                <a:latin typeface="Calibri"/>
                <a:ea typeface="LG스마트체 Regular" panose="020B0600000101010101" pitchFamily="50" charset="-127"/>
                <a:cs typeface="Arial" panose="020B0604020202020204" pitchFamily="34" charset="0"/>
              </a:rPr>
              <a:t>"</a:t>
            </a:r>
            <a:endParaRPr lang="en-US" altLang="ko-KR" sz="16000" b="1" kern="1200" dirty="0">
              <a:solidFill>
                <a:prstClr val="black"/>
              </a:solidFill>
              <a:latin typeface="Calibri"/>
              <a:ea typeface="LG스마트체 Regular" panose="020B0600000101010101" pitchFamily="50" charset="-127"/>
              <a:cs typeface="Arial" panose="020B0604020202020204" pitchFamily="34" charset="0"/>
            </a:endParaRPr>
          </a:p>
          <a:p>
            <a:pPr lvl="1" hangingPunct="1">
              <a:buFont typeface="Arial" panose="020B0604020202020204" pitchFamily="34" charset="0"/>
              <a:buChar char="•"/>
            </a:pPr>
            <a:r>
              <a:rPr lang="en-US" altLang="ko-KR" sz="16000" kern="1200" dirty="0" smtClean="0">
                <a:solidFill>
                  <a:prstClr val="black"/>
                </a:solidFill>
                <a:latin typeface="Calibri"/>
                <a:ea typeface="LG스마트체 Regular" panose="020B0600000101010101" pitchFamily="50" charset="-127"/>
                <a:cs typeface="Arial" panose="020B0604020202020204" pitchFamily="34" charset="0"/>
              </a:rPr>
              <a:t>the </a:t>
            </a:r>
            <a:r>
              <a:rPr lang="en-US" altLang="ko-KR" sz="16000" kern="1200" dirty="0">
                <a:solidFill>
                  <a:prstClr val="black"/>
                </a:solidFill>
                <a:latin typeface="Calibri"/>
                <a:ea typeface="LG스마트체 Regular" panose="020B0600000101010101" pitchFamily="50" charset="-127"/>
                <a:cs typeface="Arial" panose="020B0604020202020204" pitchFamily="34" charset="0"/>
              </a:rPr>
              <a:t>existing application level solutions can be only supported in the special customized applications </a:t>
            </a:r>
            <a:endParaRPr lang="en-US" altLang="ko-KR" sz="16000" kern="1200" dirty="0" smtClean="0">
              <a:solidFill>
                <a:prstClr val="black"/>
              </a:solidFill>
              <a:latin typeface="Calibri"/>
              <a:ea typeface="LG스마트체 Regular" panose="020B0600000101010101" pitchFamily="50" charset="-127"/>
              <a:cs typeface="Arial" panose="020B0604020202020204" pitchFamily="34" charset="0"/>
            </a:endParaRPr>
          </a:p>
          <a:p>
            <a:pPr lvl="1" hangingPunct="1">
              <a:buFont typeface="Arial" panose="020B0604020202020204" pitchFamily="34" charset="0"/>
              <a:buChar char="•"/>
            </a:pPr>
            <a:r>
              <a:rPr lang="en-US" altLang="ko-KR" sz="16000" kern="1200" dirty="0" smtClean="0">
                <a:solidFill>
                  <a:prstClr val="black"/>
                </a:solidFill>
                <a:latin typeface="Calibri"/>
                <a:ea typeface="LG스마트체 Regular" panose="020B0600000101010101" pitchFamily="50" charset="-127"/>
                <a:cs typeface="Arial" panose="020B0604020202020204" pitchFamily="34" charset="0"/>
              </a:rPr>
              <a:t>resulting </a:t>
            </a:r>
            <a:r>
              <a:rPr lang="en-US" altLang="ko-KR" sz="16000" kern="1200" dirty="0">
                <a:solidFill>
                  <a:prstClr val="black"/>
                </a:solidFill>
                <a:latin typeface="Calibri"/>
                <a:ea typeface="LG스마트체 Regular" panose="020B0600000101010101" pitchFamily="50" charset="-127"/>
                <a:cs typeface="Arial" panose="020B0604020202020204" pitchFamily="34" charset="0"/>
              </a:rPr>
              <a:t>in the application of UE aggregation can not be widely spread. </a:t>
            </a:r>
          </a:p>
          <a:p>
            <a:pPr lvl="2" hangingPunct="1">
              <a:buFont typeface="Wingdings" panose="05000000000000000000" pitchFamily="2" charset="2"/>
              <a:buChar char="Ø"/>
            </a:pPr>
            <a:endParaRPr lang="en-US" altLang="ko-KR" dirty="0" smtClean="0"/>
          </a:p>
          <a:p>
            <a:pPr lvl="1" hangingPunct="1"/>
            <a:endParaRPr lang="en-US" altLang="ko-KR" dirty="0" smtClean="0"/>
          </a:p>
          <a:p>
            <a:pPr lvl="1" hangingPunct="1"/>
            <a:endParaRPr lang="en-US" altLang="ko-KR" dirty="0"/>
          </a:p>
        </p:txBody>
      </p:sp>
    </p:spTree>
    <p:extLst>
      <p:ext uri="{BB962C8B-B14F-4D97-AF65-F5344CB8AC3E}">
        <p14:creationId xmlns:p14="http://schemas.microsoft.com/office/powerpoint/2010/main" val="281715361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人间四月…"/>
          <p:cNvSpPr txBox="1">
            <a:spLocks noGrp="1"/>
          </p:cNvSpPr>
          <p:nvPr>
            <p:ph type="body" idx="1"/>
          </p:nvPr>
        </p:nvSpPr>
        <p:spPr>
          <a:xfrm>
            <a:off x="1533709" y="3413388"/>
            <a:ext cx="21329282" cy="6889224"/>
          </a:xfrm>
          <a:prstGeom prst="rect">
            <a:avLst/>
          </a:prstGeom>
        </p:spPr>
        <p:txBody>
          <a:bodyPr>
            <a:normAutofit/>
          </a:bodyPr>
          <a:lstStyle/>
          <a:p>
            <a:pPr algn="ctr">
              <a:buNone/>
              <a:defRPr b="1">
                <a:latin typeface="Gill Sans"/>
                <a:ea typeface="Gill Sans"/>
                <a:cs typeface="Gill Sans"/>
                <a:sym typeface="Gill Sans"/>
              </a:defRPr>
            </a:pPr>
            <a:r>
              <a:rPr lang="en-US" sz="11500" dirty="0" smtClean="0"/>
              <a:t>Thank you!</a:t>
            </a:r>
            <a:endParaRPr sz="11500" dirty="0"/>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403</TotalTime>
  <Words>708</Words>
  <Application>Microsoft Office PowerPoint</Application>
  <PresentationFormat>自定义</PresentationFormat>
  <Paragraphs>49</Paragraphs>
  <Slides>7</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Gill Sans</vt:lpstr>
      <vt:lpstr>Gill Sans Light</vt:lpstr>
      <vt:lpstr>Helvetica Neue</vt:lpstr>
      <vt:lpstr>LG스마트체 Regular</vt:lpstr>
      <vt:lpstr>Arial</vt:lpstr>
      <vt:lpstr>Calibri</vt:lpstr>
      <vt:lpstr>Wingdings</vt:lpstr>
      <vt:lpstr>Showroom</vt:lpstr>
      <vt:lpstr> Discussion on UE Aggregation</vt:lpstr>
      <vt:lpstr>Motivation</vt:lpstr>
      <vt:lpstr>Motivations</vt:lpstr>
      <vt:lpstr>SI OBJECTIVES</vt:lpstr>
      <vt:lpstr>Compared to relevant approaches</vt:lpstr>
      <vt:lpstr>Compared to relevant approaches</vt:lpstr>
      <vt:lpstr>PowerPoint 演示文稿</vt:lpstr>
    </vt:vector>
  </TitlesOfParts>
  <Manager>HUNAN</Manager>
  <Company>CMCC</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creator>chaily</dc:creator>
  <cp:lastModifiedBy>Chaili-115-e</cp:lastModifiedBy>
  <cp:revision>88</cp:revision>
  <dcterms:modified xsi:type="dcterms:W3CDTF">2021-09-06T07:13:54Z</dcterms:modified>
</cp:coreProperties>
</file>