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2"/>
  </p:notesMasterIdLst>
  <p:handoutMasterIdLst>
    <p:handoutMasterId r:id="rId13"/>
  </p:handoutMasterIdLst>
  <p:sldIdLst>
    <p:sldId id="522" r:id="rId2"/>
    <p:sldId id="524" r:id="rId3"/>
    <p:sldId id="532" r:id="rId4"/>
    <p:sldId id="533" r:id="rId5"/>
    <p:sldId id="526" r:id="rId6"/>
    <p:sldId id="527" r:id="rId7"/>
    <p:sldId id="535" r:id="rId8"/>
    <p:sldId id="525" r:id="rId9"/>
    <p:sldId id="534" r:id="rId10"/>
    <p:sldId id="523" r:id="rId11"/>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7" autoAdjust="0"/>
    <p:restoredTop sz="93922" autoAdjust="0"/>
  </p:normalViewPr>
  <p:slideViewPr>
    <p:cSldViewPr>
      <p:cViewPr varScale="1">
        <p:scale>
          <a:sx n="80" d="100"/>
          <a:sy n="80" d="100"/>
        </p:scale>
        <p:origin x="1302" y="72"/>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2021/9/3</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9/3/2021</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914967"/>
            <a:ext cx="8134672" cy="584775"/>
          </a:xfrm>
        </p:spPr>
        <p:txBody>
          <a:bodyPr>
            <a:spAutoFit/>
          </a:bodyPr>
          <a:lstStyle/>
          <a:p>
            <a:r>
              <a:rPr lang="en-GB" sz="3200" b="1" dirty="0"/>
              <a:t>Operator Customizable Network Sharing</a:t>
            </a:r>
            <a:endParaRPr lang="zh-CN" altLang="en-US" sz="3200" b="1" dirty="0"/>
          </a:p>
        </p:txBody>
      </p:sp>
      <p:sp>
        <p:nvSpPr>
          <p:cNvPr id="4" name="Subtitle 3"/>
          <p:cNvSpPr>
            <a:spLocks noGrp="1"/>
          </p:cNvSpPr>
          <p:nvPr>
            <p:ph type="subTitle" sz="quarter" idx="1"/>
          </p:nvPr>
        </p:nvSpPr>
        <p:spPr/>
        <p:txBody>
          <a:bodyPr/>
          <a:lstStyle/>
          <a:p>
            <a:r>
              <a:rPr lang="en-US" altLang="zh-CN" dirty="0">
                <a:ea typeface="微软雅黑" panose="020B0503020204020204" pitchFamily="34" charset="-122"/>
              </a:rPr>
              <a:t>China Telecom</a:t>
            </a:r>
          </a:p>
          <a:p>
            <a:r>
              <a:rPr lang="en-US" altLang="zh-CN" dirty="0">
                <a:ea typeface="微软雅黑" panose="020B0503020204020204" pitchFamily="34" charset="-122"/>
              </a:rPr>
              <a:t>Sep. 2021</a:t>
            </a:r>
            <a:endParaRPr lang="zh-CN" altLang="en-US" dirty="0">
              <a:ea typeface="微软雅黑" panose="020B0503020204020204" pitchFamily="34" charset="-122"/>
            </a:endParaRPr>
          </a:p>
        </p:txBody>
      </p:sp>
      <p:sp>
        <p:nvSpPr>
          <p:cNvPr id="6" name="テキスト ボックス 3">
            <a:extLst>
              <a:ext uri="{FF2B5EF4-FFF2-40B4-BE49-F238E27FC236}">
                <a16:creationId xmlns:a16="http://schemas.microsoft.com/office/drawing/2014/main" id="{2A85C373-C017-408F-9737-11D35AFEB8DB}"/>
              </a:ext>
            </a:extLst>
          </p:cNvPr>
          <p:cNvSpPr txBox="1"/>
          <p:nvPr/>
        </p:nvSpPr>
        <p:spPr>
          <a:xfrm>
            <a:off x="251520" y="126380"/>
            <a:ext cx="4345102" cy="1247008"/>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nSpc>
                <a:spcPct val="120000"/>
              </a:lnSpc>
            </a:pPr>
            <a:r>
              <a:rPr lang="en-US" altLang="zh-CN" sz="1600" dirty="0"/>
              <a:t>3GPP TSG-RAN Meeting #93-e</a:t>
            </a:r>
          </a:p>
          <a:p>
            <a:pPr>
              <a:lnSpc>
                <a:spcPct val="120000"/>
              </a:lnSpc>
            </a:pPr>
            <a:r>
              <a:rPr lang="en-US" altLang="zh-CN" sz="1600" dirty="0"/>
              <a:t>Electronic Meeting,</a:t>
            </a:r>
            <a:r>
              <a:rPr lang="zh-CN" altLang="en-US" sz="1600" dirty="0"/>
              <a:t> </a:t>
            </a:r>
            <a:r>
              <a:rPr lang="en-US" altLang="zh-CN" sz="1600" dirty="0"/>
              <a:t>September</a:t>
            </a:r>
            <a:r>
              <a:rPr lang="en-GB" sz="1600" dirty="0"/>
              <a:t> 13 – 17, 2021</a:t>
            </a:r>
            <a:endParaRPr lang="de-DE" altLang="zh-CN" sz="1600" dirty="0"/>
          </a:p>
          <a:p>
            <a:pPr>
              <a:lnSpc>
                <a:spcPct val="120000"/>
              </a:lnSpc>
            </a:pPr>
            <a:r>
              <a:rPr lang="en-US" altLang="ja-JP" sz="1600" dirty="0"/>
              <a:t>Agenda: 9.0</a:t>
            </a:r>
            <a:r>
              <a:rPr lang="en-US" altLang="zh-CN" sz="1600" dirty="0"/>
              <a:t>.3</a:t>
            </a:r>
          </a:p>
          <a:p>
            <a:pPr>
              <a:lnSpc>
                <a:spcPct val="120000"/>
              </a:lnSpc>
            </a:pPr>
            <a:r>
              <a:rPr lang="en-US" altLang="zh-CN" sz="1600" dirty="0"/>
              <a:t>RP-211964</a:t>
            </a:r>
            <a:endParaRPr lang="en-US" altLang="ja-JP" sz="1600" dirty="0"/>
          </a:p>
        </p:txBody>
      </p:sp>
    </p:spTree>
    <p:extLst>
      <p:ext uri="{BB962C8B-B14F-4D97-AF65-F5344CB8AC3E}">
        <p14:creationId xmlns:p14="http://schemas.microsoft.com/office/powerpoint/2010/main" val="4246000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Tree>
    <p:extLst>
      <p:ext uri="{BB962C8B-B14F-4D97-AF65-F5344CB8AC3E}">
        <p14:creationId xmlns:p14="http://schemas.microsoft.com/office/powerpoint/2010/main" val="1945455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36" y="22765"/>
            <a:ext cx="7416800" cy="519113"/>
          </a:xfrm>
        </p:spPr>
        <p:txBody>
          <a:bodyPr/>
          <a:lstStyle/>
          <a:p>
            <a:r>
              <a:rPr lang="en-US" altLang="zh-CN" sz="2800" b="1" dirty="0"/>
              <a:t>Trend of Network Sharing </a:t>
            </a:r>
            <a:endParaRPr lang="zh-CN" altLang="en-US" sz="2800" b="1" dirty="0"/>
          </a:p>
        </p:txBody>
      </p:sp>
      <p:sp>
        <p:nvSpPr>
          <p:cNvPr id="3" name="Content Placeholder 2"/>
          <p:cNvSpPr>
            <a:spLocks noGrp="1"/>
          </p:cNvSpPr>
          <p:nvPr>
            <p:ph idx="1"/>
          </p:nvPr>
        </p:nvSpPr>
        <p:spPr>
          <a:xfrm>
            <a:off x="673153" y="669426"/>
            <a:ext cx="7777559" cy="2877134"/>
          </a:xfrm>
        </p:spPr>
        <p:txBody>
          <a:bodyPr wrap="square">
            <a:spAutoFit/>
          </a:bodyPr>
          <a:lstStyle/>
          <a:p>
            <a:pPr algn="just">
              <a:lnSpc>
                <a:spcPct val="120000"/>
              </a:lnSpc>
              <a:spcBef>
                <a:spcPts val="600"/>
              </a:spcBef>
            </a:pPr>
            <a:r>
              <a:rPr lang="en-GB" sz="1600" dirty="0">
                <a:effectLst/>
                <a:latin typeface="Times New Roman" panose="02020603050405020304" pitchFamily="18" charset="0"/>
                <a:ea typeface="宋体" panose="02010600030101010101" pitchFamily="2" charset="-122"/>
              </a:rPr>
              <a:t>With the </a:t>
            </a:r>
            <a:r>
              <a:rPr lang="en-US" altLang="zh-CN" sz="1600" dirty="0">
                <a:effectLst/>
                <a:latin typeface="Times New Roman" panose="02020603050405020304" pitchFamily="18" charset="0"/>
                <a:ea typeface="宋体" panose="02010600030101010101" pitchFamily="2" charset="-122"/>
              </a:rPr>
              <a:t>growing</a:t>
            </a:r>
            <a:r>
              <a:rPr lang="en-GB" sz="1600" dirty="0">
                <a:effectLst/>
                <a:latin typeface="Times New Roman" panose="02020603050405020304" pitchFamily="18" charset="0"/>
                <a:ea typeface="宋体" panose="02010600030101010101" pitchFamily="2" charset="-122"/>
              </a:rPr>
              <a:t> deployment of 5G, more and more operators tend to build 5G network cooperatively with MOCN network sharing architecture. </a:t>
            </a:r>
            <a:r>
              <a:rPr lang="en-US" altLang="zh-CN" sz="1600" dirty="0">
                <a:latin typeface="Times New Roman" panose="02020603050405020304" pitchFamily="18" charset="0"/>
                <a:ea typeface="宋体" panose="02010600030101010101" pitchFamily="2" charset="-122"/>
              </a:rPr>
              <a:t>The operators sharing 4G network basically will follow 4G mode and adopt the network sharing strategy to deploy their 5G network.</a:t>
            </a:r>
          </a:p>
          <a:p>
            <a:pPr algn="just">
              <a:lnSpc>
                <a:spcPct val="120000"/>
              </a:lnSpc>
              <a:spcBef>
                <a:spcPts val="600"/>
              </a:spcBef>
            </a:pPr>
            <a:r>
              <a:rPr lang="en-GB" sz="1600" dirty="0">
                <a:effectLst/>
                <a:latin typeface="Times New Roman" panose="02020603050405020304" pitchFamily="18" charset="0"/>
                <a:ea typeface="宋体" panose="02010600030101010101" pitchFamily="2" charset="-122"/>
              </a:rPr>
              <a:t>By the cooperative deployment, operators can launch 5G network quickly </a:t>
            </a:r>
            <a:r>
              <a:rPr lang="en-US" altLang="zh-CN" sz="1600" dirty="0">
                <a:effectLst/>
                <a:latin typeface="Times New Roman" panose="02020603050405020304" pitchFamily="18" charset="0"/>
                <a:ea typeface="宋体" panose="02010600030101010101" pitchFamily="2" charset="-122"/>
              </a:rPr>
              <a:t>with </a:t>
            </a:r>
            <a:r>
              <a:rPr lang="en-GB" sz="1600" dirty="0">
                <a:effectLst/>
                <a:latin typeface="Times New Roman" panose="02020603050405020304" pitchFamily="18" charset="0"/>
                <a:ea typeface="宋体" panose="02010600030101010101" pitchFamily="2" charset="-122"/>
              </a:rPr>
              <a:t>the CAPEX and OPEX </a:t>
            </a:r>
            <a:r>
              <a:rPr lang="en-US" altLang="zh-CN" sz="1600" dirty="0">
                <a:effectLst/>
                <a:latin typeface="Times New Roman" panose="02020603050405020304" pitchFamily="18" charset="0"/>
                <a:ea typeface="宋体" panose="02010600030101010101" pitchFamily="2" charset="-122"/>
              </a:rPr>
              <a:t>reduction</a:t>
            </a:r>
            <a:r>
              <a:rPr lang="en-GB" sz="1600" dirty="0">
                <a:effectLst/>
                <a:latin typeface="Times New Roman" panose="02020603050405020304" pitchFamily="18" charset="0"/>
                <a:ea typeface="宋体" panose="02010600030101010101" pitchFamily="2" charset="-122"/>
              </a:rPr>
              <a:t>. Furthermore, the discontinuous intra-bands which belong to different operators can be combined into a wider band, this way can make full use of the valuable spectrum resource, especially for the low-frequency band, to provide high-capacity services for users.  </a:t>
            </a:r>
            <a:endParaRPr lang="en-US" sz="16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pic>
        <p:nvPicPr>
          <p:cNvPr id="5" name="Picture 4">
            <a:extLst>
              <a:ext uri="{FF2B5EF4-FFF2-40B4-BE49-F238E27FC236}">
                <a16:creationId xmlns:a16="http://schemas.microsoft.com/office/drawing/2014/main" id="{8DC477F9-9D9E-43E0-B1FB-DA4CDD4E5E5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674108"/>
            <a:ext cx="3051925" cy="1131590"/>
          </a:xfrm>
          <a:prstGeom prst="rect">
            <a:avLst/>
          </a:prstGeom>
          <a:noFill/>
          <a:ln>
            <a:noFill/>
          </a:ln>
        </p:spPr>
      </p:pic>
      <p:graphicFrame>
        <p:nvGraphicFramePr>
          <p:cNvPr id="8" name="Object 7">
            <a:extLst>
              <a:ext uri="{FF2B5EF4-FFF2-40B4-BE49-F238E27FC236}">
                <a16:creationId xmlns:a16="http://schemas.microsoft.com/office/drawing/2014/main" id="{9D487FB7-85D3-46E5-9BE1-27C772EBAA8A}"/>
              </a:ext>
            </a:extLst>
          </p:cNvPr>
          <p:cNvGraphicFramePr>
            <a:graphicFrameLocks noChangeAspect="1"/>
          </p:cNvGraphicFramePr>
          <p:nvPr>
            <p:extLst>
              <p:ext uri="{D42A27DB-BD31-4B8C-83A1-F6EECF244321}">
                <p14:modId xmlns:p14="http://schemas.microsoft.com/office/powerpoint/2010/main" val="1325142931"/>
              </p:ext>
            </p:extLst>
          </p:nvPr>
        </p:nvGraphicFramePr>
        <p:xfrm>
          <a:off x="4581243" y="3674108"/>
          <a:ext cx="3869469" cy="995407"/>
        </p:xfrm>
        <a:graphic>
          <a:graphicData uri="http://schemas.openxmlformats.org/presentationml/2006/ole">
            <mc:AlternateContent xmlns:mc="http://schemas.openxmlformats.org/markup-compatibility/2006">
              <mc:Choice xmlns:v="urn:schemas-microsoft-com:vml" Requires="v">
                <p:oleObj name="Visio" r:id="rId3" imgW="2628900" imgH="676275" progId="Visio.Drawing.15">
                  <p:embed/>
                </p:oleObj>
              </mc:Choice>
              <mc:Fallback>
                <p:oleObj name="Visio" r:id="rId3" imgW="2628900" imgH="676275" progId="Visio.Drawing.15">
                  <p:embed/>
                  <p:pic>
                    <p:nvPicPr>
                      <p:cNvPr id="0" name=""/>
                      <p:cNvPicPr/>
                      <p:nvPr/>
                    </p:nvPicPr>
                    <p:blipFill>
                      <a:blip r:embed="rId4"/>
                      <a:stretch>
                        <a:fillRect/>
                      </a:stretch>
                    </p:blipFill>
                    <p:spPr>
                      <a:xfrm>
                        <a:off x="4581243" y="3674108"/>
                        <a:ext cx="3869469" cy="995407"/>
                      </a:xfrm>
                      <a:prstGeom prst="rect">
                        <a:avLst/>
                      </a:prstGeom>
                    </p:spPr>
                  </p:pic>
                </p:oleObj>
              </mc:Fallback>
            </mc:AlternateContent>
          </a:graphicData>
        </a:graphic>
      </p:graphicFrame>
    </p:spTree>
    <p:extLst>
      <p:ext uri="{BB962C8B-B14F-4D97-AF65-F5344CB8AC3E}">
        <p14:creationId xmlns:p14="http://schemas.microsoft.com/office/powerpoint/2010/main" val="2812925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AE54B3-836D-4F8C-820F-2938AEBDF714}"/>
              </a:ext>
            </a:extLst>
          </p:cNvPr>
          <p:cNvSpPr>
            <a:spLocks noGrp="1"/>
          </p:cNvSpPr>
          <p:nvPr>
            <p:ph idx="1"/>
          </p:nvPr>
        </p:nvSpPr>
        <p:spPr>
          <a:xfrm>
            <a:off x="658161" y="1318039"/>
            <a:ext cx="7827677" cy="3131563"/>
          </a:xfrm>
        </p:spPr>
        <p:txBody>
          <a:bodyPr wrap="square">
            <a:spAutoFit/>
          </a:bodyPr>
          <a:lstStyle/>
          <a:p>
            <a:r>
              <a:rPr lang="en-US" altLang="zh-CN" sz="1800" dirty="0">
                <a:latin typeface="Times New Roman" panose="02020603050405020304" pitchFamily="18" charset="0"/>
                <a:ea typeface="宋体" panose="02010600030101010101" pitchFamily="2" charset="-122"/>
              </a:rPr>
              <a:t>Up to now, China Telecom and China Unicom have deployed the largest sharing 5G network in the world. There are more than 300 of thousands sharing 5G base stations covering all of major cities in China.</a:t>
            </a:r>
          </a:p>
          <a:p>
            <a:r>
              <a:rPr lang="en-GB" sz="1800" dirty="0">
                <a:effectLst/>
                <a:latin typeface="Times New Roman" panose="02020603050405020304" pitchFamily="18" charset="0"/>
                <a:ea typeface="宋体" panose="02010600030101010101" pitchFamily="2" charset="-122"/>
              </a:rPr>
              <a:t>In actual sharing network operation, we found the cooperative operators may have their </a:t>
            </a:r>
            <a:r>
              <a:rPr lang="en-GB" sz="1800" dirty="0">
                <a:latin typeface="Times New Roman" panose="02020603050405020304" pitchFamily="18" charset="0"/>
                <a:ea typeface="宋体" panose="02010600030101010101" pitchFamily="2" charset="-122"/>
              </a:rPr>
              <a:t>respective operation strategies</a:t>
            </a:r>
            <a:r>
              <a:rPr lang="en-US" sz="1800" dirty="0">
                <a:latin typeface="Times New Roman" panose="02020603050405020304" pitchFamily="18" charset="0"/>
                <a:ea typeface="宋体" panose="02010600030101010101" pitchFamily="2" charset="-122"/>
              </a:rPr>
              <a:t>. However, t</a:t>
            </a:r>
            <a:r>
              <a:rPr lang="en-GB" sz="1800" dirty="0">
                <a:latin typeface="Times New Roman" panose="02020603050405020304" pitchFamily="18" charset="0"/>
                <a:ea typeface="宋体" panose="02010600030101010101" pitchFamily="2" charset="-122"/>
              </a:rPr>
              <a:t>he existing network sharing </a:t>
            </a:r>
            <a:r>
              <a:rPr lang="en-US" altLang="zh-CN" sz="1800" dirty="0">
                <a:latin typeface="Times New Roman" panose="02020603050405020304" pitchFamily="18" charset="0"/>
                <a:ea typeface="宋体" panose="02010600030101010101" pitchFamily="2" charset="-122"/>
              </a:rPr>
              <a:t>functions can not enable</a:t>
            </a:r>
            <a:r>
              <a:rPr lang="en-GB" sz="1800" dirty="0">
                <a:latin typeface="Times New Roman" panose="02020603050405020304" pitchFamily="18" charset="0"/>
                <a:ea typeface="宋体" panose="02010600030101010101" pitchFamily="2" charset="-122"/>
              </a:rPr>
              <a:t> the operators </a:t>
            </a:r>
            <a:r>
              <a:rPr lang="en-US" altLang="zh-CN" sz="1800" dirty="0">
                <a:latin typeface="Times New Roman" panose="02020603050405020304" pitchFamily="18" charset="0"/>
                <a:ea typeface="宋体" panose="02010600030101010101" pitchFamily="2" charset="-122"/>
              </a:rPr>
              <a:t>to</a:t>
            </a:r>
            <a:r>
              <a:rPr lang="en-GB" sz="1800" dirty="0">
                <a:latin typeface="Times New Roman" panose="02020603050405020304" pitchFamily="18" charset="0"/>
                <a:ea typeface="宋体" panose="02010600030101010101" pitchFamily="2" charset="-122"/>
              </a:rPr>
              <a:t> configure the different parameters for a sharing cell according to their respective strategies </a:t>
            </a:r>
            <a:r>
              <a:rPr lang="en-US" altLang="zh-CN" sz="1800" dirty="0">
                <a:latin typeface="Times New Roman" panose="02020603050405020304" pitchFamily="18" charset="0"/>
                <a:ea typeface="宋体" panose="02010600030101010101" pitchFamily="2" charset="-122"/>
              </a:rPr>
              <a:t>on some aspects</a:t>
            </a:r>
            <a:r>
              <a:rPr lang="en-GB" sz="1800" dirty="0">
                <a:latin typeface="Times New Roman" panose="02020603050405020304" pitchFamily="18" charset="0"/>
                <a:ea typeface="宋体" panose="02010600030101010101" pitchFamily="2" charset="-122"/>
              </a:rPr>
              <a:t>. In this case the existing network sharing functions need to be enhanced to meet the requirement of operator customizable configuration.</a:t>
            </a:r>
            <a:endParaRPr lang="en-US" sz="1800" dirty="0">
              <a:latin typeface="Times New Roman" panose="02020603050405020304" pitchFamily="18" charset="0"/>
              <a:ea typeface="宋体" panose="02010600030101010101" pitchFamily="2" charset="-122"/>
            </a:endParaRPr>
          </a:p>
        </p:txBody>
      </p:sp>
      <p:sp>
        <p:nvSpPr>
          <p:cNvPr id="4" name="Slide Number Placeholder 3">
            <a:extLst>
              <a:ext uri="{FF2B5EF4-FFF2-40B4-BE49-F238E27FC236}">
                <a16:creationId xmlns:a16="http://schemas.microsoft.com/office/drawing/2014/main" id="{3F4A7287-B30B-4BEE-9AA2-18DFBFE0F6FC}"/>
              </a:ext>
            </a:extLst>
          </p:cNvPr>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5" name="Title 1">
            <a:extLst>
              <a:ext uri="{FF2B5EF4-FFF2-40B4-BE49-F238E27FC236}">
                <a16:creationId xmlns:a16="http://schemas.microsoft.com/office/drawing/2014/main" id="{A6818D3D-F95C-482E-8155-8B02629AAFB6}"/>
              </a:ext>
            </a:extLst>
          </p:cNvPr>
          <p:cNvSpPr>
            <a:spLocks noGrp="1"/>
          </p:cNvSpPr>
          <p:nvPr>
            <p:ph type="title"/>
          </p:nvPr>
        </p:nvSpPr>
        <p:spPr>
          <a:xfrm>
            <a:off x="251520" y="56379"/>
            <a:ext cx="6738383" cy="892801"/>
          </a:xfrm>
        </p:spPr>
        <p:txBody>
          <a:bodyPr/>
          <a:lstStyle/>
          <a:p>
            <a:r>
              <a:rPr lang="en-US" altLang="zh-CN" sz="2800" b="1" dirty="0"/>
              <a:t>Requirement</a:t>
            </a:r>
            <a:r>
              <a:rPr lang="en-US" sz="2800" b="1" dirty="0"/>
              <a:t> </a:t>
            </a:r>
            <a:r>
              <a:rPr lang="en-US" altLang="zh-CN" sz="2800" b="1" dirty="0"/>
              <a:t>for </a:t>
            </a:r>
            <a:r>
              <a:rPr lang="en-GB" sz="2800" b="1" dirty="0"/>
              <a:t>Customizable</a:t>
            </a:r>
            <a:r>
              <a:rPr lang="en-US" altLang="zh-CN" sz="2800" b="1" dirty="0"/>
              <a:t> Network Sharing</a:t>
            </a:r>
            <a:endParaRPr lang="zh-CN" altLang="en-US" sz="2800" b="1" dirty="0"/>
          </a:p>
        </p:txBody>
      </p:sp>
    </p:spTree>
    <p:extLst>
      <p:ext uri="{BB962C8B-B14F-4D97-AF65-F5344CB8AC3E}">
        <p14:creationId xmlns:p14="http://schemas.microsoft.com/office/powerpoint/2010/main" val="3723176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4841" y="1019794"/>
            <a:ext cx="5473303" cy="3464282"/>
          </a:xfrm>
        </p:spPr>
        <p:txBody>
          <a:bodyPr wrap="square">
            <a:spAutoFit/>
          </a:bodyPr>
          <a:lstStyle/>
          <a:p>
            <a:r>
              <a:rPr lang="en-GB" sz="1800" dirty="0">
                <a:effectLst/>
                <a:latin typeface="Times New Roman" panose="02020603050405020304" pitchFamily="18" charset="0"/>
                <a:ea typeface="宋体" panose="02010600030101010101" pitchFamily="2" charset="-122"/>
              </a:rPr>
              <a:t>SUL is an important feature in Rel-16. By using SUL, UE can achieve the better uplink performance with configuration of </a:t>
            </a:r>
            <a:r>
              <a:rPr lang="en-US" altLang="zh-CN" sz="1800" dirty="0">
                <a:effectLst/>
                <a:latin typeface="Times New Roman" panose="02020603050405020304" pitchFamily="18" charset="0"/>
                <a:ea typeface="宋体" panose="02010600030101010101" pitchFamily="2" charset="-122"/>
              </a:rPr>
              <a:t>two uplink link carriers</a:t>
            </a:r>
            <a:r>
              <a:rPr lang="en-GB" sz="1800" dirty="0">
                <a:effectLst/>
                <a:latin typeface="Times New Roman" panose="02020603050405020304" pitchFamily="18" charset="0"/>
                <a:ea typeface="宋体" panose="02010600030101010101" pitchFamily="2" charset="-122"/>
              </a:rPr>
              <a:t>. However, the existing SUL mechanism cannot support the different SUL configuration by operators. </a:t>
            </a:r>
          </a:p>
          <a:p>
            <a:r>
              <a:rPr lang="en-GB" sz="1800" dirty="0">
                <a:effectLst/>
                <a:latin typeface="Times New Roman" panose="02020603050405020304" pitchFamily="18" charset="0"/>
                <a:ea typeface="宋体" panose="02010600030101010101" pitchFamily="2" charset="-122"/>
              </a:rPr>
              <a:t>For example, the operator A and B shared a 5G cell, but each of them wants to configure their </a:t>
            </a:r>
            <a:r>
              <a:rPr lang="en-US" altLang="zh-CN" sz="1800" dirty="0">
                <a:effectLst/>
                <a:latin typeface="Times New Roman" panose="02020603050405020304" pitchFamily="18" charset="0"/>
                <a:ea typeface="宋体" panose="02010600030101010101" pitchFamily="2" charset="-122"/>
              </a:rPr>
              <a:t>respective</a:t>
            </a:r>
            <a:r>
              <a:rPr lang="en-GB" sz="1800" dirty="0">
                <a:effectLst/>
                <a:latin typeface="Times New Roman" panose="02020603050405020304" pitchFamily="18" charset="0"/>
                <a:ea typeface="宋体" panose="02010600030101010101" pitchFamily="2" charset="-122"/>
              </a:rPr>
              <a:t> SUL </a:t>
            </a:r>
            <a:r>
              <a:rPr lang="en-US" altLang="zh-CN" sz="1800" dirty="0">
                <a:effectLst/>
                <a:latin typeface="Times New Roman" panose="02020603050405020304" pitchFamily="18" charset="0"/>
                <a:ea typeface="宋体" panose="02010600030101010101" pitchFamily="2" charset="-122"/>
              </a:rPr>
              <a:t>in SIB </a:t>
            </a:r>
            <a:r>
              <a:rPr lang="en-GB" sz="1800" dirty="0">
                <a:effectLst/>
                <a:latin typeface="Times New Roman" panose="02020603050405020304" pitchFamily="18" charset="0"/>
                <a:ea typeface="宋体" panose="02010600030101010101" pitchFamily="2" charset="-122"/>
              </a:rPr>
              <a:t>to enhance the uplink performance, thus users of different operators can send the PRACH on </a:t>
            </a:r>
            <a:r>
              <a:rPr lang="en-US" altLang="zh-CN" sz="1800" dirty="0">
                <a:effectLst/>
                <a:latin typeface="Times New Roman" panose="02020603050405020304" pitchFamily="18" charset="0"/>
                <a:ea typeface="宋体" panose="02010600030101010101" pitchFamily="2" charset="-122"/>
              </a:rPr>
              <a:t>different</a:t>
            </a:r>
            <a:r>
              <a:rPr lang="en-GB" sz="1800" dirty="0">
                <a:effectLst/>
                <a:latin typeface="Times New Roman" panose="02020603050405020304" pitchFamily="18" charset="0"/>
                <a:ea typeface="宋体" panose="02010600030101010101" pitchFamily="2" charset="-122"/>
              </a:rPr>
              <a:t> SUL band as shown Fig. 1. </a:t>
            </a:r>
            <a:endParaRPr lang="en-US"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8FE8EB32-74A9-402A-8F27-EF41F403B88E}"/>
              </a:ext>
            </a:extLst>
          </p:cNvPr>
          <p:cNvSpPr txBox="1">
            <a:spLocks/>
          </p:cNvSpPr>
          <p:nvPr/>
        </p:nvSpPr>
        <p:spPr>
          <a:xfrm>
            <a:off x="107504" y="26981"/>
            <a:ext cx="6840760" cy="954107"/>
          </a:xfrm>
          <a:prstGeom prst="rect">
            <a:avLst/>
          </a:prstGeom>
        </p:spPr>
        <p:txBody>
          <a:bodyPr wrap="square" anchor="ctr" anchorCtr="0">
            <a:spAutoFit/>
          </a:bodyPr>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sz="2800" b="1" kern="0" dirty="0"/>
              <a:t>Issue 1</a:t>
            </a:r>
            <a:r>
              <a:rPr lang="zh-CN" altLang="en-US" sz="2800" b="1" kern="0" dirty="0"/>
              <a:t>：</a:t>
            </a:r>
            <a:r>
              <a:rPr lang="en-GB" sz="2800" b="1" dirty="0"/>
              <a:t>Customizable</a:t>
            </a:r>
            <a:r>
              <a:rPr lang="en-GB" sz="2800" b="1" kern="0" dirty="0"/>
              <a:t> SUL Configuration(1/2)</a:t>
            </a:r>
            <a:endParaRPr lang="en-US" sz="2800" b="1" kern="0" dirty="0"/>
          </a:p>
        </p:txBody>
      </p:sp>
      <p:pic>
        <p:nvPicPr>
          <p:cNvPr id="6" name="Picture 5">
            <a:extLst>
              <a:ext uri="{FF2B5EF4-FFF2-40B4-BE49-F238E27FC236}">
                <a16:creationId xmlns:a16="http://schemas.microsoft.com/office/drawing/2014/main" id="{97091541-E12C-4868-B5AE-FC4A2A86959B}"/>
              </a:ext>
            </a:extLst>
          </p:cNvPr>
          <p:cNvPicPr>
            <a:picLocks noChangeAspect="1"/>
          </p:cNvPicPr>
          <p:nvPr/>
        </p:nvPicPr>
        <p:blipFill>
          <a:blip r:embed="rId2"/>
          <a:stretch>
            <a:fillRect/>
          </a:stretch>
        </p:blipFill>
        <p:spPr>
          <a:xfrm>
            <a:off x="5724128" y="1263361"/>
            <a:ext cx="3133725" cy="2276475"/>
          </a:xfrm>
          <a:prstGeom prst="rect">
            <a:avLst/>
          </a:prstGeom>
        </p:spPr>
      </p:pic>
      <p:sp>
        <p:nvSpPr>
          <p:cNvPr id="8" name="TextBox 7">
            <a:extLst>
              <a:ext uri="{FF2B5EF4-FFF2-40B4-BE49-F238E27FC236}">
                <a16:creationId xmlns:a16="http://schemas.microsoft.com/office/drawing/2014/main" id="{A446CC76-B505-4A7A-91ED-7702DB241157}"/>
              </a:ext>
            </a:extLst>
          </p:cNvPr>
          <p:cNvSpPr txBox="1"/>
          <p:nvPr/>
        </p:nvSpPr>
        <p:spPr>
          <a:xfrm>
            <a:off x="6948264" y="3822109"/>
            <a:ext cx="792088" cy="369332"/>
          </a:xfrm>
          <a:prstGeom prst="rect">
            <a:avLst/>
          </a:prstGeom>
          <a:noFill/>
        </p:spPr>
        <p:txBody>
          <a:bodyPr wrap="square">
            <a:spAutoFit/>
          </a:bodyPr>
          <a:lstStyle/>
          <a:p>
            <a:r>
              <a:rPr lang="en-GB" sz="1800" dirty="0">
                <a:effectLst/>
                <a:latin typeface="Times New Roman" panose="02020603050405020304" pitchFamily="18" charset="0"/>
                <a:ea typeface="宋体" panose="02010600030101010101" pitchFamily="2" charset="-122"/>
              </a:rPr>
              <a:t>Fig. 1</a:t>
            </a:r>
            <a:endParaRPr lang="en-US" dirty="0"/>
          </a:p>
        </p:txBody>
      </p:sp>
    </p:spTree>
    <p:extLst>
      <p:ext uri="{BB962C8B-B14F-4D97-AF65-F5344CB8AC3E}">
        <p14:creationId xmlns:p14="http://schemas.microsoft.com/office/powerpoint/2010/main" val="3730184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5913" y="1059582"/>
            <a:ext cx="4752528" cy="3464282"/>
          </a:xfrm>
        </p:spPr>
        <p:txBody>
          <a:bodyPr wrap="square">
            <a:spAutoFit/>
          </a:bodyPr>
          <a:lstStyle/>
          <a:p>
            <a:r>
              <a:rPr lang="en-GB" sz="1800" dirty="0">
                <a:effectLst/>
                <a:latin typeface="Times New Roman" panose="02020603050405020304" pitchFamily="18" charset="0"/>
                <a:ea typeface="宋体" panose="02010600030101010101" pitchFamily="2" charset="-122"/>
              </a:rPr>
              <a:t>Another case is the operator A and B shared a 5G cell, but only operator B has the additional lower band which can be used as the SUL band. Thus, the operator </a:t>
            </a:r>
            <a:r>
              <a:rPr lang="en-US" altLang="zh-CN" sz="1800" dirty="0">
                <a:effectLst/>
                <a:latin typeface="Times New Roman" panose="02020603050405020304" pitchFamily="18" charset="0"/>
                <a:ea typeface="宋体" panose="02010600030101010101" pitchFamily="2" charset="-122"/>
              </a:rPr>
              <a:t>B can configure SUL to enable that only its</a:t>
            </a:r>
            <a:r>
              <a:rPr lang="en-GB" sz="1800" dirty="0">
                <a:effectLst/>
                <a:latin typeface="Times New Roman" panose="02020603050405020304" pitchFamily="18" charset="0"/>
                <a:ea typeface="宋体" panose="02010600030101010101" pitchFamily="2" charset="-122"/>
              </a:rPr>
              <a:t> users </a:t>
            </a:r>
            <a:r>
              <a:rPr lang="en-US" altLang="zh-CN" sz="1800" dirty="0">
                <a:effectLst/>
                <a:latin typeface="Times New Roman" panose="02020603050405020304" pitchFamily="18" charset="0"/>
                <a:ea typeface="宋体" panose="02010600030101010101" pitchFamily="2" charset="-122"/>
              </a:rPr>
              <a:t>can</a:t>
            </a:r>
            <a:r>
              <a:rPr lang="en-GB" sz="1800" dirty="0">
                <a:effectLst/>
                <a:latin typeface="Times New Roman" panose="02020603050405020304" pitchFamily="18" charset="0"/>
                <a:ea typeface="宋体" panose="02010600030101010101" pitchFamily="2" charset="-122"/>
              </a:rPr>
              <a:t> achieve the better </a:t>
            </a:r>
            <a:r>
              <a:rPr lang="en-US" altLang="zh-CN" sz="1800" dirty="0">
                <a:effectLst/>
                <a:latin typeface="Times New Roman" panose="02020603050405020304" pitchFamily="18" charset="0"/>
                <a:ea typeface="宋体" panose="02010600030101010101" pitchFamily="2" charset="-122"/>
              </a:rPr>
              <a:t>uplink</a:t>
            </a:r>
            <a:r>
              <a:rPr lang="en-GB" sz="1800" dirty="0">
                <a:effectLst/>
                <a:latin typeface="Times New Roman" panose="02020603050405020304" pitchFamily="18" charset="0"/>
                <a:ea typeface="宋体" panose="02010600030101010101" pitchFamily="2" charset="-122"/>
              </a:rPr>
              <a:t> performance as shown Fig 2. </a:t>
            </a:r>
          </a:p>
          <a:p>
            <a:r>
              <a:rPr lang="en-GB" sz="1800" dirty="0">
                <a:effectLst/>
                <a:latin typeface="Times New Roman" panose="02020603050405020304" pitchFamily="18" charset="0"/>
                <a:ea typeface="宋体" panose="02010600030101010101" pitchFamily="2" charset="-122"/>
              </a:rPr>
              <a:t>In order to highlight the operator differentiation, the </a:t>
            </a:r>
            <a:r>
              <a:rPr lang="en-US" altLang="zh-CN" sz="1800" dirty="0">
                <a:effectLst/>
                <a:latin typeface="Times New Roman" panose="02020603050405020304" pitchFamily="18" charset="0"/>
                <a:ea typeface="宋体" panose="02010600030101010101" pitchFamily="2" charset="-122"/>
              </a:rPr>
              <a:t>customizable</a:t>
            </a:r>
            <a:r>
              <a:rPr lang="en-GB" sz="1800" dirty="0">
                <a:effectLst/>
                <a:latin typeface="Times New Roman" panose="02020603050405020304" pitchFamily="18" charset="0"/>
                <a:ea typeface="宋体" panose="02010600030101010101" pitchFamily="2" charset="-122"/>
              </a:rPr>
              <a:t> SUL configuration for network sharing should be supported.</a:t>
            </a:r>
            <a:endParaRPr lang="en-US"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1" name="TextBox 10">
            <a:extLst>
              <a:ext uri="{FF2B5EF4-FFF2-40B4-BE49-F238E27FC236}">
                <a16:creationId xmlns:a16="http://schemas.microsoft.com/office/drawing/2014/main" id="{579F226A-E0CF-4266-AEF4-0BF323C09982}"/>
              </a:ext>
            </a:extLst>
          </p:cNvPr>
          <p:cNvSpPr txBox="1"/>
          <p:nvPr/>
        </p:nvSpPr>
        <p:spPr>
          <a:xfrm>
            <a:off x="6732240" y="3786594"/>
            <a:ext cx="813400" cy="369332"/>
          </a:xfrm>
          <a:prstGeom prst="rect">
            <a:avLst/>
          </a:prstGeom>
          <a:noFill/>
        </p:spPr>
        <p:txBody>
          <a:bodyPr wrap="square">
            <a:spAutoFit/>
          </a:bodyPr>
          <a:lstStyle/>
          <a:p>
            <a:r>
              <a:rPr lang="en-GB" sz="1800" dirty="0">
                <a:effectLst/>
                <a:latin typeface="Times New Roman" panose="02020603050405020304" pitchFamily="18" charset="0"/>
                <a:ea typeface="宋体" panose="02010600030101010101" pitchFamily="2" charset="-122"/>
              </a:rPr>
              <a:t>Fig</a:t>
            </a:r>
            <a:r>
              <a:rPr lang="en-US" dirty="0">
                <a:latin typeface="Times New Roman" panose="02020603050405020304" pitchFamily="18" charset="0"/>
                <a:ea typeface="宋体" panose="02010600030101010101" pitchFamily="2" charset="-122"/>
              </a:rPr>
              <a:t>.</a:t>
            </a:r>
            <a:r>
              <a:rPr lang="en-GB" sz="1800" dirty="0">
                <a:effectLst/>
                <a:latin typeface="Times New Roman" panose="02020603050405020304" pitchFamily="18" charset="0"/>
                <a:ea typeface="宋体" panose="02010600030101010101" pitchFamily="2" charset="-122"/>
              </a:rPr>
              <a:t> </a:t>
            </a:r>
            <a:r>
              <a:rPr lang="en-GB" dirty="0">
                <a:latin typeface="Times New Roman" panose="02020603050405020304" pitchFamily="18" charset="0"/>
                <a:ea typeface="宋体" panose="02010600030101010101" pitchFamily="2" charset="-122"/>
              </a:rPr>
              <a:t>2</a:t>
            </a:r>
            <a:endParaRPr lang="en-US" dirty="0"/>
          </a:p>
        </p:txBody>
      </p:sp>
      <p:sp>
        <p:nvSpPr>
          <p:cNvPr id="8" name="Title 1">
            <a:extLst>
              <a:ext uri="{FF2B5EF4-FFF2-40B4-BE49-F238E27FC236}">
                <a16:creationId xmlns:a16="http://schemas.microsoft.com/office/drawing/2014/main" id="{CC9E4E4A-C984-459E-A14A-6F5200808D6E}"/>
              </a:ext>
            </a:extLst>
          </p:cNvPr>
          <p:cNvSpPr txBox="1">
            <a:spLocks/>
          </p:cNvSpPr>
          <p:nvPr/>
        </p:nvSpPr>
        <p:spPr>
          <a:xfrm>
            <a:off x="107504" y="26981"/>
            <a:ext cx="6840760" cy="954107"/>
          </a:xfrm>
          <a:prstGeom prst="rect">
            <a:avLst/>
          </a:prstGeom>
        </p:spPr>
        <p:txBody>
          <a:bodyPr wrap="square" anchor="ctr" anchorCtr="0">
            <a:spAutoFit/>
          </a:bodyPr>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sz="2800" b="1" kern="0" dirty="0"/>
              <a:t>Issue 1</a:t>
            </a:r>
            <a:r>
              <a:rPr lang="zh-CN" altLang="en-US" sz="2800" b="1" kern="0" dirty="0"/>
              <a:t>：</a:t>
            </a:r>
            <a:r>
              <a:rPr lang="en-GB" sz="2800" b="1" dirty="0"/>
              <a:t>Customizable</a:t>
            </a:r>
            <a:r>
              <a:rPr lang="en-GB" sz="2800" b="1" kern="0" dirty="0"/>
              <a:t> SUL Configuration(2/2)</a:t>
            </a:r>
            <a:endParaRPr lang="en-US" sz="2800" b="1" kern="0" dirty="0"/>
          </a:p>
        </p:txBody>
      </p:sp>
      <p:pic>
        <p:nvPicPr>
          <p:cNvPr id="5" name="Picture 4">
            <a:extLst>
              <a:ext uri="{FF2B5EF4-FFF2-40B4-BE49-F238E27FC236}">
                <a16:creationId xmlns:a16="http://schemas.microsoft.com/office/drawing/2014/main" id="{E37B575E-2DF7-4978-9232-78746885E884}"/>
              </a:ext>
            </a:extLst>
          </p:cNvPr>
          <p:cNvPicPr>
            <a:picLocks noChangeAspect="1"/>
          </p:cNvPicPr>
          <p:nvPr/>
        </p:nvPicPr>
        <p:blipFill>
          <a:blip r:embed="rId2"/>
          <a:stretch>
            <a:fillRect/>
          </a:stretch>
        </p:blipFill>
        <p:spPr>
          <a:xfrm>
            <a:off x="5419501" y="1308759"/>
            <a:ext cx="3057525" cy="2200275"/>
          </a:xfrm>
          <a:prstGeom prst="rect">
            <a:avLst/>
          </a:prstGeom>
        </p:spPr>
      </p:pic>
    </p:spTree>
    <p:extLst>
      <p:ext uri="{BB962C8B-B14F-4D97-AF65-F5344CB8AC3E}">
        <p14:creationId xmlns:p14="http://schemas.microsoft.com/office/powerpoint/2010/main" val="1552120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179" y="30869"/>
            <a:ext cx="5738523" cy="1078950"/>
          </a:xfrm>
        </p:spPr>
        <p:txBody>
          <a:bodyPr wrap="square">
            <a:spAutoFit/>
          </a:bodyPr>
          <a:lstStyle/>
          <a:p>
            <a:pPr lvl="0">
              <a:lnSpc>
                <a:spcPct val="120000"/>
              </a:lnSpc>
              <a:spcBef>
                <a:spcPts val="600"/>
              </a:spcBef>
              <a:spcAft>
                <a:spcPts val="0"/>
              </a:spcAft>
            </a:pPr>
            <a:r>
              <a:rPr lang="en-US" altLang="zh-CN" sz="2800" b="1" kern="0" dirty="0"/>
              <a:t>Issue 2</a:t>
            </a:r>
            <a:r>
              <a:rPr lang="en-US" altLang="zh-CN" sz="2800" b="1" dirty="0"/>
              <a:t>:</a:t>
            </a:r>
            <a:r>
              <a:rPr lang="zh-CN" altLang="en-US" sz="2800" b="1" dirty="0"/>
              <a:t> </a:t>
            </a:r>
            <a:r>
              <a:rPr lang="en-US" altLang="zh-CN" sz="2800" b="1" dirty="0"/>
              <a:t>Customizable</a:t>
            </a:r>
            <a:r>
              <a:rPr lang="en-GB" sz="2800" b="1" dirty="0"/>
              <a:t> </a:t>
            </a:r>
            <a:r>
              <a:rPr lang="en-GB" sz="2800" b="1" dirty="0" err="1"/>
              <a:t>Sidelink</a:t>
            </a:r>
            <a:r>
              <a:rPr lang="en-GB" sz="2800" b="1" dirty="0"/>
              <a:t> Configuration (1</a:t>
            </a:r>
            <a:r>
              <a:rPr lang="en-US" sz="2800" b="1" dirty="0"/>
              <a:t>/2</a:t>
            </a:r>
            <a:r>
              <a:rPr lang="en-GB" sz="2800" b="1" dirty="0"/>
              <a:t>)</a:t>
            </a:r>
            <a:endParaRPr lang="en-US" sz="2800" b="1" dirty="0"/>
          </a:p>
        </p:txBody>
      </p:sp>
      <p:sp>
        <p:nvSpPr>
          <p:cNvPr id="3" name="Content Placeholder 2"/>
          <p:cNvSpPr>
            <a:spLocks noGrp="1"/>
          </p:cNvSpPr>
          <p:nvPr>
            <p:ph idx="1"/>
          </p:nvPr>
        </p:nvSpPr>
        <p:spPr>
          <a:xfrm>
            <a:off x="622611" y="1347614"/>
            <a:ext cx="4453445" cy="3054939"/>
          </a:xfrm>
        </p:spPr>
        <p:txBody>
          <a:bodyPr wrap="square">
            <a:spAutoFit/>
          </a:bodyPr>
          <a:lstStyle/>
          <a:p>
            <a:pPr>
              <a:lnSpc>
                <a:spcPct val="120000"/>
              </a:lnSpc>
              <a:spcBef>
                <a:spcPts val="600"/>
              </a:spcBef>
            </a:pPr>
            <a:r>
              <a:rPr lang="en-GB" sz="1800" dirty="0">
                <a:effectLst/>
                <a:latin typeface="Times New Roman" panose="02020603050405020304" pitchFamily="18" charset="0"/>
                <a:ea typeface="宋体" panose="02010600030101010101" pitchFamily="2" charset="-122"/>
              </a:rPr>
              <a:t>The V2X/</a:t>
            </a:r>
            <a:r>
              <a:rPr lang="en-GB" sz="1800" dirty="0" err="1">
                <a:effectLst/>
                <a:latin typeface="Times New Roman" panose="02020603050405020304" pitchFamily="18" charset="0"/>
                <a:ea typeface="宋体" panose="02010600030101010101" pitchFamily="2" charset="-122"/>
              </a:rPr>
              <a:t>Sidelink</a:t>
            </a:r>
            <a:r>
              <a:rPr lang="en-GB" sz="1800" dirty="0">
                <a:effectLst/>
                <a:latin typeface="Times New Roman" panose="02020603050405020304" pitchFamily="18" charset="0"/>
                <a:ea typeface="宋体" panose="02010600030101010101" pitchFamily="2" charset="-122"/>
              </a:rPr>
              <a:t> functions can support the information exchange between UEs or between Vehicle and other things (such as Vehicle, Infrastructure, Network, etc) through the SL broadcast, groupcast, and unicast transmissions. And operators can expand their services into the automotive and vertical industries with V2X/</a:t>
            </a:r>
            <a:r>
              <a:rPr lang="en-GB" sz="1800" dirty="0" err="1">
                <a:effectLst/>
                <a:latin typeface="Times New Roman" panose="02020603050405020304" pitchFamily="18" charset="0"/>
                <a:ea typeface="宋体" panose="02010600030101010101" pitchFamily="2" charset="-122"/>
              </a:rPr>
              <a:t>Sidelink</a:t>
            </a:r>
            <a:r>
              <a:rPr lang="en-GB" sz="1800" dirty="0">
                <a:effectLst/>
                <a:latin typeface="Times New Roman" panose="02020603050405020304" pitchFamily="18" charset="0"/>
                <a:ea typeface="宋体" panose="02010600030101010101" pitchFamily="2" charset="-122"/>
              </a:rPr>
              <a:t> leveraging the cellular infrastructure. </a:t>
            </a:r>
            <a:endParaRPr lang="en-US"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6" name="Picture 5">
            <a:extLst>
              <a:ext uri="{FF2B5EF4-FFF2-40B4-BE49-F238E27FC236}">
                <a16:creationId xmlns:a16="http://schemas.microsoft.com/office/drawing/2014/main" id="{23CD1B25-9791-44C4-97AC-8BD3BD6DA293}"/>
              </a:ext>
            </a:extLst>
          </p:cNvPr>
          <p:cNvPicPr>
            <a:picLocks noChangeAspect="1"/>
          </p:cNvPicPr>
          <p:nvPr/>
        </p:nvPicPr>
        <p:blipFill>
          <a:blip r:embed="rId2"/>
          <a:stretch>
            <a:fillRect/>
          </a:stretch>
        </p:blipFill>
        <p:spPr>
          <a:xfrm>
            <a:off x="5278441" y="1769734"/>
            <a:ext cx="3434229" cy="2210698"/>
          </a:xfrm>
          <a:prstGeom prst="rect">
            <a:avLst/>
          </a:prstGeom>
        </p:spPr>
      </p:pic>
    </p:spTree>
    <p:extLst>
      <p:ext uri="{BB962C8B-B14F-4D97-AF65-F5344CB8AC3E}">
        <p14:creationId xmlns:p14="http://schemas.microsoft.com/office/powerpoint/2010/main" val="675674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637" y="30869"/>
            <a:ext cx="5738523" cy="1078950"/>
          </a:xfrm>
        </p:spPr>
        <p:txBody>
          <a:bodyPr wrap="square">
            <a:spAutoFit/>
          </a:bodyPr>
          <a:lstStyle/>
          <a:p>
            <a:pPr lvl="0">
              <a:lnSpc>
                <a:spcPct val="120000"/>
              </a:lnSpc>
              <a:spcBef>
                <a:spcPts val="600"/>
              </a:spcBef>
              <a:spcAft>
                <a:spcPts val="0"/>
              </a:spcAft>
            </a:pPr>
            <a:r>
              <a:rPr lang="en-US" altLang="zh-CN" sz="2800" b="1" kern="0" dirty="0"/>
              <a:t>Issue 2</a:t>
            </a:r>
            <a:r>
              <a:rPr lang="en-US" altLang="zh-CN" sz="2800" b="1" dirty="0"/>
              <a:t>:</a:t>
            </a:r>
            <a:r>
              <a:rPr lang="zh-CN" altLang="en-US" sz="2800" b="1" dirty="0"/>
              <a:t> </a:t>
            </a:r>
            <a:r>
              <a:rPr lang="en-US" altLang="zh-CN" sz="2800" b="1" dirty="0"/>
              <a:t>Customizable</a:t>
            </a:r>
            <a:r>
              <a:rPr lang="en-GB" sz="2800" b="1" dirty="0"/>
              <a:t> </a:t>
            </a:r>
            <a:r>
              <a:rPr lang="en-GB" sz="2800" b="1" dirty="0" err="1"/>
              <a:t>Sidelink</a:t>
            </a:r>
            <a:r>
              <a:rPr lang="en-GB" sz="2800" b="1" dirty="0"/>
              <a:t> Configuration (2</a:t>
            </a:r>
            <a:r>
              <a:rPr lang="en-US" sz="2800" b="1" dirty="0"/>
              <a:t>/2</a:t>
            </a:r>
            <a:r>
              <a:rPr lang="en-GB" sz="2800" b="1" dirty="0"/>
              <a:t>)</a:t>
            </a:r>
            <a:endParaRPr lang="en-US" sz="2800" b="1" dirty="0"/>
          </a:p>
        </p:txBody>
      </p:sp>
      <p:sp>
        <p:nvSpPr>
          <p:cNvPr id="3" name="Content Placeholder 2"/>
          <p:cNvSpPr>
            <a:spLocks noGrp="1"/>
          </p:cNvSpPr>
          <p:nvPr>
            <p:ph idx="1"/>
          </p:nvPr>
        </p:nvSpPr>
        <p:spPr>
          <a:xfrm>
            <a:off x="624851" y="1195700"/>
            <a:ext cx="4897835" cy="3131883"/>
          </a:xfrm>
        </p:spPr>
        <p:txBody>
          <a:bodyPr wrap="square">
            <a:spAutoFit/>
          </a:bodyPr>
          <a:lstStyle/>
          <a:p>
            <a:pPr>
              <a:lnSpc>
                <a:spcPct val="120000"/>
              </a:lnSpc>
              <a:spcBef>
                <a:spcPts val="600"/>
              </a:spcBef>
            </a:pPr>
            <a:r>
              <a:rPr lang="en-GB" sz="1800" dirty="0">
                <a:effectLst/>
                <a:latin typeface="Times New Roman" panose="02020603050405020304" pitchFamily="18" charset="0"/>
                <a:ea typeface="宋体" panose="02010600030101010101" pitchFamily="2" charset="-122"/>
              </a:rPr>
              <a:t>However, the existing V2X/</a:t>
            </a:r>
            <a:r>
              <a:rPr lang="en-GB" sz="1800" dirty="0" err="1">
                <a:effectLst/>
                <a:latin typeface="Times New Roman" panose="02020603050405020304" pitchFamily="18" charset="0"/>
                <a:ea typeface="宋体" panose="02010600030101010101" pitchFamily="2" charset="-122"/>
              </a:rPr>
              <a:t>Sidelink</a:t>
            </a:r>
            <a:r>
              <a:rPr lang="en-GB" sz="1800" dirty="0">
                <a:effectLst/>
                <a:latin typeface="Times New Roman" panose="02020603050405020304" pitchFamily="18" charset="0"/>
                <a:ea typeface="宋体" panose="02010600030101010101" pitchFamily="2" charset="-122"/>
              </a:rPr>
              <a:t> functions cannot support the </a:t>
            </a:r>
            <a:r>
              <a:rPr lang="en-US" altLang="zh-CN" sz="1800" dirty="0">
                <a:effectLst/>
                <a:latin typeface="Times New Roman" panose="02020603050405020304" pitchFamily="18" charset="0"/>
                <a:ea typeface="宋体" panose="02010600030101010101" pitchFamily="2" charset="-122"/>
              </a:rPr>
              <a:t>different configuration</a:t>
            </a:r>
            <a:r>
              <a:rPr lang="en-GB" sz="1800" dirty="0">
                <a:effectLst/>
                <a:latin typeface="Times New Roman" panose="02020603050405020304" pitchFamily="18" charset="0"/>
                <a:ea typeface="宋体" panose="02010600030101010101" pitchFamily="2" charset="-122"/>
              </a:rPr>
              <a:t> for operators. </a:t>
            </a:r>
          </a:p>
          <a:p>
            <a:pPr>
              <a:lnSpc>
                <a:spcPct val="120000"/>
              </a:lnSpc>
              <a:spcBef>
                <a:spcPts val="600"/>
              </a:spcBef>
            </a:pPr>
            <a:r>
              <a:rPr lang="en-GB" sz="1800" dirty="0">
                <a:effectLst/>
                <a:latin typeface="Times New Roman" panose="02020603050405020304" pitchFamily="18" charset="0"/>
                <a:ea typeface="宋体" panose="02010600030101010101" pitchFamily="2" charset="-122"/>
              </a:rPr>
              <a:t>For example, </a:t>
            </a:r>
            <a:r>
              <a:rPr lang="en-US" altLang="zh-CN" sz="1800" dirty="0" err="1">
                <a:effectLst/>
                <a:latin typeface="Times New Roman" panose="02020603050405020304" pitchFamily="18" charset="0"/>
                <a:ea typeface="宋体" panose="02010600030101010101" pitchFamily="2" charset="-122"/>
              </a:rPr>
              <a:t>i</a:t>
            </a:r>
            <a:r>
              <a:rPr lang="en-GB" sz="1800" dirty="0">
                <a:effectLst/>
                <a:latin typeface="Times New Roman" panose="02020603050405020304" pitchFamily="18" charset="0"/>
                <a:ea typeface="宋体" panose="02010600030101010101" pitchFamily="2" charset="-122"/>
              </a:rPr>
              <a:t>f </a:t>
            </a:r>
            <a:r>
              <a:rPr lang="en-US" altLang="zh-CN" sz="1800" dirty="0">
                <a:effectLst/>
                <a:latin typeface="Times New Roman" panose="02020603050405020304" pitchFamily="18" charset="0"/>
                <a:ea typeface="宋体" panose="02010600030101010101" pitchFamily="2" charset="-122"/>
              </a:rPr>
              <a:t>o</a:t>
            </a:r>
            <a:r>
              <a:rPr lang="en-GB" sz="1800" dirty="0" err="1">
                <a:effectLst/>
                <a:latin typeface="Times New Roman" panose="02020603050405020304" pitchFamily="18" charset="0"/>
                <a:ea typeface="宋体" panose="02010600030101010101" pitchFamily="2" charset="-122"/>
              </a:rPr>
              <a:t>perator#A</a:t>
            </a:r>
            <a:r>
              <a:rPr lang="en-GB" sz="1800" dirty="0">
                <a:effectLst/>
                <a:latin typeface="Times New Roman" panose="02020603050405020304" pitchFamily="18" charset="0"/>
                <a:ea typeface="宋体" panose="02010600030101010101" pitchFamily="2" charset="-122"/>
              </a:rPr>
              <a:t> and </a:t>
            </a:r>
            <a:r>
              <a:rPr lang="en-US" altLang="zh-CN" sz="1800" dirty="0" err="1">
                <a:effectLst/>
                <a:latin typeface="Times New Roman" panose="02020603050405020304" pitchFamily="18" charset="0"/>
                <a:ea typeface="宋体" panose="02010600030101010101" pitchFamily="2" charset="-122"/>
              </a:rPr>
              <a:t>operator#B</a:t>
            </a:r>
            <a:r>
              <a:rPr lang="en-GB" sz="1800" dirty="0">
                <a:effectLst/>
                <a:latin typeface="Times New Roman" panose="02020603050405020304" pitchFamily="18" charset="0"/>
                <a:ea typeface="宋体" panose="02010600030101010101" pitchFamily="2" charset="-122"/>
              </a:rPr>
              <a:t> want to </a:t>
            </a:r>
            <a:r>
              <a:rPr lang="en-US" altLang="zh-CN" sz="1800" dirty="0">
                <a:effectLst/>
                <a:latin typeface="Times New Roman" panose="02020603050405020304" pitchFamily="18" charset="0"/>
                <a:ea typeface="宋体" panose="02010600030101010101" pitchFamily="2" charset="-122"/>
              </a:rPr>
              <a:t>indicate</a:t>
            </a:r>
            <a:r>
              <a:rPr lang="en-GB" sz="1800" dirty="0">
                <a:effectLst/>
                <a:latin typeface="Times New Roman" panose="02020603050405020304" pitchFamily="18" charset="0"/>
                <a:ea typeface="宋体" panose="02010600030101010101" pitchFamily="2" charset="-122"/>
              </a:rPr>
              <a:t> the </a:t>
            </a:r>
            <a:r>
              <a:rPr lang="en-US" altLang="zh-CN" sz="1800" dirty="0">
                <a:effectLst/>
                <a:latin typeface="Times New Roman" panose="02020603050405020304" pitchFamily="18" charset="0"/>
                <a:ea typeface="宋体" panose="02010600030101010101" pitchFamily="2" charset="-122"/>
              </a:rPr>
              <a:t>different </a:t>
            </a:r>
            <a:r>
              <a:rPr lang="en-GB" sz="1800" dirty="0">
                <a:effectLst/>
                <a:latin typeface="Times New Roman" panose="02020603050405020304" pitchFamily="18" charset="0"/>
                <a:ea typeface="宋体" panose="02010600030101010101" pitchFamily="2" charset="-122"/>
              </a:rPr>
              <a:t>V2X/</a:t>
            </a:r>
            <a:r>
              <a:rPr lang="en-GB" sz="1800" dirty="0" err="1">
                <a:effectLst/>
                <a:latin typeface="Times New Roman" panose="02020603050405020304" pitchFamily="18" charset="0"/>
                <a:ea typeface="宋体" panose="02010600030101010101" pitchFamily="2" charset="-122"/>
              </a:rPr>
              <a:t>Sidelink</a:t>
            </a:r>
            <a:r>
              <a:rPr lang="en-GB" sz="1800" dirty="0">
                <a:effectLst/>
                <a:latin typeface="Times New Roman" panose="02020603050405020304" pitchFamily="18" charset="0"/>
                <a:ea typeface="宋体" panose="02010600030101010101" pitchFamily="2" charset="-122"/>
              </a:rPr>
              <a:t> </a:t>
            </a:r>
            <a:r>
              <a:rPr lang="en-US" altLang="zh-CN" sz="1800" dirty="0">
                <a:effectLst/>
                <a:latin typeface="Times New Roman" panose="02020603050405020304" pitchFamily="18" charset="0"/>
                <a:ea typeface="宋体" panose="02010600030101010101" pitchFamily="2" charset="-122"/>
              </a:rPr>
              <a:t>resources for their respective </a:t>
            </a:r>
            <a:r>
              <a:rPr lang="en-US" altLang="zh-CN" sz="1800" dirty="0" err="1">
                <a:effectLst/>
                <a:latin typeface="Times New Roman" panose="02020603050405020304" pitchFamily="18" charset="0"/>
                <a:ea typeface="宋体" panose="02010600030101010101" pitchFamily="2" charset="-122"/>
              </a:rPr>
              <a:t>sidelink</a:t>
            </a:r>
            <a:r>
              <a:rPr lang="en-US" altLang="zh-CN" sz="1800" dirty="0">
                <a:effectLst/>
                <a:latin typeface="Times New Roman" panose="02020603050405020304" pitchFamily="18" charset="0"/>
                <a:ea typeface="宋体" panose="02010600030101010101" pitchFamily="2" charset="-122"/>
              </a:rPr>
              <a:t> users</a:t>
            </a:r>
            <a:r>
              <a:rPr lang="en-GB" sz="1800" dirty="0">
                <a:effectLst/>
                <a:latin typeface="Times New Roman" panose="02020603050405020304" pitchFamily="18" charset="0"/>
                <a:ea typeface="宋体" panose="02010600030101010101" pitchFamily="2" charset="-122"/>
              </a:rPr>
              <a:t> based on the shar</a:t>
            </a:r>
            <a:r>
              <a:rPr lang="en-US" altLang="zh-CN" sz="1800" dirty="0" err="1">
                <a:effectLst/>
                <a:latin typeface="Times New Roman" panose="02020603050405020304" pitchFamily="18" charset="0"/>
                <a:ea typeface="宋体" panose="02010600030101010101" pitchFamily="2" charset="-122"/>
              </a:rPr>
              <a:t>ing</a:t>
            </a:r>
            <a:r>
              <a:rPr lang="en-GB" sz="1800" dirty="0">
                <a:effectLst/>
                <a:latin typeface="Times New Roman" panose="02020603050405020304" pitchFamily="18" charset="0"/>
                <a:ea typeface="宋体" panose="02010600030101010101" pitchFamily="2" charset="-122"/>
              </a:rPr>
              <a:t> </a:t>
            </a:r>
            <a:r>
              <a:rPr lang="en-US" altLang="zh-CN" sz="1800" dirty="0">
                <a:effectLst/>
                <a:latin typeface="Times New Roman" panose="02020603050405020304" pitchFamily="18" charset="0"/>
                <a:ea typeface="宋体" panose="02010600030101010101" pitchFamily="2" charset="-122"/>
              </a:rPr>
              <a:t>cell</a:t>
            </a:r>
            <a:r>
              <a:rPr lang="en-GB" sz="1800" dirty="0">
                <a:effectLst/>
                <a:latin typeface="Times New Roman" panose="02020603050405020304" pitchFamily="18" charset="0"/>
                <a:ea typeface="宋体" panose="02010600030101010101" pitchFamily="2" charset="-122"/>
              </a:rPr>
              <a:t>, the existing network sharing </a:t>
            </a:r>
            <a:r>
              <a:rPr lang="en-US" altLang="zh-CN" sz="1800" dirty="0">
                <a:effectLst/>
                <a:latin typeface="Times New Roman" panose="02020603050405020304" pitchFamily="18" charset="0"/>
                <a:ea typeface="宋体" panose="02010600030101010101" pitchFamily="2" charset="-122"/>
              </a:rPr>
              <a:t>function </a:t>
            </a:r>
            <a:r>
              <a:rPr lang="en-GB" sz="1800" dirty="0">
                <a:effectLst/>
                <a:latin typeface="Times New Roman" panose="02020603050405020304" pitchFamily="18" charset="0"/>
                <a:ea typeface="宋体" panose="02010600030101010101" pitchFamily="2" charset="-122"/>
              </a:rPr>
              <a:t>cannot support this</a:t>
            </a:r>
            <a:r>
              <a:rPr lang="en-US" sz="1800" dirty="0">
                <a:latin typeface="Times New Roman" panose="02020603050405020304" pitchFamily="18" charset="0"/>
                <a:ea typeface="宋体" panose="02010600030101010101" pitchFamily="2" charset="-122"/>
              </a:rPr>
              <a:t>,</a:t>
            </a:r>
            <a:r>
              <a:rPr lang="zh-CN" altLang="en-US" sz="1800" dirty="0">
                <a:latin typeface="Times New Roman" panose="02020603050405020304" pitchFamily="18" charset="0"/>
                <a:ea typeface="宋体" panose="02010600030101010101" pitchFamily="2" charset="-122"/>
              </a:rPr>
              <a:t> </a:t>
            </a:r>
            <a:r>
              <a:rPr lang="en-US" altLang="zh-CN" sz="1800" dirty="0">
                <a:latin typeface="Times New Roman" panose="02020603050405020304" pitchFamily="18" charset="0"/>
                <a:ea typeface="宋体" panose="02010600030101010101" pitchFamily="2" charset="-122"/>
              </a:rPr>
              <a:t>shown in Fig.3</a:t>
            </a:r>
            <a:r>
              <a:rPr lang="en-GB" sz="1800" dirty="0">
                <a:effectLst/>
                <a:latin typeface="Times New Roman" panose="02020603050405020304" pitchFamily="18" charset="0"/>
                <a:ea typeface="宋体" panose="02010600030101010101" pitchFamily="2" charset="-122"/>
              </a:rPr>
              <a:t>.</a:t>
            </a: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pic>
        <p:nvPicPr>
          <p:cNvPr id="6" name="Picture 5">
            <a:extLst>
              <a:ext uri="{FF2B5EF4-FFF2-40B4-BE49-F238E27FC236}">
                <a16:creationId xmlns:a16="http://schemas.microsoft.com/office/drawing/2014/main" id="{17823805-1F28-4D6B-90C5-097AB5B0942D}"/>
              </a:ext>
            </a:extLst>
          </p:cNvPr>
          <p:cNvPicPr>
            <a:picLocks noChangeAspect="1"/>
          </p:cNvPicPr>
          <p:nvPr/>
        </p:nvPicPr>
        <p:blipFill>
          <a:blip r:embed="rId2"/>
          <a:stretch>
            <a:fillRect/>
          </a:stretch>
        </p:blipFill>
        <p:spPr>
          <a:xfrm>
            <a:off x="5245334" y="1491630"/>
            <a:ext cx="3745359" cy="1952709"/>
          </a:xfrm>
          <a:prstGeom prst="rect">
            <a:avLst/>
          </a:prstGeom>
        </p:spPr>
      </p:pic>
      <p:sp>
        <p:nvSpPr>
          <p:cNvPr id="7" name="TextBox 6">
            <a:extLst>
              <a:ext uri="{FF2B5EF4-FFF2-40B4-BE49-F238E27FC236}">
                <a16:creationId xmlns:a16="http://schemas.microsoft.com/office/drawing/2014/main" id="{0106FD17-D0B8-4F09-AFCF-19BA3763A3F1}"/>
              </a:ext>
            </a:extLst>
          </p:cNvPr>
          <p:cNvSpPr txBox="1"/>
          <p:nvPr/>
        </p:nvSpPr>
        <p:spPr>
          <a:xfrm>
            <a:off x="6852604" y="3516629"/>
            <a:ext cx="813400" cy="369332"/>
          </a:xfrm>
          <a:prstGeom prst="rect">
            <a:avLst/>
          </a:prstGeom>
          <a:noFill/>
        </p:spPr>
        <p:txBody>
          <a:bodyPr wrap="square">
            <a:spAutoFit/>
          </a:bodyPr>
          <a:lstStyle/>
          <a:p>
            <a:r>
              <a:rPr lang="en-GB" sz="1800" dirty="0">
                <a:effectLst/>
                <a:latin typeface="Times New Roman" panose="02020603050405020304" pitchFamily="18" charset="0"/>
                <a:ea typeface="宋体" panose="02010600030101010101" pitchFamily="2" charset="-122"/>
              </a:rPr>
              <a:t>Fig</a:t>
            </a:r>
            <a:r>
              <a:rPr lang="en-US" dirty="0">
                <a:latin typeface="Times New Roman" panose="02020603050405020304" pitchFamily="18" charset="0"/>
                <a:ea typeface="宋体" panose="02010600030101010101" pitchFamily="2" charset="-122"/>
              </a:rPr>
              <a:t>.</a:t>
            </a:r>
            <a:r>
              <a:rPr lang="en-GB" sz="1800" dirty="0">
                <a:effectLst/>
                <a:latin typeface="Times New Roman" panose="02020603050405020304" pitchFamily="18" charset="0"/>
                <a:ea typeface="宋体" panose="02010600030101010101" pitchFamily="2" charset="-122"/>
              </a:rPr>
              <a:t> 3</a:t>
            </a:r>
            <a:endParaRPr lang="en-US" dirty="0"/>
          </a:p>
        </p:txBody>
      </p:sp>
    </p:spTree>
    <p:extLst>
      <p:ext uri="{BB962C8B-B14F-4D97-AF65-F5344CB8AC3E}">
        <p14:creationId xmlns:p14="http://schemas.microsoft.com/office/powerpoint/2010/main" val="154326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3" y="-38541"/>
            <a:ext cx="6768752" cy="954107"/>
          </a:xfrm>
        </p:spPr>
        <p:txBody>
          <a:bodyPr wrap="square">
            <a:spAutoFit/>
          </a:bodyPr>
          <a:lstStyle/>
          <a:p>
            <a:r>
              <a:rPr lang="en-US" altLang="zh-CN" sz="2800" b="1" dirty="0"/>
              <a:t>Issue 3</a:t>
            </a:r>
            <a:r>
              <a:rPr lang="zh-CN" altLang="en-US" sz="2800" b="1" dirty="0"/>
              <a:t>：</a:t>
            </a:r>
            <a:r>
              <a:rPr lang="en-GB" sz="2800" b="1" dirty="0"/>
              <a:t>UE Type </a:t>
            </a:r>
            <a:r>
              <a:rPr lang="en-US" altLang="zh-CN" sz="2800" b="1" dirty="0"/>
              <a:t>S</a:t>
            </a:r>
            <a:r>
              <a:rPr lang="en-GB" sz="2800" b="1" dirty="0"/>
              <a:t>election for </a:t>
            </a:r>
            <a:r>
              <a:rPr lang="en-US" altLang="zh-CN" sz="2800" b="1" dirty="0"/>
              <a:t>N</a:t>
            </a:r>
            <a:r>
              <a:rPr lang="en-GB" sz="2800" b="1" dirty="0" err="1"/>
              <a:t>etwork</a:t>
            </a:r>
            <a:r>
              <a:rPr lang="en-GB" sz="2800" b="1" dirty="0"/>
              <a:t> </a:t>
            </a:r>
            <a:r>
              <a:rPr lang="en-US" altLang="zh-CN" sz="2800" b="1" dirty="0"/>
              <a:t>S</a:t>
            </a:r>
            <a:r>
              <a:rPr lang="en-GB" sz="2800" b="1" dirty="0"/>
              <a:t>haring</a:t>
            </a:r>
            <a:endParaRPr lang="zh-CN" altLang="en-US" sz="2800" b="1" dirty="0"/>
          </a:p>
        </p:txBody>
      </p:sp>
      <p:sp>
        <p:nvSpPr>
          <p:cNvPr id="3" name="Content Placeholder 2"/>
          <p:cNvSpPr>
            <a:spLocks noGrp="1"/>
          </p:cNvSpPr>
          <p:nvPr>
            <p:ph idx="1"/>
          </p:nvPr>
        </p:nvSpPr>
        <p:spPr>
          <a:xfrm>
            <a:off x="250824" y="843558"/>
            <a:ext cx="8642352" cy="1154162"/>
          </a:xfrm>
        </p:spPr>
        <p:txBody>
          <a:bodyPr wrap="square">
            <a:spAutoFit/>
          </a:bodyPr>
          <a:lstStyle/>
          <a:p>
            <a:pPr marL="342900" indent="-342900" algn="just">
              <a:lnSpc>
                <a:spcPct val="100000"/>
              </a:lnSpc>
              <a:spcAft>
                <a:spcPts val="0"/>
              </a:spcAft>
              <a:buFont typeface="Wingdings" panose="05000000000000000000" pitchFamily="2" charset="2"/>
              <a:buChar char=""/>
            </a:pPr>
            <a:r>
              <a:rPr lang="en-GB" sz="1600" dirty="0">
                <a:latin typeface="Times New Roman" panose="02020603050405020304" pitchFamily="18" charset="0"/>
                <a:ea typeface="宋体" panose="02010600030101010101" pitchFamily="2" charset="-122"/>
              </a:rPr>
              <a:t>With the existing network sharing system, operators cannot select the types of users which should be allowed to access to the sharing cell. </a:t>
            </a:r>
          </a:p>
          <a:p>
            <a:pPr marL="342900" indent="-342900" algn="just">
              <a:lnSpc>
                <a:spcPct val="100000"/>
              </a:lnSpc>
              <a:spcAft>
                <a:spcPts val="0"/>
              </a:spcAft>
              <a:buFont typeface="Wingdings" panose="05000000000000000000" pitchFamily="2" charset="2"/>
              <a:buChar char=""/>
            </a:pPr>
            <a:r>
              <a:rPr lang="en-GB" sz="1600" dirty="0">
                <a:latin typeface="Times New Roman" panose="02020603050405020304" pitchFamily="18" charset="0"/>
                <a:ea typeface="宋体" panose="02010600030101010101" pitchFamily="2" charset="-122"/>
              </a:rPr>
              <a:t>For example, the operator </a:t>
            </a:r>
            <a:r>
              <a:rPr lang="en-US" altLang="zh-CN" sz="1600" dirty="0">
                <a:latin typeface="Times New Roman" panose="02020603050405020304" pitchFamily="18" charset="0"/>
                <a:ea typeface="宋体" panose="02010600030101010101" pitchFamily="2" charset="-122"/>
              </a:rPr>
              <a:t>B</a:t>
            </a:r>
            <a:r>
              <a:rPr lang="en-GB" sz="1600" dirty="0">
                <a:latin typeface="Times New Roman" panose="02020603050405020304" pitchFamily="18" charset="0"/>
                <a:ea typeface="宋体" panose="02010600030101010101" pitchFamily="2" charset="-122"/>
              </a:rPr>
              <a:t> may</a:t>
            </a:r>
            <a:r>
              <a:rPr lang="en-US" altLang="zh-CN" sz="1600" dirty="0">
                <a:latin typeface="Times New Roman" panose="02020603050405020304" pitchFamily="18" charset="0"/>
                <a:ea typeface="宋体" panose="02010600030101010101" pitchFamily="2" charset="-122"/>
              </a:rPr>
              <a:t> share</a:t>
            </a:r>
            <a:r>
              <a:rPr lang="en-GB" sz="1600" dirty="0">
                <a:latin typeface="Times New Roman" panose="02020603050405020304" pitchFamily="18" charset="0"/>
                <a:ea typeface="宋体" panose="02010600030101010101" pitchFamily="2" charset="-122"/>
              </a:rPr>
              <a:t> 5G NSA (EN-DC) network </a:t>
            </a:r>
            <a:r>
              <a:rPr lang="en-US" altLang="zh-CN" sz="1600" dirty="0">
                <a:latin typeface="Times New Roman" panose="02020603050405020304" pitchFamily="18" charset="0"/>
                <a:ea typeface="宋体" panose="02010600030101010101" pitchFamily="2" charset="-122"/>
              </a:rPr>
              <a:t>with </a:t>
            </a:r>
            <a:r>
              <a:rPr lang="en-GB" sz="1600" dirty="0">
                <a:latin typeface="Times New Roman" panose="02020603050405020304" pitchFamily="18" charset="0"/>
                <a:ea typeface="宋体" panose="02010600030101010101" pitchFamily="2" charset="-122"/>
              </a:rPr>
              <a:t>operator </a:t>
            </a:r>
            <a:r>
              <a:rPr lang="en-US" altLang="zh-CN" sz="1600" dirty="0">
                <a:latin typeface="Times New Roman" panose="02020603050405020304" pitchFamily="18" charset="0"/>
                <a:ea typeface="宋体" panose="02010600030101010101" pitchFamily="2" charset="-122"/>
              </a:rPr>
              <a:t>A</a:t>
            </a:r>
            <a:r>
              <a:rPr lang="en-GB" sz="1600" dirty="0">
                <a:latin typeface="Times New Roman" panose="02020603050405020304" pitchFamily="18" charset="0"/>
                <a:ea typeface="宋体" panose="02010600030101010101" pitchFamily="2" charset="-122"/>
              </a:rPr>
              <a:t> </a:t>
            </a:r>
            <a:r>
              <a:rPr lang="en-US" sz="1600" dirty="0">
                <a:latin typeface="Times New Roman" panose="02020603050405020304" pitchFamily="18" charset="0"/>
                <a:ea typeface="宋体" panose="02010600030101010101" pitchFamily="2" charset="-122"/>
              </a:rPr>
              <a:t>who deployed </a:t>
            </a:r>
            <a:r>
              <a:rPr lang="en-US" altLang="zh-CN" sz="1600" dirty="0">
                <a:latin typeface="Times New Roman" panose="02020603050405020304" pitchFamily="18" charset="0"/>
                <a:ea typeface="宋体" panose="02010600030101010101" pitchFamily="2" charset="-122"/>
              </a:rPr>
              <a:t>it</a:t>
            </a:r>
            <a:r>
              <a:rPr lang="en-US"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 </a:t>
            </a:r>
            <a:r>
              <a:rPr lang="en-US" altLang="zh-CN" sz="1600" dirty="0">
                <a:latin typeface="Times New Roman" panose="02020603050405020304" pitchFamily="18" charset="0"/>
                <a:ea typeface="宋体" panose="02010600030101010101" pitchFamily="2" charset="-122"/>
              </a:rPr>
              <a:t>meanwhile operator B </a:t>
            </a:r>
            <a:r>
              <a:rPr lang="en-GB" sz="1600" dirty="0">
                <a:latin typeface="Times New Roman" panose="02020603050405020304" pitchFamily="18" charset="0"/>
                <a:ea typeface="宋体" panose="02010600030101010101" pitchFamily="2" charset="-122"/>
              </a:rPr>
              <a:t>had </a:t>
            </a:r>
            <a:r>
              <a:rPr lang="en-US" altLang="zh-CN" sz="1600" dirty="0">
                <a:latin typeface="Times New Roman" panose="02020603050405020304" pitchFamily="18" charset="0"/>
                <a:ea typeface="宋体" panose="02010600030101010101" pitchFamily="2" charset="-122"/>
              </a:rPr>
              <a:t>its</a:t>
            </a:r>
            <a:r>
              <a:rPr lang="en-GB" sz="1600" dirty="0">
                <a:latin typeface="Times New Roman" panose="02020603050405020304" pitchFamily="18" charset="0"/>
                <a:ea typeface="宋体" panose="02010600030101010101" pitchFamily="2" charset="-122"/>
              </a:rPr>
              <a:t> own LTE network, as shown in Fig.4. </a:t>
            </a: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250824" y="1982038"/>
            <a:ext cx="5192095" cy="2877711"/>
          </a:xfrm>
          <a:prstGeom prst="rect">
            <a:avLst/>
          </a:prstGeom>
          <a:noFill/>
        </p:spPr>
        <p:txBody>
          <a:bodyPr wrap="square">
            <a:spAutoFit/>
          </a:bodyPr>
          <a:lstStyle/>
          <a:p>
            <a:pPr marL="342900" indent="-342900" algn="just">
              <a:spcBef>
                <a:spcPts val="600"/>
              </a:spcBef>
              <a:spcAft>
                <a:spcPts val="0"/>
              </a:spcAft>
              <a:buClr>
                <a:srgbClr val="F86817"/>
              </a:buClr>
              <a:buFont typeface="Wingdings" panose="05000000000000000000" pitchFamily="2" charset="2"/>
              <a:buChar char=""/>
            </a:pPr>
            <a:r>
              <a:rPr lang="en-GB" sz="1600" dirty="0">
                <a:latin typeface="Times New Roman" panose="02020603050405020304" pitchFamily="18" charset="0"/>
                <a:ea typeface="宋体" panose="02010600030101010101" pitchFamily="2" charset="-122"/>
              </a:rPr>
              <a:t>As </a:t>
            </a:r>
            <a:r>
              <a:rPr lang="en-US" altLang="zh-CN" sz="1600" dirty="0">
                <a:latin typeface="Times New Roman" panose="02020603050405020304" pitchFamily="18" charset="0"/>
                <a:ea typeface="宋体" panose="02010600030101010101" pitchFamily="2" charset="-122"/>
              </a:rPr>
              <a:t>the </a:t>
            </a:r>
            <a:r>
              <a:rPr lang="en-GB" sz="1600" dirty="0">
                <a:latin typeface="Times New Roman" panose="02020603050405020304" pitchFamily="18" charset="0"/>
                <a:ea typeface="宋体" panose="02010600030101010101" pitchFamily="2" charset="-122"/>
              </a:rPr>
              <a:t>NSA sharing cell service</a:t>
            </a:r>
            <a:r>
              <a:rPr lang="en-US" sz="1600" dirty="0">
                <a:latin typeface="Times New Roman" panose="02020603050405020304" pitchFamily="18" charset="0"/>
                <a:ea typeface="宋体" panose="02010600030101010101" pitchFamily="2" charset="-122"/>
              </a:rPr>
              <a:t>s</a:t>
            </a:r>
            <a:r>
              <a:rPr lang="en-GB" sz="1600" dirty="0">
                <a:latin typeface="Times New Roman" panose="02020603050405020304" pitchFamily="18" charset="0"/>
                <a:ea typeface="宋体" panose="02010600030101010101" pitchFamily="2" charset="-122"/>
              </a:rPr>
              <a:t> the users of both operator A and B, it broadcasts both PLMN ID#A and PLMN ID#B in the SIB1. Thus both the legacy LTE UEs and NSA UEs of operator B can access to the sharing cell, it will result in the large amount of cell reselection for LTE only UEs which should be steered to the LTE only cell of </a:t>
            </a:r>
            <a:r>
              <a:rPr lang="en-GB" sz="1600" dirty="0" err="1">
                <a:latin typeface="Times New Roman" panose="02020603050405020304" pitchFamily="18" charset="0"/>
                <a:ea typeface="宋体" panose="02010600030101010101" pitchFamily="2" charset="-122"/>
              </a:rPr>
              <a:t>operator#B</a:t>
            </a:r>
            <a:r>
              <a:rPr lang="en-GB" sz="1600" dirty="0">
                <a:latin typeface="Times New Roman" panose="02020603050405020304" pitchFamily="18" charset="0"/>
                <a:ea typeface="宋体" panose="02010600030101010101" pitchFamily="2" charset="-122"/>
              </a:rPr>
              <a:t>. </a:t>
            </a:r>
          </a:p>
          <a:p>
            <a:pPr marL="342900" indent="-342900" algn="just">
              <a:spcBef>
                <a:spcPts val="600"/>
              </a:spcBef>
              <a:spcAft>
                <a:spcPts val="0"/>
              </a:spcAft>
              <a:buClr>
                <a:srgbClr val="F86817"/>
              </a:buClr>
              <a:buFont typeface="Wingdings" panose="05000000000000000000" pitchFamily="2" charset="2"/>
              <a:buChar char=""/>
            </a:pPr>
            <a:r>
              <a:rPr lang="en-GB" sz="1600" dirty="0">
                <a:latin typeface="Times New Roman" panose="02020603050405020304" pitchFamily="18" charset="0"/>
                <a:ea typeface="宋体" panose="02010600030101010101" pitchFamily="2" charset="-122"/>
              </a:rPr>
              <a:t>In existing network sharing mechanism, Operator A cannot choose the type of UE allowed to access the sharing cell, such as only allowing the NSA UEs to access the sharing cell and barring the LTE only UEs. </a:t>
            </a:r>
            <a:endParaRPr lang="zh-CN" altLang="en-US" sz="1600" dirty="0">
              <a:latin typeface="Times New Roman" panose="02020603050405020304" pitchFamily="18" charset="0"/>
              <a:ea typeface="宋体" panose="02010600030101010101" pitchFamily="2" charset="-122"/>
            </a:endParaRPr>
          </a:p>
        </p:txBody>
      </p:sp>
      <p:sp>
        <p:nvSpPr>
          <p:cNvPr id="10" name="TextBox 9">
            <a:extLst>
              <a:ext uri="{FF2B5EF4-FFF2-40B4-BE49-F238E27FC236}">
                <a16:creationId xmlns:a16="http://schemas.microsoft.com/office/drawing/2014/main" id="{92CBBD7B-6478-4D21-B126-F4A6B6A058D7}"/>
              </a:ext>
            </a:extLst>
          </p:cNvPr>
          <p:cNvSpPr txBox="1"/>
          <p:nvPr/>
        </p:nvSpPr>
        <p:spPr>
          <a:xfrm>
            <a:off x="6876256" y="4352468"/>
            <a:ext cx="1152128" cy="338554"/>
          </a:xfrm>
          <a:prstGeom prst="rect">
            <a:avLst/>
          </a:prstGeom>
          <a:noFill/>
        </p:spPr>
        <p:txBody>
          <a:bodyPr wrap="square">
            <a:spAutoFit/>
          </a:bodyPr>
          <a:lstStyle/>
          <a:p>
            <a:pPr algn="ctr"/>
            <a:r>
              <a:rPr lang="en-GB" sz="1600" dirty="0">
                <a:latin typeface="Times New Roman" panose="02020603050405020304" pitchFamily="18" charset="0"/>
                <a:ea typeface="宋体" panose="02010600030101010101" pitchFamily="2" charset="-122"/>
              </a:rPr>
              <a:t>Fig.4 </a:t>
            </a:r>
            <a:endParaRPr lang="en-US" sz="1600" dirty="0"/>
          </a:p>
        </p:txBody>
      </p:sp>
      <p:pic>
        <p:nvPicPr>
          <p:cNvPr id="11" name="Picture 10">
            <a:extLst>
              <a:ext uri="{FF2B5EF4-FFF2-40B4-BE49-F238E27FC236}">
                <a16:creationId xmlns:a16="http://schemas.microsoft.com/office/drawing/2014/main" id="{7CE6655C-6F22-485E-93AB-E5A0F5685B4E}"/>
              </a:ext>
            </a:extLst>
          </p:cNvPr>
          <p:cNvPicPr>
            <a:picLocks noChangeAspect="1"/>
          </p:cNvPicPr>
          <p:nvPr/>
        </p:nvPicPr>
        <p:blipFill>
          <a:blip r:embed="rId2"/>
          <a:stretch>
            <a:fillRect/>
          </a:stretch>
        </p:blipFill>
        <p:spPr>
          <a:xfrm>
            <a:off x="5661283" y="2165444"/>
            <a:ext cx="3086100" cy="2019300"/>
          </a:xfrm>
          <a:prstGeom prst="rect">
            <a:avLst/>
          </a:prstGeom>
        </p:spPr>
      </p:pic>
    </p:spTree>
    <p:extLst>
      <p:ext uri="{BB962C8B-B14F-4D97-AF65-F5344CB8AC3E}">
        <p14:creationId xmlns:p14="http://schemas.microsoft.com/office/powerpoint/2010/main" val="4127921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3839"/>
            <a:ext cx="3600400" cy="561885"/>
          </a:xfrm>
        </p:spPr>
        <p:txBody>
          <a:bodyPr wrap="square">
            <a:spAutoFit/>
          </a:bodyPr>
          <a:lstStyle/>
          <a:p>
            <a:pPr lvl="0" algn="just">
              <a:lnSpc>
                <a:spcPct val="120000"/>
              </a:lnSpc>
              <a:spcBef>
                <a:spcPts val="600"/>
              </a:spcBef>
              <a:spcAft>
                <a:spcPts val="0"/>
              </a:spcAft>
            </a:pPr>
            <a:r>
              <a:rPr lang="en-US" altLang="zh-CN" sz="2800" b="1" kern="0" dirty="0"/>
              <a:t>Scope of Work Item</a:t>
            </a:r>
            <a:endParaRPr lang="en-US" sz="2800" b="1" dirty="0"/>
          </a:p>
        </p:txBody>
      </p:sp>
      <p:sp>
        <p:nvSpPr>
          <p:cNvPr id="3" name="Content Placeholder 2"/>
          <p:cNvSpPr>
            <a:spLocks noGrp="1"/>
          </p:cNvSpPr>
          <p:nvPr>
            <p:ph idx="1"/>
          </p:nvPr>
        </p:nvSpPr>
        <p:spPr>
          <a:xfrm>
            <a:off x="467544" y="915566"/>
            <a:ext cx="8016771" cy="2969083"/>
          </a:xfrm>
        </p:spPr>
        <p:txBody>
          <a:bodyPr wrap="square">
            <a:spAutoFit/>
          </a:bodyPr>
          <a:lstStyle/>
          <a:p>
            <a:pPr algn="just">
              <a:lnSpc>
                <a:spcPct val="120000"/>
              </a:lnSpc>
              <a:spcBef>
                <a:spcPts val="600"/>
              </a:spcBef>
            </a:pPr>
            <a:r>
              <a:rPr lang="en-GB" sz="1600">
                <a:effectLst/>
                <a:latin typeface="Times New Roman" panose="02020603050405020304" pitchFamily="18" charset="0"/>
                <a:ea typeface="宋体" panose="02010600030101010101" pitchFamily="2" charset="-122"/>
              </a:rPr>
              <a:t>The objective </a:t>
            </a:r>
            <a:r>
              <a:rPr lang="en-GB" sz="1600" dirty="0">
                <a:effectLst/>
                <a:latin typeface="Times New Roman" panose="02020603050405020304" pitchFamily="18" charset="0"/>
                <a:ea typeface="宋体" panose="02010600030101010101" pitchFamily="2" charset="-122"/>
              </a:rPr>
              <a:t>of this work item is to enhance the network sharing functions to support the operator customizable configuration and meet the differentiated operation requirement. </a:t>
            </a:r>
          </a:p>
          <a:p>
            <a:r>
              <a:rPr lang="en-US" sz="1600" dirty="0">
                <a:latin typeface="Times New Roman" panose="02020603050405020304" pitchFamily="18" charset="0"/>
                <a:ea typeface="宋体" panose="02010600030101010101" pitchFamily="2" charset="-122"/>
              </a:rPr>
              <a:t>Detailed objectives of the </a:t>
            </a:r>
            <a:r>
              <a:rPr lang="en-US" altLang="zh-CN" sz="1600" dirty="0">
                <a:latin typeface="Times New Roman" panose="02020603050405020304" pitchFamily="18" charset="0"/>
                <a:ea typeface="宋体" panose="02010600030101010101" pitchFamily="2" charset="-122"/>
              </a:rPr>
              <a:t>work</a:t>
            </a:r>
            <a:r>
              <a:rPr lang="en-US" sz="1600" dirty="0">
                <a:latin typeface="Times New Roman" panose="02020603050405020304" pitchFamily="18" charset="0"/>
                <a:ea typeface="宋体" panose="02010600030101010101" pitchFamily="2" charset="-122"/>
              </a:rPr>
              <a:t> item are:</a:t>
            </a:r>
          </a:p>
          <a:p>
            <a:pPr marL="619125" lvl="1" indent="-342900">
              <a:buFont typeface="+mj-lt"/>
              <a:buAutoNum type="arabicPeriod"/>
            </a:pPr>
            <a:r>
              <a:rPr lang="en-US" altLang="zh-CN" sz="1400" dirty="0">
                <a:effectLst/>
                <a:latin typeface="Times New Roman" panose="02020603050405020304" pitchFamily="18" charset="0"/>
                <a:ea typeface="宋体" panose="02010600030101010101" pitchFamily="2" charset="-122"/>
              </a:rPr>
              <a:t>Specify</a:t>
            </a:r>
            <a:r>
              <a:rPr lang="en-GB" sz="1400" dirty="0">
                <a:effectLst/>
                <a:latin typeface="Times New Roman" panose="02020603050405020304" pitchFamily="18" charset="0"/>
                <a:ea typeface="宋体" panose="02010600030101010101" pitchFamily="2" charset="-122"/>
              </a:rPr>
              <a:t> the items which should be customizable </a:t>
            </a:r>
            <a:r>
              <a:rPr lang="en-US" altLang="zh-CN" sz="1400" dirty="0">
                <a:effectLst/>
                <a:latin typeface="Times New Roman" panose="02020603050405020304" pitchFamily="18" charset="0"/>
                <a:ea typeface="宋体" panose="02010600030101010101" pitchFamily="2" charset="-122"/>
              </a:rPr>
              <a:t>for operators</a:t>
            </a:r>
            <a:r>
              <a:rPr lang="en-GB" sz="1400" dirty="0">
                <a:effectLst/>
                <a:latin typeface="Times New Roman" panose="02020603050405020304" pitchFamily="18" charset="0"/>
                <a:ea typeface="宋体" panose="02010600030101010101" pitchFamily="2" charset="-122"/>
              </a:rPr>
              <a:t> [RAN2];</a:t>
            </a:r>
            <a:endParaRPr lang="en-US" sz="1400" dirty="0">
              <a:effectLst/>
              <a:latin typeface="Times New Roman" panose="02020603050405020304" pitchFamily="18" charset="0"/>
              <a:ea typeface="宋体" panose="02010600030101010101" pitchFamily="2" charset="-122"/>
            </a:endParaRPr>
          </a:p>
          <a:p>
            <a:pPr marL="619125" lvl="1" indent="-342900">
              <a:buFont typeface="+mj-lt"/>
              <a:buAutoNum type="arabicPeriod"/>
            </a:pPr>
            <a:r>
              <a:rPr lang="en-US" altLang="zh-CN" sz="1400" dirty="0">
                <a:latin typeface="Times New Roman" panose="02020603050405020304" pitchFamily="18" charset="0"/>
                <a:ea typeface="宋体" panose="02010600030101010101" pitchFamily="2" charset="-122"/>
              </a:rPr>
              <a:t>S</a:t>
            </a:r>
            <a:r>
              <a:rPr lang="en-US" altLang="zh-CN" sz="1400" dirty="0">
                <a:effectLst/>
                <a:latin typeface="Times New Roman" panose="02020603050405020304" pitchFamily="18" charset="0"/>
                <a:ea typeface="宋体" panose="02010600030101010101" pitchFamily="2" charset="-122"/>
              </a:rPr>
              <a:t>pecify</a:t>
            </a:r>
            <a:r>
              <a:rPr lang="en-GB" sz="1400" dirty="0">
                <a:effectLst/>
                <a:latin typeface="Times New Roman" panose="02020603050405020304" pitchFamily="18" charset="0"/>
                <a:ea typeface="宋体" panose="02010600030101010101" pitchFamily="2" charset="-122"/>
              </a:rPr>
              <a:t> mechanisms to enable </a:t>
            </a:r>
            <a:r>
              <a:rPr lang="en-GB" sz="1400" dirty="0">
                <a:latin typeface="Times New Roman" panose="02020603050405020304" pitchFamily="18" charset="0"/>
                <a:ea typeface="宋体" panose="02010600030101010101" pitchFamily="2" charset="-122"/>
              </a:rPr>
              <a:t>customizable</a:t>
            </a:r>
            <a:r>
              <a:rPr lang="en-GB" sz="1400" dirty="0">
                <a:effectLst/>
                <a:latin typeface="Times New Roman" panose="02020603050405020304" pitchFamily="18" charset="0"/>
                <a:ea typeface="宋体" panose="02010600030101010101" pitchFamily="2" charset="-122"/>
              </a:rPr>
              <a:t> configuration of SUL for operators [RAN2, RAN3]; </a:t>
            </a:r>
            <a:endParaRPr lang="en-US" sz="1400" dirty="0">
              <a:effectLst/>
              <a:latin typeface="Times New Roman" panose="02020603050405020304" pitchFamily="18" charset="0"/>
              <a:ea typeface="宋体" panose="02010600030101010101" pitchFamily="2" charset="-122"/>
            </a:endParaRPr>
          </a:p>
          <a:p>
            <a:pPr marL="619125" lvl="1" indent="-342900">
              <a:buFont typeface="+mj-lt"/>
              <a:buAutoNum type="arabicPeriod"/>
            </a:pPr>
            <a:r>
              <a:rPr lang="en-US" altLang="zh-CN" sz="1400" dirty="0">
                <a:latin typeface="Times New Roman" panose="02020603050405020304" pitchFamily="18" charset="0"/>
                <a:ea typeface="宋体" panose="02010600030101010101" pitchFamily="2" charset="-122"/>
              </a:rPr>
              <a:t>S</a:t>
            </a:r>
            <a:r>
              <a:rPr lang="en-US" altLang="zh-CN" sz="1400" dirty="0">
                <a:effectLst/>
                <a:latin typeface="Times New Roman" panose="02020603050405020304" pitchFamily="18" charset="0"/>
                <a:ea typeface="宋体" panose="02010600030101010101" pitchFamily="2" charset="-122"/>
              </a:rPr>
              <a:t>pecify</a:t>
            </a:r>
            <a:r>
              <a:rPr lang="en-GB" sz="1400" dirty="0">
                <a:effectLst/>
                <a:latin typeface="Times New Roman" panose="02020603050405020304" pitchFamily="18" charset="0"/>
                <a:ea typeface="宋体" panose="02010600030101010101" pitchFamily="2" charset="-122"/>
              </a:rPr>
              <a:t> mechanisms to enable </a:t>
            </a:r>
            <a:r>
              <a:rPr lang="en-GB" sz="1400" dirty="0">
                <a:latin typeface="Times New Roman" panose="02020603050405020304" pitchFamily="18" charset="0"/>
                <a:ea typeface="宋体" panose="02010600030101010101" pitchFamily="2" charset="-122"/>
              </a:rPr>
              <a:t>customizable</a:t>
            </a:r>
            <a:r>
              <a:rPr lang="en-GB" sz="1400" dirty="0">
                <a:effectLst/>
                <a:latin typeface="Times New Roman" panose="02020603050405020304" pitchFamily="18" charset="0"/>
                <a:ea typeface="宋体" panose="02010600030101010101" pitchFamily="2" charset="-122"/>
              </a:rPr>
              <a:t> configuration of </a:t>
            </a:r>
            <a:r>
              <a:rPr lang="en-GB" sz="1400" dirty="0" err="1">
                <a:effectLst/>
                <a:latin typeface="Times New Roman" panose="02020603050405020304" pitchFamily="18" charset="0"/>
                <a:ea typeface="宋体" panose="02010600030101010101" pitchFamily="2" charset="-122"/>
              </a:rPr>
              <a:t>Sidelink</a:t>
            </a:r>
            <a:r>
              <a:rPr lang="en-GB" sz="1400" dirty="0">
                <a:effectLst/>
                <a:latin typeface="Times New Roman" panose="02020603050405020304" pitchFamily="18" charset="0"/>
                <a:ea typeface="宋体" panose="02010600030101010101" pitchFamily="2" charset="-122"/>
              </a:rPr>
              <a:t> for operators; [RAN2, RAN3]</a:t>
            </a:r>
          </a:p>
          <a:p>
            <a:pPr marL="619125" lvl="1" indent="-342900">
              <a:buFont typeface="+mj-lt"/>
              <a:buAutoNum type="arabicPeriod"/>
            </a:pPr>
            <a:r>
              <a:rPr lang="en-US" altLang="zh-CN" sz="1400" dirty="0">
                <a:latin typeface="Times New Roman" panose="02020603050405020304" pitchFamily="18" charset="0"/>
                <a:ea typeface="宋体" panose="02010600030101010101" pitchFamily="2" charset="-122"/>
              </a:rPr>
              <a:t>S</a:t>
            </a:r>
            <a:r>
              <a:rPr lang="en-US" altLang="zh-CN" sz="1400" dirty="0">
                <a:effectLst/>
                <a:latin typeface="Times New Roman" panose="02020603050405020304" pitchFamily="18" charset="0"/>
                <a:ea typeface="宋体" panose="02010600030101010101" pitchFamily="2" charset="-122"/>
              </a:rPr>
              <a:t>pecify</a:t>
            </a:r>
            <a:r>
              <a:rPr lang="en-GB" sz="1400" dirty="0">
                <a:effectLst/>
                <a:latin typeface="Times New Roman" panose="02020603050405020304" pitchFamily="18" charset="0"/>
                <a:ea typeface="宋体" panose="02010600030101010101" pitchFamily="2" charset="-122"/>
              </a:rPr>
              <a:t> mechanisms to differentiate the usage of the sharing EN-DC network between 4G and NSA users [RAN2];</a:t>
            </a:r>
            <a:endParaRPr lang="en-US" sz="1400" dirty="0">
              <a:effectLst/>
              <a:latin typeface="Times New Roman" panose="02020603050405020304" pitchFamily="18" charset="0"/>
              <a:ea typeface="宋体" panose="02010600030101010101" pitchFamily="2" charset="-122"/>
            </a:endParaRPr>
          </a:p>
          <a:p>
            <a:pPr marL="619125" lvl="1" indent="-342900">
              <a:buFont typeface="+mj-lt"/>
              <a:buAutoNum type="arabicPeriod"/>
            </a:pPr>
            <a:r>
              <a:rPr lang="en-US" altLang="zh-CN" sz="1400" dirty="0">
                <a:effectLst/>
                <a:latin typeface="Times New Roman" panose="02020603050405020304" pitchFamily="18" charset="0"/>
                <a:ea typeface="宋体" panose="02010600030101010101" pitchFamily="2" charset="-122"/>
              </a:rPr>
              <a:t>The necessary modification on</a:t>
            </a:r>
            <a:r>
              <a:rPr lang="en-GB" sz="1400" dirty="0">
                <a:effectLst/>
                <a:latin typeface="Times New Roman" panose="02020603050405020304" pitchFamily="18" charset="0"/>
                <a:ea typeface="宋体" panose="02010600030101010101" pitchFamily="2" charset="-122"/>
              </a:rPr>
              <a:t> </a:t>
            </a:r>
            <a:r>
              <a:rPr lang="en-GB" sz="1400" dirty="0">
                <a:latin typeface="Times New Roman" panose="02020603050405020304" pitchFamily="18" charset="0"/>
                <a:ea typeface="宋体" panose="02010600030101010101" pitchFamily="2" charset="-122"/>
              </a:rPr>
              <a:t>NG/</a:t>
            </a:r>
            <a:r>
              <a:rPr lang="en-GB" sz="1400" dirty="0" err="1">
                <a:latin typeface="Times New Roman" panose="02020603050405020304" pitchFamily="18" charset="0"/>
                <a:ea typeface="宋体" panose="02010600030101010101" pitchFamily="2" charset="-122"/>
              </a:rPr>
              <a:t>Xn</a:t>
            </a:r>
            <a:r>
              <a:rPr lang="en-GB" sz="1400" dirty="0">
                <a:latin typeface="Times New Roman" panose="02020603050405020304" pitchFamily="18" charset="0"/>
                <a:ea typeface="宋体" panose="02010600030101010101" pitchFamily="2" charset="-122"/>
              </a:rPr>
              <a:t>/F1/E1 if any</a:t>
            </a:r>
            <a:r>
              <a:rPr lang="en-GB" sz="1400" dirty="0">
                <a:effectLst/>
                <a:latin typeface="Times New Roman" panose="02020603050405020304" pitchFamily="18" charset="0"/>
                <a:ea typeface="宋体" panose="02010600030101010101" pitchFamily="2" charset="-122"/>
              </a:rPr>
              <a:t>; [RAN3]</a:t>
            </a:r>
            <a:endParaRPr lang="en-US" sz="14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Tree>
    <p:extLst>
      <p:ext uri="{BB962C8B-B14F-4D97-AF65-F5344CB8AC3E}">
        <p14:creationId xmlns:p14="http://schemas.microsoft.com/office/powerpoint/2010/main" val="2688078159"/>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11075</TotalTime>
  <Words>916</Words>
  <Application>Microsoft Office PowerPoint</Application>
  <PresentationFormat>On-screen Show (16:9)</PresentationFormat>
  <Paragraphs>54</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微软雅黑</vt:lpstr>
      <vt:lpstr>Arial</vt:lpstr>
      <vt:lpstr>Calibri</vt:lpstr>
      <vt:lpstr>Times New Roman</vt:lpstr>
      <vt:lpstr>Wingdings</vt:lpstr>
      <vt:lpstr>胶片模板-移动通信研究所-16比9-20150113</vt:lpstr>
      <vt:lpstr>Visio</vt:lpstr>
      <vt:lpstr>Operator Customizable Network Sharing</vt:lpstr>
      <vt:lpstr>Trend of Network Sharing </vt:lpstr>
      <vt:lpstr>Requirement for Customizable Network Sharing</vt:lpstr>
      <vt:lpstr>PowerPoint Presentation</vt:lpstr>
      <vt:lpstr>PowerPoint Presentation</vt:lpstr>
      <vt:lpstr>Issue 2: Customizable Sidelink Configuration (1/2)</vt:lpstr>
      <vt:lpstr>Issue 2: Customizable Sidelink Configuration (2/2)</vt:lpstr>
      <vt:lpstr>Issue 3：UE Type Selection for Network Sharing</vt:lpstr>
      <vt:lpstr>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 zheng</cp:lastModifiedBy>
  <cp:revision>1549</cp:revision>
  <dcterms:created xsi:type="dcterms:W3CDTF">2017-04-20T03:13:07Z</dcterms:created>
  <dcterms:modified xsi:type="dcterms:W3CDTF">2021-09-03T03:26:26Z</dcterms:modified>
</cp:coreProperties>
</file>