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4" r:id="rId3"/>
    <p:sldId id="285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신철규/표준연구팀(SR)/Staff Engineer/삼성전자" initials="신E" lastIdx="6" clrIdx="0">
    <p:extLst>
      <p:ext uri="{19B8F6BF-5375-455C-9EA6-DF929625EA0E}">
        <p15:presenceInfo xmlns:p15="http://schemas.microsoft.com/office/powerpoint/2012/main" userId="S-1-5-21-1569490900-2152479555-3239727262-2816061" providerId="AD"/>
      </p:ext>
    </p:extLst>
  </p:cmAuthor>
  <p:cmAuthor id="2" name="Emad" initials="e" lastIdx="12" clrIdx="1">
    <p:extLst>
      <p:ext uri="{19B8F6BF-5375-455C-9EA6-DF929625EA0E}">
        <p15:presenceInfo xmlns:p15="http://schemas.microsoft.com/office/powerpoint/2012/main" userId="Emad" providerId="None"/>
      </p:ext>
    </p:extLst>
  </p:cmAuthor>
  <p:cmAuthor id="3" name="Miao" initials="Miao" lastIdx="7" clrIdx="2">
    <p:extLst>
      <p:ext uri="{19B8F6BF-5375-455C-9EA6-DF929625EA0E}">
        <p15:presenceInfo xmlns:p15="http://schemas.microsoft.com/office/powerpoint/2012/main" userId="Miao" providerId="None"/>
      </p:ext>
    </p:extLst>
  </p:cmAuthor>
  <p:cmAuthor id="4" name="박성진/표준연구팀(SR)/Staff Engineer/삼성전자" initials="박E" lastIdx="11" clrIdx="3">
    <p:extLst>
      <p:ext uri="{19B8F6BF-5375-455C-9EA6-DF929625EA0E}">
        <p15:presenceInfo xmlns:p15="http://schemas.microsoft.com/office/powerpoint/2012/main" userId="S-1-5-21-1569490900-2152479555-3239727262-33492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F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02" autoAdjust="0"/>
  </p:normalViewPr>
  <p:slideViewPr>
    <p:cSldViewPr snapToGrid="0">
      <p:cViewPr varScale="1">
        <p:scale>
          <a:sx n="68" d="100"/>
          <a:sy n="68" d="100"/>
        </p:scale>
        <p:origin x="49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50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23" y="6175585"/>
            <a:ext cx="1035941" cy="6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FD25A7A-2CCE-4C55-8B4D-FD11BE12F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9" y="6692500"/>
            <a:ext cx="1666571" cy="87547"/>
          </a:xfrm>
          <a:prstGeom prst="rect">
            <a:avLst/>
          </a:prstGeom>
        </p:spPr>
      </p:pic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61929D59-30CB-45A3-9228-B3AD763B1E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0013" y="6405331"/>
            <a:ext cx="576064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3" b="0">
                <a:solidFill>
                  <a:schemeClr val="tx1"/>
                </a:solidFill>
              </a:defRPr>
            </a:lvl1pPr>
          </a:lstStyle>
          <a:p>
            <a:fld id="{0E23AC65-9613-4E85-B356-3D5F5D266B1B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1CAAB496-D656-4931-A0FE-E99BBB65569B}"/>
              </a:ext>
            </a:extLst>
          </p:cNvPr>
          <p:cNvCxnSpPr>
            <a:cxnSpLocks/>
          </p:cNvCxnSpPr>
          <p:nvPr/>
        </p:nvCxnSpPr>
        <p:spPr>
          <a:xfrm>
            <a:off x="1" y="735491"/>
            <a:ext cx="1219199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:a16="http://schemas.microsoft.com/office/drawing/2014/main" id="{18712129-9B9C-4F20-8C7C-0E0EFEADFE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56251" cy="740701"/>
          </a:xfrm>
          <a:prstGeom prst="rect">
            <a:avLst/>
          </a:prstGeom>
        </p:spPr>
      </p:pic>
      <p:sp>
        <p:nvSpPr>
          <p:cNvPr id="7" name="제목 개체 틀 1"/>
          <p:cNvSpPr>
            <a:spLocks noGrp="1"/>
          </p:cNvSpPr>
          <p:nvPr>
            <p:ph type="title"/>
          </p:nvPr>
        </p:nvSpPr>
        <p:spPr>
          <a:xfrm>
            <a:off x="719402" y="68628"/>
            <a:ext cx="9961495" cy="6668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48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0"/>
          </p:nvPr>
        </p:nvSpPr>
        <p:spPr>
          <a:xfrm>
            <a:off x="165101" y="933451"/>
            <a:ext cx="11791951" cy="1919816"/>
          </a:xfrm>
        </p:spPr>
        <p:txBody>
          <a:bodyPr/>
          <a:lstStyle>
            <a:lvl1pPr marL="457189" indent="-457189">
              <a:buFont typeface="Wingdings" panose="05000000000000000000" pitchFamily="2" charset="2"/>
              <a:buChar char="§"/>
              <a:defRPr sz="2667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90575" indent="-380990"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23962" indent="-304792">
              <a:buFont typeface="Wingdings" panose="05000000000000000000" pitchFamily="2" charset="2"/>
              <a:buChar char="ü"/>
              <a:defRPr sz="2133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67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67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pic>
        <p:nvPicPr>
          <p:cNvPr id="11" name="그림 11">
            <a:extLst>
              <a:ext uri="{FF2B5EF4-FFF2-40B4-BE49-F238E27FC236}">
                <a16:creationId xmlns:a16="http://schemas.microsoft.com/office/drawing/2014/main" id="{009EF00C-105D-45DC-81CE-D007B5BE71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796" y="270436"/>
            <a:ext cx="1833045" cy="19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4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20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8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6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803792"/>
            <a:ext cx="1123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63" y="572161"/>
            <a:ext cx="761075" cy="501350"/>
          </a:xfrm>
          <a:prstGeom prst="rect">
            <a:avLst/>
          </a:prstGeom>
        </p:spPr>
      </p:pic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322046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 smtClean="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83032" y="6589868"/>
            <a:ext cx="3430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522" latinLnBrk="1"/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©</a:t>
            </a:r>
            <a:r>
              <a:rPr lang="en-US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2021 </a:t>
            </a:r>
            <a:r>
              <a:rPr lang="ko-KR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Samsung 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Electronics Co., Ltd.</a:t>
            </a:r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 All rights reserved.</a:t>
            </a:r>
            <a:endParaRPr lang="ko-KR" altLang="en-US" sz="1000" dirty="0">
              <a:solidFill>
                <a:srgbClr val="FFFFFF"/>
              </a:solidFill>
              <a:latin typeface="Arial" panose="020B0604020202020204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9/6/2021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27133" y="4405754"/>
            <a:ext cx="718673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9.0.3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Samsung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Sidelink relay enhancement in Rel-18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 and Decision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4021" y="406717"/>
            <a:ext cx="5228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RAN Meeting #93-e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Electronic Meeting,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September 13 – 17, 2021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42868" y="484685"/>
            <a:ext cx="2105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RP-211800</a:t>
            </a:r>
            <a:endParaRPr lang="ko-KR" altLang="ko-KR" sz="1100" b="0" dirty="0">
              <a:solidFill>
                <a:schemeClr val="bg1"/>
              </a:solidFill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7" y="965200"/>
            <a:ext cx="11514666" cy="5485475"/>
          </a:xfrm>
        </p:spPr>
        <p:txBody>
          <a:bodyPr>
            <a:normAutofit/>
          </a:bodyPr>
          <a:lstStyle/>
          <a:p>
            <a:r>
              <a:rPr lang="en-US" altLang="ko-KR" b="1" dirty="0" smtClean="0"/>
              <a:t>NR based sidelink relay is being specified under Rel-17 NR SL relay WID which supports UE’s coverage extension toward network.</a:t>
            </a:r>
          </a:p>
          <a:p>
            <a:pPr lvl="1"/>
            <a:r>
              <a:rPr lang="en-US" altLang="ko-KR" dirty="0" smtClean="0"/>
              <a:t>The NR sidelink relay covers various applications for public safety, V2X and commercial use cases.</a:t>
            </a:r>
          </a:p>
          <a:p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en-US" altLang="ko-KR" b="1" dirty="0" smtClean="0"/>
              <a:t>Support of UE-to-UE coverage extension is necessary in Rel-18.</a:t>
            </a:r>
          </a:p>
          <a:p>
            <a:pPr lvl="1"/>
            <a:r>
              <a:rPr lang="en-US" altLang="ko-KR" dirty="0" smtClean="0"/>
              <a:t>UE-to-UE (U2U) relay can extend sidelink coverage. </a:t>
            </a:r>
          </a:p>
          <a:p>
            <a:pPr lvl="1"/>
            <a:r>
              <a:rPr lang="en-US" altLang="ko-KR" dirty="0" smtClean="0"/>
              <a:t>This U2U relay is useful especially for public safety </a:t>
            </a:r>
            <a:br>
              <a:rPr lang="en-US" altLang="ko-KR" dirty="0" smtClean="0"/>
            </a:br>
            <a:r>
              <a:rPr lang="en-US" altLang="ko-KR" dirty="0" smtClean="0"/>
              <a:t>with no Uu coverage.</a:t>
            </a:r>
            <a:endParaRPr lang="en-US" altLang="ko-KR" sz="1600" b="1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b="1" dirty="0" smtClean="0"/>
              <a:t>Remote </a:t>
            </a:r>
            <a:r>
              <a:rPr lang="en-US" altLang="ko-KR" b="1" dirty="0"/>
              <a:t>UE’s service continuity </a:t>
            </a:r>
            <a:r>
              <a:rPr lang="en-US" altLang="ko-KR" b="1" dirty="0" smtClean="0"/>
              <a:t>in U2N relay needs enhancement in Rel-18.</a:t>
            </a:r>
            <a:endParaRPr lang="en-US" altLang="ko-KR" b="1" dirty="0"/>
          </a:p>
          <a:p>
            <a:pPr lvl="1"/>
            <a:r>
              <a:rPr lang="en-US" altLang="ko-KR" dirty="0" smtClean="0"/>
              <a:t>In Rel-17 U2N relay, AS layer service continuity is supported </a:t>
            </a:r>
            <a:r>
              <a:rPr lang="en-US" altLang="ko-KR" dirty="0"/>
              <a:t>limitedly </a:t>
            </a:r>
            <a:r>
              <a:rPr lang="en-US" altLang="ko-KR" dirty="0" smtClean="0"/>
              <a:t>within the same gNB.</a:t>
            </a:r>
          </a:p>
          <a:p>
            <a:pPr lvl="1"/>
            <a:r>
              <a:rPr lang="en-US" altLang="ko-KR" dirty="0" smtClean="0"/>
              <a:t>Service continuity should be supported for Remote UE’s mobility scenarios between different gNBs including indirect to indirect mobility.</a:t>
            </a:r>
            <a:endParaRPr lang="en-US" altLang="ko-KR" sz="1600" b="1" dirty="0" smtClean="0"/>
          </a:p>
        </p:txBody>
      </p:sp>
      <p:grpSp>
        <p:nvGrpSpPr>
          <p:cNvPr id="45" name="그룹 44"/>
          <p:cNvGrpSpPr/>
          <p:nvPr/>
        </p:nvGrpSpPr>
        <p:grpSpPr>
          <a:xfrm>
            <a:off x="6772935" y="2782904"/>
            <a:ext cx="5248940" cy="1850066"/>
            <a:chOff x="6772935" y="2782904"/>
            <a:chExt cx="5248940" cy="1850066"/>
          </a:xfrm>
        </p:grpSpPr>
        <p:sp>
          <p:nvSpPr>
            <p:cNvPr id="25" name="TextBox 24"/>
            <p:cNvSpPr txBox="1"/>
            <p:nvPr/>
          </p:nvSpPr>
          <p:spPr>
            <a:xfrm>
              <a:off x="7178234" y="4290220"/>
              <a:ext cx="834906" cy="1813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UE1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863573" y="3359009"/>
              <a:ext cx="850270" cy="1813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UE2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571750" y="3868171"/>
              <a:ext cx="1820698" cy="1813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 smtClean="0"/>
                <a:t>U2U Relay</a:t>
              </a:r>
              <a:endParaRPr lang="ko-KR" altLang="en-US" b="1" dirty="0"/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V="1">
              <a:off x="7883513" y="3792657"/>
              <a:ext cx="1187635" cy="32163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8093579" y="3818177"/>
              <a:ext cx="72934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PC5</a:t>
              </a:r>
              <a:endParaRPr lang="ko-KR" altLang="en-US" sz="1600" dirty="0"/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flipV="1">
              <a:off x="9643477" y="3203694"/>
              <a:ext cx="1470556" cy="40275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9985282" y="3232575"/>
              <a:ext cx="78404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PC5</a:t>
              </a:r>
              <a:endParaRPr lang="ko-KR" altLang="en-US" sz="1400" dirty="0"/>
            </a:p>
          </p:txBody>
        </p:sp>
        <p:sp>
          <p:nvSpPr>
            <p:cNvPr id="32" name="타원 31"/>
            <p:cNvSpPr/>
            <p:nvPr/>
          </p:nvSpPr>
          <p:spPr>
            <a:xfrm>
              <a:off x="6772935" y="3154972"/>
              <a:ext cx="2743452" cy="147799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33" name="타원 32"/>
            <p:cNvSpPr/>
            <p:nvPr/>
          </p:nvSpPr>
          <p:spPr>
            <a:xfrm>
              <a:off x="9412953" y="2782904"/>
              <a:ext cx="2608922" cy="147799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352439" y="3610510"/>
              <a:ext cx="10547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 smtClean="0"/>
                <a:t>UE2 </a:t>
              </a:r>
            </a:p>
            <a:p>
              <a:pPr algn="ctr"/>
              <a:r>
                <a:rPr lang="en-US" altLang="ko-KR" dirty="0" smtClean="0"/>
                <a:t>Coverage</a:t>
              </a:r>
              <a:endParaRPr lang="ko-KR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353069" y="3146326"/>
              <a:ext cx="10547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 smtClean="0"/>
                <a:t>UE1 </a:t>
              </a:r>
            </a:p>
            <a:p>
              <a:pPr algn="ctr"/>
              <a:r>
                <a:rPr lang="en-US" altLang="ko-KR" dirty="0" smtClean="0"/>
                <a:t>Coverage</a:t>
              </a:r>
              <a:endParaRPr lang="ko-KR" altLang="en-US" dirty="0"/>
            </a:p>
          </p:txBody>
        </p:sp>
        <p:pic>
          <p:nvPicPr>
            <p:cNvPr id="39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6761" y="3792657"/>
              <a:ext cx="525066" cy="52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8411" y="3313060"/>
              <a:ext cx="525066" cy="525067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41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9353" y="2882035"/>
              <a:ext cx="525066" cy="52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734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/>
              <a:t>Key Features: </a:t>
            </a:r>
            <a:r>
              <a:rPr lang="en-US" altLang="ko-KR" dirty="0" smtClean="0"/>
              <a:t>UE-to-UE Relay </a:t>
            </a:r>
            <a:r>
              <a:rPr lang="en-US" altLang="ko-KR" sz="2800" dirty="0" smtClean="0"/>
              <a:t>(Primary WG: RAN2)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7" y="965200"/>
            <a:ext cx="11514666" cy="54854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/>
              <a:t>Single-hop is prioritized</a:t>
            </a:r>
          </a:p>
          <a:p>
            <a:pPr marL="268288" lvl="2" indent="-268288">
              <a:lnSpc>
                <a:spcPct val="150000"/>
              </a:lnSpc>
              <a:buFont typeface="Verdana" panose="020B0604030504040204" pitchFamily="34" charset="0"/>
              <a:buChar char="◊"/>
            </a:pP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U2U relay discovery mechanism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U2U relay (re)selection mechanism including sidelink measurement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U2U relay UE and remote UE authorization mechanism</a:t>
            </a:r>
          </a:p>
          <a:p>
            <a:pPr marL="0" indent="-3175">
              <a:lnSpc>
                <a:spcPct val="150000"/>
              </a:lnSpc>
              <a:buNone/>
            </a:pP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※</a:t>
            </a:r>
            <a:r>
              <a:rPr lang="en-US" altLang="ko-KR" sz="1800" i="1" dirty="0"/>
              <a:t>Note that the features </a:t>
            </a:r>
            <a:r>
              <a:rPr lang="en-US" altLang="ko-KR" sz="1800" i="1" dirty="0" smtClean="0"/>
              <a:t>above can be defined for L3 relaying and L2 relaying if both relay types are considered. </a:t>
            </a:r>
          </a:p>
          <a:p>
            <a:pPr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If L2 relaying is considered, L2 specific feature can be specified as follows: 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PC5 adaptation layer design for L2 U2U relay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Control plane procedures if any RAN impact is identified by SA2.</a:t>
            </a:r>
          </a:p>
          <a:p>
            <a:endParaRPr lang="en-US" altLang="ko-KR" b="1" dirty="0" smtClean="0"/>
          </a:p>
          <a:p>
            <a:pPr marL="355600" lvl="1" indent="0">
              <a:buNone/>
            </a:pPr>
            <a:endParaRPr lang="en-US" altLang="ko-KR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205996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Key Features: </a:t>
            </a:r>
            <a:r>
              <a:rPr lang="en-US" altLang="ko-KR" dirty="0" smtClean="0"/>
              <a:t>R17 Leftovers for Service Continuity </a:t>
            </a:r>
            <a:r>
              <a:rPr lang="en-US" altLang="ko-KR" sz="2800" dirty="0" smtClean="0"/>
              <a:t>(Primary WG: </a:t>
            </a:r>
            <a:r>
              <a:rPr lang="en-US" altLang="ko-KR" sz="2800" dirty="0"/>
              <a:t>RAN2)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dirty="0" smtClean="0"/>
              <a:t>L2 U2N relay specific service continuity mechanisms for intra-gNB case</a:t>
            </a:r>
          </a:p>
          <a:p>
            <a:pPr lvl="1"/>
            <a:r>
              <a:rPr lang="en-US" altLang="ko-KR" dirty="0" smtClean="0"/>
              <a:t>Indirect (via a first Relay UE) to indirect (via a second Relay UE) mobility scenario within the same gNB</a:t>
            </a:r>
          </a:p>
          <a:p>
            <a:endParaRPr lang="en-US" altLang="ko-KR" b="1" dirty="0" smtClean="0"/>
          </a:p>
          <a:p>
            <a:r>
              <a:rPr lang="en-US" altLang="ko-KR" b="1" dirty="0" smtClean="0"/>
              <a:t>L2 U2N relay specific service continuity mechanisms for inter-gNB cases</a:t>
            </a:r>
            <a:endParaRPr lang="en-US" altLang="ko-KR" b="1" dirty="0"/>
          </a:p>
          <a:p>
            <a:pPr lvl="1"/>
            <a:r>
              <a:rPr lang="en-US" altLang="ko-KR" dirty="0" smtClean="0"/>
              <a:t>Direct to indirect mobility scenario between gNBs</a:t>
            </a:r>
          </a:p>
          <a:p>
            <a:pPr lvl="1"/>
            <a:r>
              <a:rPr lang="en-US" altLang="ko-KR" dirty="0" smtClean="0"/>
              <a:t>Indirect to direct mobility scenario between gNBs</a:t>
            </a:r>
          </a:p>
          <a:p>
            <a:pPr lvl="1"/>
            <a:r>
              <a:rPr lang="en-US" altLang="ko-KR" dirty="0" smtClean="0"/>
              <a:t>Indirect to indirect mobility scenario between gNBs</a:t>
            </a:r>
            <a:endParaRPr lang="ko-KR" altLang="en-US" dirty="0"/>
          </a:p>
        </p:txBody>
      </p:sp>
      <p:grpSp>
        <p:nvGrpSpPr>
          <p:cNvPr id="113" name="그룹 112"/>
          <p:cNvGrpSpPr/>
          <p:nvPr/>
        </p:nvGrpSpPr>
        <p:grpSpPr>
          <a:xfrm>
            <a:off x="1077658" y="3661804"/>
            <a:ext cx="3120484" cy="2695544"/>
            <a:chOff x="829300" y="3797272"/>
            <a:chExt cx="3120484" cy="2695544"/>
          </a:xfrm>
        </p:grpSpPr>
        <p:pic>
          <p:nvPicPr>
            <p:cNvPr id="4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6925" y="3962082"/>
              <a:ext cx="571933" cy="599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직사각형 4"/>
            <p:cNvSpPr/>
            <p:nvPr/>
          </p:nvSpPr>
          <p:spPr>
            <a:xfrm>
              <a:off x="829300" y="3797272"/>
              <a:ext cx="3120484" cy="2695544"/>
            </a:xfrm>
            <a:prstGeom prst="rect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pic>
          <p:nvPicPr>
            <p:cNvPr id="21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6877" y="3915823"/>
              <a:ext cx="571933" cy="599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1006434" y="5849533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pic>
          <p:nvPicPr>
            <p:cNvPr id="24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9494" y="5458762"/>
              <a:ext cx="459284" cy="403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7972" y="4998764"/>
              <a:ext cx="417404" cy="366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2346664" y="6205891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pic>
          <p:nvPicPr>
            <p:cNvPr id="27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587" y="5845767"/>
              <a:ext cx="418391" cy="367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8" name="직선 화살표 연결선 27"/>
            <p:cNvCxnSpPr/>
            <p:nvPr/>
          </p:nvCxnSpPr>
          <p:spPr>
            <a:xfrm flipV="1">
              <a:off x="1454282" y="4728511"/>
              <a:ext cx="133117" cy="60771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225529" y="3917295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A</a:t>
              </a:r>
              <a:endParaRPr lang="ko-KR" altLang="en-US" sz="1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50643" y="3868872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B</a:t>
              </a:r>
              <a:endParaRPr lang="ko-KR" altLang="en-US" sz="12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44523" y="5350990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Relay UE</a:t>
              </a:r>
              <a:endParaRPr lang="ko-KR" altLang="en-US" sz="1200" dirty="0"/>
            </a:p>
          </p:txBody>
        </p:sp>
        <p:cxnSp>
          <p:nvCxnSpPr>
            <p:cNvPr id="33" name="직선 화살표 연결선 32"/>
            <p:cNvCxnSpPr>
              <a:stCxn id="27" idx="3"/>
            </p:cNvCxnSpPr>
            <p:nvPr/>
          </p:nvCxnSpPr>
          <p:spPr>
            <a:xfrm flipV="1">
              <a:off x="2983978" y="5570829"/>
              <a:ext cx="205990" cy="45867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>
              <a:endCxn id="21" idx="2"/>
            </p:cNvCxnSpPr>
            <p:nvPr/>
          </p:nvCxnSpPr>
          <p:spPr>
            <a:xfrm flipH="1" flipV="1">
              <a:off x="3352844" y="4514931"/>
              <a:ext cx="53830" cy="46515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오른쪽 화살표 37"/>
            <p:cNvSpPr/>
            <p:nvPr/>
          </p:nvSpPr>
          <p:spPr>
            <a:xfrm>
              <a:off x="1857048" y="5812653"/>
              <a:ext cx="535977" cy="13994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323115" y="4880229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197972" y="4606350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909461" y="5670910"/>
              <a:ext cx="42511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PC5</a:t>
              </a:r>
              <a:endParaRPr lang="ko-KR" altLang="en-US" sz="12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772364" y="5953643"/>
              <a:ext cx="639067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move</a:t>
              </a:r>
              <a:endParaRPr lang="ko-KR" altLang="en-US" sz="1200" dirty="0"/>
            </a:p>
          </p:txBody>
        </p:sp>
      </p:grpSp>
      <p:grpSp>
        <p:nvGrpSpPr>
          <p:cNvPr id="114" name="그룹 113"/>
          <p:cNvGrpSpPr/>
          <p:nvPr/>
        </p:nvGrpSpPr>
        <p:grpSpPr>
          <a:xfrm>
            <a:off x="4515527" y="3665346"/>
            <a:ext cx="3120484" cy="2695544"/>
            <a:chOff x="4605839" y="3800814"/>
            <a:chExt cx="3120484" cy="2695544"/>
          </a:xfrm>
        </p:grpSpPr>
        <p:pic>
          <p:nvPicPr>
            <p:cNvPr id="49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7019" y="3972856"/>
              <a:ext cx="571933" cy="526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직사각형 49"/>
            <p:cNvSpPr/>
            <p:nvPr/>
          </p:nvSpPr>
          <p:spPr>
            <a:xfrm>
              <a:off x="4605839" y="3800814"/>
              <a:ext cx="3120484" cy="2695544"/>
            </a:xfrm>
            <a:prstGeom prst="rect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pic>
          <p:nvPicPr>
            <p:cNvPr id="51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6971" y="3953232"/>
              <a:ext cx="571933" cy="599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6800926" y="5954348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pic>
          <p:nvPicPr>
            <p:cNvPr id="53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3986" y="5563578"/>
              <a:ext cx="459284" cy="403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1807" y="4969002"/>
              <a:ext cx="417404" cy="366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5296751" y="6228675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pic>
          <p:nvPicPr>
            <p:cNvPr id="56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6818" y="5913708"/>
              <a:ext cx="418391" cy="367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7" name="직선 화살표 연결선 56"/>
            <p:cNvCxnSpPr/>
            <p:nvPr/>
          </p:nvCxnSpPr>
          <p:spPr>
            <a:xfrm flipH="1" flipV="1">
              <a:off x="7130941" y="4667946"/>
              <a:ext cx="37368" cy="70257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945623" y="3892163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A</a:t>
              </a:r>
              <a:endParaRPr lang="ko-KR" altLang="en-US" sz="12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670737" y="3906281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B</a:t>
              </a:r>
              <a:endParaRPr lang="ko-KR" altLang="en-US" sz="12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891013" y="5346422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Relay UE</a:t>
              </a:r>
              <a:endParaRPr lang="ko-KR" altLang="en-US" sz="1200" dirty="0"/>
            </a:p>
          </p:txBody>
        </p:sp>
        <p:cxnSp>
          <p:nvCxnSpPr>
            <p:cNvPr id="61" name="직선 화살표 연결선 60"/>
            <p:cNvCxnSpPr/>
            <p:nvPr/>
          </p:nvCxnSpPr>
          <p:spPr>
            <a:xfrm flipH="1" flipV="1">
              <a:off x="5229443" y="5612290"/>
              <a:ext cx="297198" cy="48436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화살표 연결선 61"/>
            <p:cNvCxnSpPr>
              <a:stCxn id="54" idx="0"/>
              <a:endCxn id="49" idx="2"/>
            </p:cNvCxnSpPr>
            <p:nvPr/>
          </p:nvCxnSpPr>
          <p:spPr>
            <a:xfrm flipV="1">
              <a:off x="5350509" y="4499447"/>
              <a:ext cx="2477" cy="46955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6963898" y="4903400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168408" y="4649085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128147" y="5729618"/>
              <a:ext cx="42511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PC5</a:t>
              </a:r>
              <a:endParaRPr lang="ko-KR" altLang="en-US" sz="1200" dirty="0"/>
            </a:p>
          </p:txBody>
        </p:sp>
        <p:sp>
          <p:nvSpPr>
            <p:cNvPr id="92" name="오른쪽 화살표 91"/>
            <p:cNvSpPr/>
            <p:nvPr/>
          </p:nvSpPr>
          <p:spPr>
            <a:xfrm>
              <a:off x="6196474" y="5865702"/>
              <a:ext cx="535977" cy="13994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111790" y="6006692"/>
              <a:ext cx="639067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move</a:t>
              </a:r>
              <a:endParaRPr lang="ko-KR" altLang="en-US" sz="1200" dirty="0"/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7965201" y="3668888"/>
            <a:ext cx="3120484" cy="2695544"/>
            <a:chOff x="8428050" y="3804356"/>
            <a:chExt cx="3120484" cy="2695544"/>
          </a:xfrm>
        </p:grpSpPr>
        <p:sp>
          <p:nvSpPr>
            <p:cNvPr id="68" name="직사각형 67"/>
            <p:cNvSpPr/>
            <p:nvPr/>
          </p:nvSpPr>
          <p:spPr>
            <a:xfrm>
              <a:off x="8428050" y="3804356"/>
              <a:ext cx="3120484" cy="2695544"/>
            </a:xfrm>
            <a:prstGeom prst="rect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pic>
          <p:nvPicPr>
            <p:cNvPr id="69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88205" y="3901703"/>
              <a:ext cx="571933" cy="599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19300" y="4984643"/>
              <a:ext cx="417404" cy="366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TextBox 72"/>
            <p:cNvSpPr txBox="1"/>
            <p:nvPr/>
          </p:nvSpPr>
          <p:spPr>
            <a:xfrm>
              <a:off x="10171194" y="6191771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pic>
          <p:nvPicPr>
            <p:cNvPr id="74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6649" y="5861046"/>
              <a:ext cx="418391" cy="367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TextBox 76"/>
            <p:cNvSpPr txBox="1"/>
            <p:nvPr/>
          </p:nvSpPr>
          <p:spPr>
            <a:xfrm>
              <a:off x="10571971" y="3854752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B</a:t>
              </a:r>
              <a:endParaRPr lang="ko-KR" altLang="en-US" sz="12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0526283" y="5336870"/>
              <a:ext cx="1019630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Relay UE 2</a:t>
              </a:r>
              <a:endParaRPr lang="ko-KR" altLang="en-US" sz="1200" dirty="0"/>
            </a:p>
          </p:txBody>
        </p:sp>
        <p:cxnSp>
          <p:nvCxnSpPr>
            <p:cNvPr id="79" name="직선 화살표 연결선 78"/>
            <p:cNvCxnSpPr/>
            <p:nvPr/>
          </p:nvCxnSpPr>
          <p:spPr>
            <a:xfrm flipV="1">
              <a:off x="10752063" y="5556708"/>
              <a:ext cx="205990" cy="45867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화살표 연결선 79"/>
            <p:cNvCxnSpPr>
              <a:endCxn id="69" idx="2"/>
            </p:cNvCxnSpPr>
            <p:nvPr/>
          </p:nvCxnSpPr>
          <p:spPr>
            <a:xfrm flipH="1" flipV="1">
              <a:off x="10974172" y="4500811"/>
              <a:ext cx="53830" cy="46515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10819300" y="4582315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677546" y="5656789"/>
              <a:ext cx="42511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PC5</a:t>
              </a:r>
              <a:endParaRPr lang="ko-KR" altLang="en-US" sz="1200" dirty="0"/>
            </a:p>
          </p:txBody>
        </p:sp>
        <p:pic>
          <p:nvPicPr>
            <p:cNvPr id="94" name="Picture 20" descr="http://www.intersales.com.au/Portals/0/baseStationtowe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605" y="3902162"/>
              <a:ext cx="571933" cy="526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5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06393" y="4898309"/>
              <a:ext cx="417404" cy="366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6" name="Picture 208" descr="Samsung S8 Icons - Download Free Vector Icons | Noun Projec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7389" y="5832300"/>
              <a:ext cx="418391" cy="367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7" name="TextBox 96"/>
            <p:cNvSpPr txBox="1"/>
            <p:nvPr/>
          </p:nvSpPr>
          <p:spPr>
            <a:xfrm>
              <a:off x="8610209" y="3831384"/>
              <a:ext cx="83490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gNB A</a:t>
              </a:r>
              <a:endParaRPr lang="ko-KR" altLang="en-US" sz="1200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453997" y="5275728"/>
              <a:ext cx="991117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Relay UE 1</a:t>
              </a:r>
              <a:endParaRPr lang="ko-KR" altLang="en-US" sz="1200" dirty="0"/>
            </a:p>
          </p:txBody>
        </p:sp>
        <p:cxnSp>
          <p:nvCxnSpPr>
            <p:cNvPr id="99" name="직선 화살표 연결선 98"/>
            <p:cNvCxnSpPr>
              <a:endCxn id="98" idx="2"/>
            </p:cNvCxnSpPr>
            <p:nvPr/>
          </p:nvCxnSpPr>
          <p:spPr>
            <a:xfrm flipH="1" flipV="1">
              <a:off x="8949556" y="5519018"/>
              <a:ext cx="219094" cy="48436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화살표 연결선 99"/>
            <p:cNvCxnSpPr>
              <a:stCxn id="95" idx="0"/>
              <a:endCxn id="94" idx="2"/>
            </p:cNvCxnSpPr>
            <p:nvPr/>
          </p:nvCxnSpPr>
          <p:spPr>
            <a:xfrm flipV="1">
              <a:off x="9015095" y="4428753"/>
              <a:ext cx="2477" cy="46955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8832994" y="4578392"/>
              <a:ext cx="364202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Uu</a:t>
              </a:r>
              <a:endParaRPr lang="ko-KR" altLang="en-US" sz="12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92733" y="5658925"/>
              <a:ext cx="425116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PC5</a:t>
              </a:r>
              <a:endParaRPr lang="ko-KR" altLang="en-US" sz="1200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9059103" y="6189861"/>
              <a:ext cx="542379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UE1</a:t>
              </a:r>
              <a:endParaRPr lang="ko-KR" altLang="en-US" sz="1200" dirty="0"/>
            </a:p>
          </p:txBody>
        </p:sp>
        <p:sp>
          <p:nvSpPr>
            <p:cNvPr id="107" name="오른쪽 화살표 106"/>
            <p:cNvSpPr/>
            <p:nvPr/>
          </p:nvSpPr>
          <p:spPr>
            <a:xfrm>
              <a:off x="9712949" y="5875440"/>
              <a:ext cx="535977" cy="13994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9628265" y="6016430"/>
              <a:ext cx="639067" cy="2432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/>
                <a:t>move</a:t>
              </a:r>
              <a:endParaRPr lang="ko-KR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0990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16537</TotalTime>
  <Words>379</Words>
  <Application>Microsoft Office PowerPoint</Application>
  <PresentationFormat>와이드스크린</PresentationFormat>
  <Paragraphs>77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Titillium</vt:lpstr>
      <vt:lpstr>굴림</vt:lpstr>
      <vt:lpstr>맑은 고딕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프레젠테이션</vt:lpstr>
      <vt:lpstr>Motivation</vt:lpstr>
      <vt:lpstr>Key Features: UE-to-UE Relay (Primary WG: RAN2)</vt:lpstr>
      <vt:lpstr>Key Features: R17 Leftovers for Service Continuity (Primary WG: RAN2)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Kim;Hyunseok Ryu</dc:creator>
  <cp:lastModifiedBy>Samsung_Hyunjeong</cp:lastModifiedBy>
  <cp:revision>846</cp:revision>
  <dcterms:created xsi:type="dcterms:W3CDTF">2019-02-14T07:06:45Z</dcterms:created>
  <dcterms:modified xsi:type="dcterms:W3CDTF">2021-09-06T08:26:41Z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