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76" r:id="rId2"/>
    <p:sldId id="273" r:id="rId3"/>
    <p:sldId id="275" r:id="rId4"/>
    <p:sldId id="277" r:id="rId5"/>
    <p:sldId id="274" r:id="rId6"/>
  </p:sldIdLst>
  <p:sldSz cx="11431588"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2700">
          <p15:clr>
            <a:srgbClr val="A4A3A4"/>
          </p15:clr>
        </p15:guide>
        <p15:guide id="2" pos="360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A6"/>
    <a:srgbClr val="A50034"/>
    <a:srgbClr val="E46C0A"/>
    <a:srgbClr val="6B6B6B"/>
    <a:srgbClr val="000046"/>
    <a:srgbClr val="336699"/>
    <a:srgbClr val="D60093"/>
    <a:srgbClr val="D9CBB5"/>
    <a:srgbClr val="FFFFFF"/>
    <a:srgbClr val="EEE8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64" autoAdjust="0"/>
    <p:restoredTop sz="22581" autoAdjust="0"/>
  </p:normalViewPr>
  <p:slideViewPr>
    <p:cSldViewPr>
      <p:cViewPr varScale="1">
        <p:scale>
          <a:sx n="93" d="100"/>
          <a:sy n="93" d="100"/>
        </p:scale>
        <p:origin x="1512" y="102"/>
      </p:cViewPr>
      <p:guideLst>
        <p:guide orient="horz" pos="2700"/>
        <p:guide pos="3601"/>
      </p:guideLst>
    </p:cSldViewPr>
  </p:slideViewPr>
  <p:notesTextViewPr>
    <p:cViewPr>
      <p:scale>
        <a:sx n="100" d="100"/>
        <a:sy n="100" d="100"/>
      </p:scale>
      <p:origin x="0" y="0"/>
    </p:cViewPr>
  </p:notesTextViewPr>
  <p:sorterViewPr>
    <p:cViewPr>
      <p:scale>
        <a:sx n="74" d="100"/>
        <a:sy n="7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2021-09-02</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smtClean="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963266" y="2342034"/>
            <a:ext cx="971685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dirty="0" smtClean="0"/>
              <a:t>마스터 제목 스타일 편집</a:t>
            </a:r>
            <a:endParaRPr lang="ko-KR" altLang="en-US" dirty="0"/>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2021-09-02</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sp>
        <p:nvSpPr>
          <p:cNvPr id="8" name="직사각형 7"/>
          <p:cNvSpPr/>
          <p:nvPr userDrawn="1"/>
        </p:nvSpPr>
        <p:spPr>
          <a:xfrm>
            <a:off x="144810" y="181794"/>
            <a:ext cx="5715000" cy="646331"/>
          </a:xfrm>
          <a:prstGeom prst="rect">
            <a:avLst/>
          </a:prstGeom>
        </p:spPr>
        <p:txBody>
          <a:bodyPr>
            <a:spAutoFit/>
          </a:bodyPr>
          <a:lstStyle/>
          <a:p>
            <a:r>
              <a:rPr lang="en-US" altLang="ko-KR" b="1" i="1" dirty="0" smtClean="0">
                <a:solidFill>
                  <a:srgbClr val="6B6B6B"/>
                </a:solidFill>
                <a:latin typeface="Arial" panose="020B0604020202020204" pitchFamily="34" charset="0"/>
                <a:cs typeface="Arial" panose="020B0604020202020204" pitchFamily="34" charset="0"/>
              </a:rPr>
              <a:t>3GPP TSG RAN#93</a:t>
            </a:r>
          </a:p>
          <a:p>
            <a:r>
              <a:rPr lang="en-US" altLang="ko-KR" b="1" i="1" dirty="0" smtClean="0">
                <a:solidFill>
                  <a:srgbClr val="6B6B6B"/>
                </a:solidFill>
                <a:latin typeface="Arial" panose="020B0604020202020204" pitchFamily="34" charset="0"/>
                <a:cs typeface="Arial" panose="020B0604020202020204" pitchFamily="34" charset="0"/>
              </a:rPr>
              <a:t>Electronic Meeting, Sep. 13 – Sep. 17, 2021</a:t>
            </a:r>
            <a:endParaRPr lang="en-US" altLang="ko-KR" b="1" i="1" dirty="0">
              <a:solidFill>
                <a:srgbClr val="6B6B6B"/>
              </a:solidFill>
              <a:latin typeface="Arial" panose="020B0604020202020204" pitchFamily="34" charset="0"/>
              <a:cs typeface="Arial" panose="020B0604020202020204" pitchFamily="34" charset="0"/>
            </a:endParaRPr>
          </a:p>
        </p:txBody>
      </p:sp>
      <p:sp>
        <p:nvSpPr>
          <p:cNvPr id="10" name="직사각형 9"/>
          <p:cNvSpPr/>
          <p:nvPr userDrawn="1"/>
        </p:nvSpPr>
        <p:spPr>
          <a:xfrm>
            <a:off x="8380090" y="236606"/>
            <a:ext cx="2906688"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RP-211775</a:t>
            </a:r>
            <a:endParaRPr lang="en-US" altLang="ko-KR" sz="2400" b="1" i="1" dirty="0">
              <a:solidFill>
                <a:srgbClr val="6B6B6B"/>
              </a:solidFill>
              <a:latin typeface="Arial" panose="020B0604020202020204" pitchFamily="34" charset="0"/>
              <a:cs typeface="Arial" panose="020B0604020202020204" pitchFamily="34" charset="0"/>
            </a:endParaRPr>
          </a:p>
        </p:txBody>
      </p:sp>
      <p:cxnSp>
        <p:nvCxnSpPr>
          <p:cNvPr id="11" name="직선 연결선 10"/>
          <p:cNvCxnSpPr/>
          <p:nvPr userDrawn="1"/>
        </p:nvCxnSpPr>
        <p:spPr>
          <a:xfrm>
            <a:off x="963266" y="4494857"/>
            <a:ext cx="9793088"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963266" y="4422849"/>
            <a:ext cx="9793088"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4050018" y="4860606"/>
            <a:ext cx="3331552"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5120842" y="-5120840"/>
            <a:ext cx="1189904" cy="11431588"/>
          </a:xfrm>
          <a:prstGeom prst="rect">
            <a:avLst/>
          </a:prstGeom>
          <a:solidFill>
            <a:srgbClr val="A50034"/>
          </a:solidFill>
          <a:ln>
            <a:noFill/>
          </a:ln>
          <a:extLst/>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571500" y="80268"/>
            <a:ext cx="10288588"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smtClean="0"/>
              <a:t>마스터 제목 스타일 편집</a:t>
            </a:r>
            <a:endParaRPr lang="ko-KR" altLang="en-US"/>
          </a:p>
        </p:txBody>
      </p:sp>
      <p:sp>
        <p:nvSpPr>
          <p:cNvPr id="3" name="내용 개체 틀 2"/>
          <p:cNvSpPr>
            <a:spLocks noGrp="1"/>
          </p:cNvSpPr>
          <p:nvPr>
            <p:ph idx="1"/>
          </p:nvPr>
        </p:nvSpPr>
        <p:spPr>
          <a:xfrm>
            <a:off x="571500" y="1333922"/>
            <a:ext cx="10288588"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2021-09-02</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a:p>
        </p:txBody>
      </p:sp>
      <p:sp>
        <p:nvSpPr>
          <p:cNvPr id="9" name="직사각형 8"/>
          <p:cNvSpPr/>
          <p:nvPr userDrawn="1"/>
        </p:nvSpPr>
        <p:spPr>
          <a:xfrm>
            <a:off x="72802" y="8273112"/>
            <a:ext cx="5715000" cy="261610"/>
          </a:xfrm>
          <a:prstGeom prst="rect">
            <a:avLst/>
          </a:prstGeom>
        </p:spPr>
        <p:txBody>
          <a:bodyPr>
            <a:spAutoFit/>
          </a:bodyPr>
          <a:lstStyle/>
          <a:p>
            <a:pPr algn="l"/>
            <a:r>
              <a:rPr lang="en-US" altLang="ko-KR" sz="1100" b="1" i="1" dirty="0" smtClean="0">
                <a:solidFill>
                  <a:srgbClr val="A50034"/>
                </a:solidFill>
                <a:effectLst/>
                <a:latin typeface="Arial" panose="020B0604020202020204" pitchFamily="34" charset="0"/>
                <a:ea typeface="LG스마트체 Regular" panose="020B0600000101010101" pitchFamily="50" charset="-127"/>
                <a:cs typeface="Arial" panose="020B0604020202020204" pitchFamily="34" charset="0"/>
              </a:rPr>
              <a:t>RP-211775</a:t>
            </a:r>
            <a:endParaRPr lang="ko-KR" altLang="en-US" sz="1100" b="1" i="1">
              <a:solidFill>
                <a:srgbClr val="A50034"/>
              </a:solidFill>
              <a:latin typeface="Arial" panose="020B0604020202020204" pitchFamily="34" charset="0"/>
              <a:ea typeface="LG스마트체 Regular" panose="020B0600000101010101" pitchFamily="50" charset="-127"/>
              <a:cs typeface="Arial" panose="020B0604020202020204" pitchFamily="34" charset="0"/>
            </a:endParaRPr>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903017" y="5508627"/>
            <a:ext cx="971685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903017" y="3633392"/>
            <a:ext cx="971685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2021-09-02</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571500" y="342900"/>
            <a:ext cx="10288588"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smtClean="0"/>
              <a:t>마스터 제목 스타일 편집</a:t>
            </a:r>
          </a:p>
        </p:txBody>
      </p:sp>
      <p:sp>
        <p:nvSpPr>
          <p:cNvPr id="1027" name="텍스트 개체 틀 2"/>
          <p:cNvSpPr>
            <a:spLocks noGrp="1"/>
          </p:cNvSpPr>
          <p:nvPr>
            <p:ph type="body" idx="1"/>
          </p:nvPr>
        </p:nvSpPr>
        <p:spPr bwMode="auto">
          <a:xfrm>
            <a:off x="571500" y="1549946"/>
            <a:ext cx="10288588"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p>
        </p:txBody>
      </p:sp>
      <p:sp>
        <p:nvSpPr>
          <p:cNvPr id="4" name="날짜 개체 틀 3"/>
          <p:cNvSpPr>
            <a:spLocks noGrp="1"/>
          </p:cNvSpPr>
          <p:nvPr>
            <p:ph type="dt" sz="half" idx="2"/>
          </p:nvPr>
        </p:nvSpPr>
        <p:spPr>
          <a:xfrm>
            <a:off x="571500" y="7945438"/>
            <a:ext cx="2667000" cy="457200"/>
          </a:xfrm>
          <a:prstGeom prst="rect">
            <a:avLst/>
          </a:prstGeom>
        </p:spPr>
        <p:txBody>
          <a:bodyPr vert="horz" wrap="square" lIns="114248" tIns="57124" rIns="114248" bIns="57124" numCol="1" anchor="ctr" anchorCtr="0" compatLnSpc="1">
            <a:prstTxWarp prst="textNoShape">
              <a:avLst/>
            </a:prstTxWarp>
          </a:bodyPr>
          <a:lstStyle>
            <a:lvl1pP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2021-09-02</a:t>
            </a:fld>
            <a:endParaRPr lang="ko-KR" altLang="en-US"/>
          </a:p>
        </p:txBody>
      </p:sp>
      <p:sp>
        <p:nvSpPr>
          <p:cNvPr id="5" name="바닥글 개체 틀 4"/>
          <p:cNvSpPr>
            <a:spLocks noGrp="1"/>
          </p:cNvSpPr>
          <p:nvPr>
            <p:ph type="ftr" sz="quarter" idx="3"/>
          </p:nvPr>
        </p:nvSpPr>
        <p:spPr>
          <a:xfrm>
            <a:off x="3905250" y="7945438"/>
            <a:ext cx="3621088" cy="457200"/>
          </a:xfrm>
          <a:prstGeom prst="rect">
            <a:avLst/>
          </a:prstGeom>
        </p:spPr>
        <p:txBody>
          <a:bodyPr vert="horz" wrap="square" lIns="114248" tIns="57124" rIns="114248" bIns="57124" numCol="1" anchor="ctr" anchorCtr="0" compatLnSpc="1">
            <a:prstTxWarp prst="textNoShape">
              <a:avLst/>
            </a:prstTxWarp>
          </a:bodyPr>
          <a:lstStyle>
            <a:lvl1pPr algn="ct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8193088" y="7945438"/>
            <a:ext cx="2667000"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
        <p:nvSpPr>
          <p:cNvPr id="8" name="직사각형 7"/>
          <p:cNvSpPr/>
          <p:nvPr userDrawn="1"/>
        </p:nvSpPr>
        <p:spPr>
          <a:xfrm>
            <a:off x="5571778" y="8271824"/>
            <a:ext cx="5715000" cy="261610"/>
          </a:xfrm>
          <a:prstGeom prst="rect">
            <a:avLst/>
          </a:prstGeom>
        </p:spPr>
        <p:txBody>
          <a:bodyPr>
            <a:spAutoFit/>
          </a:bodyPr>
          <a:lstStyle/>
          <a:p>
            <a:pPr algn="r"/>
            <a:r>
              <a:rPr lang="en-US" altLang="ko-KR" sz="1100" dirty="0" smtClean="0">
                <a:solidFill>
                  <a:srgbClr val="A50034"/>
                </a:solidFill>
                <a:effectLst/>
                <a:latin typeface="Arial" panose="020B0604020202020204" pitchFamily="34" charset="0"/>
                <a:ea typeface="LG스마트체 Regular" panose="020B0600000101010101" pitchFamily="50" charset="-127"/>
                <a:cs typeface="Arial" panose="020B0604020202020204" pitchFamily="34" charset="0"/>
              </a:rPr>
              <a:t>Copyright 2021. LG Electronics Inc. All rights reserved. </a:t>
            </a:r>
            <a:endParaRPr lang="ko-KR" altLang="en-US" sz="1100">
              <a:solidFill>
                <a:srgbClr val="A50034"/>
              </a:solidFill>
              <a:latin typeface="Arial" panose="020B0604020202020204" pitchFamily="34" charset="0"/>
              <a:ea typeface="LG스마트체 Regular" panose="020B0600000101010101" pitchFamily="50" charset="-127"/>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a:t>Potential down-scoping </a:t>
            </a:r>
            <a:r>
              <a:rPr lang="en-US" altLang="ko-KR" b="1" dirty="0" smtClean="0"/>
              <a:t/>
            </a:r>
            <a:br>
              <a:rPr lang="en-US" altLang="ko-KR" b="1" dirty="0" smtClean="0"/>
            </a:br>
            <a:r>
              <a:rPr lang="en-US" altLang="ko-KR" b="1" dirty="0" smtClean="0"/>
              <a:t>for </a:t>
            </a:r>
            <a:r>
              <a:rPr lang="en-US" altLang="ko-KR" b="1" dirty="0"/>
              <a:t>Rel-17 IAB enhancements</a:t>
            </a:r>
            <a:endParaRPr lang="ko-KR" altLang="en-US" b="1"/>
          </a:p>
        </p:txBody>
      </p:sp>
    </p:spTree>
    <p:extLst>
      <p:ext uri="{BB962C8B-B14F-4D97-AF65-F5344CB8AC3E}">
        <p14:creationId xmlns:p14="http://schemas.microsoft.com/office/powerpoint/2010/main" val="3289268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43186" y="80268"/>
            <a:ext cx="10873208" cy="919014"/>
          </a:xfrm>
        </p:spPr>
        <p:txBody>
          <a:bodyPr/>
          <a:lstStyle/>
          <a:p>
            <a:r>
              <a:rPr lang="en-US" altLang="ko-KR" sz="3600" dirty="0" err="1" smtClean="0"/>
              <a:t>Deprioritization</a:t>
            </a:r>
            <a:r>
              <a:rPr lang="en-US" altLang="ko-KR" sz="3600" dirty="0" smtClean="0"/>
              <a:t> work in RAN#92e</a:t>
            </a:r>
            <a:endParaRPr lang="ko-KR" altLang="en-US" sz="3600"/>
          </a:p>
        </p:txBody>
      </p:sp>
      <p:sp>
        <p:nvSpPr>
          <p:cNvPr id="3" name="내용 개체 틀 2"/>
          <p:cNvSpPr>
            <a:spLocks noGrp="1"/>
          </p:cNvSpPr>
          <p:nvPr>
            <p:ph idx="1"/>
          </p:nvPr>
        </p:nvSpPr>
        <p:spPr>
          <a:xfrm>
            <a:off x="571500" y="1405930"/>
            <a:ext cx="10288588" cy="6624736"/>
          </a:xfrm>
        </p:spPr>
        <p:txBody>
          <a:bodyPr>
            <a:normAutofit/>
          </a:bodyPr>
          <a:lstStyle/>
          <a:p>
            <a:r>
              <a:rPr lang="en-US" altLang="ko-KR" sz="2600" dirty="0" smtClean="0"/>
              <a:t>There were concerns about RAN2 progress on some issues and objective in the WID and the below was discussed in RAN#92e.</a:t>
            </a:r>
          </a:p>
          <a:p>
            <a:endParaRPr lang="en-US" altLang="ko-KR" dirty="0"/>
          </a:p>
          <a:p>
            <a:endParaRPr lang="en-US" altLang="ko-KR" dirty="0" smtClean="0"/>
          </a:p>
          <a:p>
            <a:endParaRPr lang="en-US" altLang="ko-KR" dirty="0" smtClean="0"/>
          </a:p>
          <a:p>
            <a:endParaRPr lang="en-US" altLang="ko-KR" dirty="0"/>
          </a:p>
          <a:p>
            <a:r>
              <a:rPr lang="en-US" altLang="ko-KR" sz="2600" dirty="0" smtClean="0"/>
              <a:t>During the discussion, RAN2 chair suggested: </a:t>
            </a:r>
          </a:p>
          <a:p>
            <a:pPr lvl="1"/>
            <a:r>
              <a:rPr lang="en-US" altLang="ko-KR" sz="2200" dirty="0" smtClean="0"/>
              <a:t>RAN2 attempts first to </a:t>
            </a:r>
            <a:r>
              <a:rPr lang="en-US" altLang="ko-KR" sz="2200" dirty="0"/>
              <a:t>decide which </a:t>
            </a:r>
            <a:r>
              <a:rPr lang="en-US" altLang="ko-KR" sz="2200" dirty="0" smtClean="0"/>
              <a:t>topics should </a:t>
            </a:r>
            <a:r>
              <a:rPr lang="en-US" altLang="ko-KR" sz="2200" dirty="0"/>
              <a:t>be deprioritized </a:t>
            </a:r>
            <a:r>
              <a:rPr lang="en-US" altLang="ko-KR" sz="2200" dirty="0" smtClean="0"/>
              <a:t>for fairness/latency/congestion, and then RP </a:t>
            </a:r>
            <a:r>
              <a:rPr lang="en-US" altLang="ko-KR" sz="2200" dirty="0"/>
              <a:t>prioritization would </a:t>
            </a:r>
            <a:r>
              <a:rPr lang="en-US" altLang="ko-KR" sz="2200" dirty="0" smtClean="0"/>
              <a:t>do </a:t>
            </a:r>
            <a:r>
              <a:rPr lang="en-US" altLang="ko-KR" sz="2200" dirty="0"/>
              <a:t>at </a:t>
            </a:r>
            <a:r>
              <a:rPr lang="en-US" altLang="ko-KR" sz="2200" dirty="0" smtClean="0"/>
              <a:t>RAN#93e </a:t>
            </a:r>
            <a:r>
              <a:rPr lang="en-US" altLang="ko-KR" sz="2200" dirty="0"/>
              <a:t>or </a:t>
            </a:r>
            <a:r>
              <a:rPr lang="en-US" altLang="ko-KR" sz="2200" dirty="0" smtClean="0"/>
              <a:t>RAN#94e.</a:t>
            </a:r>
          </a:p>
          <a:p>
            <a:r>
              <a:rPr lang="en-US" altLang="ko-KR" sz="2600" dirty="0" smtClean="0"/>
              <a:t>Finally, the following conclusion was made after offline discussion.</a:t>
            </a:r>
          </a:p>
          <a:p>
            <a:pPr lvl="1"/>
            <a:r>
              <a:rPr lang="en-US" altLang="ko-KR" sz="2200" dirty="0" smtClean="0"/>
              <a:t>Rel-17 </a:t>
            </a:r>
            <a:r>
              <a:rPr lang="en-US" altLang="ko-KR" sz="2200" dirty="0"/>
              <a:t>IAB to deprioritize discussions on ”DAPS-like” solutions for </a:t>
            </a:r>
            <a:r>
              <a:rPr lang="en-US" altLang="ko-KR" sz="2200" dirty="0" smtClean="0"/>
              <a:t>IAB.</a:t>
            </a:r>
          </a:p>
          <a:p>
            <a:pPr lvl="1"/>
            <a:r>
              <a:rPr lang="en-US" altLang="ko-KR" sz="2200" dirty="0">
                <a:solidFill>
                  <a:srgbClr val="FF0000"/>
                </a:solidFill>
              </a:rPr>
              <a:t>RAN2 to attempt </a:t>
            </a:r>
            <a:r>
              <a:rPr lang="en-US" altLang="ko-KR" sz="2200" dirty="0" err="1">
                <a:solidFill>
                  <a:srgbClr val="FF0000"/>
                </a:solidFill>
              </a:rPr>
              <a:t>deprioritization</a:t>
            </a:r>
            <a:r>
              <a:rPr lang="en-US" altLang="ko-KR" sz="2200" dirty="0">
                <a:solidFill>
                  <a:srgbClr val="FF0000"/>
                </a:solidFill>
              </a:rPr>
              <a:t> of efforts for Rel-17 </a:t>
            </a:r>
            <a:r>
              <a:rPr lang="en-US" altLang="ko-KR" sz="2200" dirty="0" smtClean="0">
                <a:solidFill>
                  <a:srgbClr val="FF0000"/>
                </a:solidFill>
              </a:rPr>
              <a:t>IAB.</a:t>
            </a:r>
            <a:endParaRPr lang="en-US" altLang="ko-KR" sz="2200" dirty="0">
              <a:solidFill>
                <a:srgbClr val="FF0000"/>
              </a:solidFill>
            </a:endParaRPr>
          </a:p>
          <a:p>
            <a:pPr lvl="1"/>
            <a:endParaRPr lang="en-US" altLang="ko-KR" b="1" dirty="0"/>
          </a:p>
        </p:txBody>
      </p:sp>
      <p:graphicFrame>
        <p:nvGraphicFramePr>
          <p:cNvPr id="4" name="표 3"/>
          <p:cNvGraphicFramePr>
            <a:graphicFrameLocks noGrp="1"/>
          </p:cNvGraphicFramePr>
          <p:nvPr>
            <p:extLst>
              <p:ext uri="{D42A27DB-BD31-4B8C-83A1-F6EECF244321}">
                <p14:modId xmlns:p14="http://schemas.microsoft.com/office/powerpoint/2010/main" val="3178411360"/>
              </p:ext>
            </p:extLst>
          </p:nvPr>
        </p:nvGraphicFramePr>
        <p:xfrm>
          <a:off x="1107282" y="2846090"/>
          <a:ext cx="9505056" cy="1737360"/>
        </p:xfrm>
        <a:graphic>
          <a:graphicData uri="http://schemas.openxmlformats.org/drawingml/2006/table">
            <a:tbl>
              <a:tblPr firstRow="1" bandRow="1">
                <a:tableStyleId>{5C22544A-7EE6-4342-B048-85BDC9FD1C3A}</a:tableStyleId>
              </a:tblPr>
              <a:tblGrid>
                <a:gridCol w="9505056"/>
              </a:tblGrid>
              <a:tr h="1512168">
                <a:tc>
                  <a:txBody>
                    <a:bodyPr/>
                    <a:lstStyle/>
                    <a:p>
                      <a:pPr marL="0" lvl="0" indent="0" hangingPunct="0">
                        <a:spcAft>
                          <a:spcPts val="0"/>
                        </a:spcAft>
                        <a:buFont typeface="+mj-lt"/>
                        <a:buNone/>
                      </a:pPr>
                      <a:r>
                        <a:rPr lang="en-US" altLang="ko-KR" sz="1800" i="1" dirty="0" smtClean="0">
                          <a:solidFill>
                            <a:schemeClr val="tx1"/>
                          </a:solidFill>
                          <a:effectLst/>
                          <a:latin typeface="Times New Roman" panose="02020603050405020304" pitchFamily="18" charset="0"/>
                          <a:ea typeface="Times New Roman" panose="02020603050405020304" pitchFamily="18" charset="0"/>
                        </a:rPr>
                        <a:t>Proposal: RAN plenary to give guidance to RAN2 Rel.17 IAB work to focus efforts on Topology Adaptation (TA) enhancements and Duplexing enhancements and to deprioritize following enhancement areas/options:</a:t>
                      </a:r>
                    </a:p>
                    <a:p>
                      <a:pPr marL="0" lvl="0" indent="0" hangingPunct="0">
                        <a:spcAft>
                          <a:spcPts val="0"/>
                        </a:spcAft>
                        <a:buFont typeface="+mj-lt"/>
                        <a:buNone/>
                      </a:pPr>
                      <a:r>
                        <a:rPr lang="en-US" altLang="ko-KR" sz="1800" i="1" dirty="0" smtClean="0">
                          <a:solidFill>
                            <a:schemeClr val="tx1"/>
                          </a:solidFill>
                          <a:effectLst/>
                          <a:latin typeface="Times New Roman" panose="02020603050405020304" pitchFamily="18" charset="0"/>
                          <a:ea typeface="Times New Roman" panose="02020603050405020304" pitchFamily="18" charset="0"/>
                        </a:rPr>
                        <a:t>     -</a:t>
                      </a:r>
                      <a:r>
                        <a:rPr lang="en-US" altLang="ko-KR" sz="1800" i="1" baseline="0" dirty="0" smtClean="0">
                          <a:solidFill>
                            <a:schemeClr val="tx1"/>
                          </a:solidFill>
                          <a:effectLst/>
                          <a:latin typeface="Times New Roman" panose="02020603050405020304" pitchFamily="18" charset="0"/>
                          <a:ea typeface="Times New Roman" panose="02020603050405020304" pitchFamily="18" charset="0"/>
                        </a:rPr>
                        <a:t> </a:t>
                      </a:r>
                      <a:r>
                        <a:rPr lang="en-US" altLang="ko-KR" sz="1800" i="1" dirty="0" smtClean="0">
                          <a:solidFill>
                            <a:schemeClr val="tx1"/>
                          </a:solidFill>
                          <a:effectLst/>
                          <a:latin typeface="Times New Roman" panose="02020603050405020304" pitchFamily="18" charset="0"/>
                          <a:ea typeface="Times New Roman" panose="02020603050405020304" pitchFamily="18" charset="0"/>
                        </a:rPr>
                        <a:t>Topology-wide fairness, latency reduction and congestion control</a:t>
                      </a:r>
                    </a:p>
                    <a:p>
                      <a:pPr marL="0" lvl="0" indent="0" hangingPunct="0">
                        <a:spcAft>
                          <a:spcPts val="0"/>
                        </a:spcAft>
                        <a:buFont typeface="+mj-lt"/>
                        <a:buNone/>
                      </a:pPr>
                      <a:r>
                        <a:rPr lang="en-US" altLang="ko-KR" sz="1800" i="1" dirty="0" smtClean="0">
                          <a:solidFill>
                            <a:schemeClr val="tx1"/>
                          </a:solidFill>
                          <a:effectLst/>
                          <a:latin typeface="Times New Roman" panose="02020603050405020304" pitchFamily="18" charset="0"/>
                          <a:ea typeface="Times New Roman" panose="02020603050405020304" pitchFamily="18" charset="0"/>
                        </a:rPr>
                        <a:t>     - DAPS-like solution for IAB topology adaptation</a:t>
                      </a:r>
                    </a:p>
                    <a:p>
                      <a:pPr marL="0" lvl="0" indent="0" hangingPunct="0">
                        <a:spcAft>
                          <a:spcPts val="0"/>
                        </a:spcAft>
                        <a:buFont typeface="+mj-lt"/>
                        <a:buNone/>
                      </a:pPr>
                      <a:r>
                        <a:rPr lang="en-US" altLang="ko-KR" sz="1800" i="1" dirty="0" smtClean="0">
                          <a:solidFill>
                            <a:schemeClr val="tx1"/>
                          </a:solidFill>
                          <a:effectLst/>
                          <a:latin typeface="Times New Roman" panose="02020603050405020304" pitchFamily="18" charset="0"/>
                          <a:ea typeface="Times New Roman" panose="02020603050405020304" pitchFamily="18" charset="0"/>
                        </a:rPr>
                        <a:t>     - IAB specific enhancements for CHO</a:t>
                      </a:r>
                    </a:p>
                  </a:txBody>
                  <a:tcPr>
                    <a:solidFill>
                      <a:schemeClr val="bg2">
                        <a:lumMod val="90000"/>
                      </a:schemeClr>
                    </a:solidFill>
                  </a:tcPr>
                </a:tc>
              </a:tr>
            </a:tbl>
          </a:graphicData>
        </a:graphic>
      </p:graphicFrame>
    </p:spTree>
    <p:extLst>
      <p:ext uri="{BB962C8B-B14F-4D97-AF65-F5344CB8AC3E}">
        <p14:creationId xmlns:p14="http://schemas.microsoft.com/office/powerpoint/2010/main" val="2616841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3600" dirty="0" smtClean="0"/>
              <a:t>RAN2 </a:t>
            </a:r>
            <a:r>
              <a:rPr lang="en-US" altLang="ko-KR" sz="3600" dirty="0"/>
              <a:t>d</a:t>
            </a:r>
            <a:r>
              <a:rPr lang="en-US" altLang="ko-KR" sz="3600" dirty="0" smtClean="0"/>
              <a:t>iscussion in RAN2#115e</a:t>
            </a:r>
            <a:endParaRPr lang="ko-KR" altLang="en-US" sz="3600"/>
          </a:p>
        </p:txBody>
      </p:sp>
      <p:sp>
        <p:nvSpPr>
          <p:cNvPr id="3" name="내용 개체 틀 2"/>
          <p:cNvSpPr>
            <a:spLocks noGrp="1"/>
          </p:cNvSpPr>
          <p:nvPr>
            <p:ph idx="1"/>
          </p:nvPr>
        </p:nvSpPr>
        <p:spPr>
          <a:xfrm>
            <a:off x="611782" y="1405930"/>
            <a:ext cx="10288588" cy="6696744"/>
          </a:xfrm>
        </p:spPr>
        <p:txBody>
          <a:bodyPr>
            <a:normAutofit/>
          </a:bodyPr>
          <a:lstStyle/>
          <a:p>
            <a:r>
              <a:rPr lang="en-US" altLang="ko-KR" sz="2600" dirty="0" smtClean="0"/>
              <a:t>There were still many solutions on the table which require lots of RAN2 discussion at the beginning of the meeting.</a:t>
            </a:r>
          </a:p>
          <a:p>
            <a:pPr lvl="1"/>
            <a:r>
              <a:rPr lang="en-US" altLang="ko-KR" sz="2200" dirty="0" smtClean="0"/>
              <a:t>After long online </a:t>
            </a:r>
            <a:r>
              <a:rPr lang="en-US" altLang="ko-KR" sz="2200" dirty="0"/>
              <a:t>and offline </a:t>
            </a:r>
            <a:r>
              <a:rPr lang="en-US" altLang="ko-KR" sz="2200" dirty="0" smtClean="0"/>
              <a:t>discussion, several solutions were sorted out for decision making in RAN2.</a:t>
            </a:r>
          </a:p>
          <a:p>
            <a:r>
              <a:rPr lang="en-US" altLang="ko-KR" sz="2600" dirty="0" smtClean="0"/>
              <a:t>However, in the comeback session, it was clearly observed that all proposals </a:t>
            </a:r>
            <a:r>
              <a:rPr lang="en-US" altLang="ko-KR" sz="2600" dirty="0" smtClean="0"/>
              <a:t>have </a:t>
            </a:r>
            <a:r>
              <a:rPr lang="en-US" altLang="ko-KR" sz="2600" dirty="0" smtClean="0"/>
              <a:t>strong oppositions.</a:t>
            </a:r>
            <a:endParaRPr lang="en-US" altLang="ko-KR" sz="2200" b="1" dirty="0" smtClean="0"/>
          </a:p>
          <a:p>
            <a:r>
              <a:rPr lang="en-US" altLang="ko-KR" sz="2600" b="1" dirty="0" smtClean="0"/>
              <a:t>Finally, </a:t>
            </a:r>
            <a:r>
              <a:rPr lang="en-US" altLang="ko-KR" sz="2600" b="1" dirty="0" smtClean="0">
                <a:solidFill>
                  <a:srgbClr val="FF0000"/>
                </a:solidFill>
              </a:rPr>
              <a:t>no agreements for </a:t>
            </a:r>
            <a:r>
              <a:rPr lang="en-US" altLang="ko-KR" sz="2600" b="1" dirty="0" err="1" smtClean="0">
                <a:solidFill>
                  <a:srgbClr val="FF0000"/>
                </a:solidFill>
              </a:rPr>
              <a:t>deprioritization</a:t>
            </a:r>
            <a:r>
              <a:rPr lang="en-US" altLang="ko-KR" sz="2600" b="1" dirty="0" smtClean="0">
                <a:solidFill>
                  <a:srgbClr val="FF0000"/>
                </a:solidFill>
              </a:rPr>
              <a:t> were made in the last RAN2 meeting</a:t>
            </a:r>
            <a:r>
              <a:rPr lang="en-US" altLang="ko-KR" sz="2600" b="1" dirty="0" smtClean="0"/>
              <a:t> </a:t>
            </a:r>
            <a:r>
              <a:rPr lang="en-US" altLang="ko-KR" sz="2600" b="1" dirty="0" smtClean="0">
                <a:solidFill>
                  <a:srgbClr val="FF0000"/>
                </a:solidFill>
              </a:rPr>
              <a:t>even </a:t>
            </a:r>
            <a:r>
              <a:rPr lang="en-US" altLang="ko-KR" sz="2600" dirty="0" smtClean="0">
                <a:solidFill>
                  <a:srgbClr val="FF0000"/>
                </a:solidFill>
              </a:rPr>
              <a:t>after consuming long discussion time</a:t>
            </a:r>
            <a:r>
              <a:rPr lang="en-US" altLang="ko-KR" sz="2600" b="1" dirty="0" smtClean="0">
                <a:solidFill>
                  <a:srgbClr val="FF0000"/>
                </a:solidFill>
              </a:rPr>
              <a:t>.</a:t>
            </a:r>
          </a:p>
        </p:txBody>
      </p:sp>
      <p:graphicFrame>
        <p:nvGraphicFramePr>
          <p:cNvPr id="4" name="표 3"/>
          <p:cNvGraphicFramePr>
            <a:graphicFrameLocks noGrp="1"/>
          </p:cNvGraphicFramePr>
          <p:nvPr>
            <p:extLst>
              <p:ext uri="{D42A27DB-BD31-4B8C-83A1-F6EECF244321}">
                <p14:modId xmlns:p14="http://schemas.microsoft.com/office/powerpoint/2010/main" val="22643162"/>
              </p:ext>
            </p:extLst>
          </p:nvPr>
        </p:nvGraphicFramePr>
        <p:xfrm>
          <a:off x="1027651" y="5294362"/>
          <a:ext cx="9824814" cy="2567940"/>
        </p:xfrm>
        <a:graphic>
          <a:graphicData uri="http://schemas.openxmlformats.org/drawingml/2006/table">
            <a:tbl>
              <a:tblPr firstRow="1" bandRow="1">
                <a:tableStyleId>{5C22544A-7EE6-4342-B048-85BDC9FD1C3A}</a:tableStyleId>
              </a:tblPr>
              <a:tblGrid>
                <a:gridCol w="9824814"/>
              </a:tblGrid>
              <a:tr h="792087">
                <a:tc>
                  <a:txBody>
                    <a:bodyPr/>
                    <a:lstStyle/>
                    <a:p>
                      <a:pPr marL="0" lvl="0" indent="0" hangingPunct="0">
                        <a:spcAft>
                          <a:spcPts val="0"/>
                        </a:spcAft>
                        <a:buFont typeface="+mj-lt"/>
                        <a:buNone/>
                      </a:pPr>
                      <a:r>
                        <a:rPr lang="en-US" altLang="ko-KR" sz="2000" i="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RAN2 Chair</a:t>
                      </a:r>
                      <a:r>
                        <a:rPr lang="en-US" altLang="ko-KR" sz="2000" i="0" baseline="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 Note from RAN2#115e:</a:t>
                      </a:r>
                      <a:endParaRPr lang="en-US" altLang="ko-KR" sz="2000" i="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lvl="0" indent="0" hangingPunct="0">
                        <a:spcAft>
                          <a:spcPts val="0"/>
                        </a:spcAft>
                        <a:buFont typeface="+mj-lt"/>
                        <a:buNone/>
                      </a:pPr>
                      <a:r>
                        <a:rPr lang="en-US" altLang="ko-KR" sz="2000" i="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 Chair: It seems all proposals have strong opposition. </a:t>
                      </a:r>
                    </a:p>
                    <a:p>
                      <a:pPr marL="0" lvl="0" indent="0" hangingPunct="0">
                        <a:spcAft>
                          <a:spcPts val="0"/>
                        </a:spcAft>
                        <a:buFont typeface="+mj-lt"/>
                        <a:buNone/>
                      </a:pPr>
                      <a:r>
                        <a:rPr lang="en-US" altLang="ko-KR" sz="2000" i="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 Chair: None of the proposals can be agreed for now. P3 not agreeable at all. P4 seems to have significant resistance with objections. P2 and potentially P5 (or variants thereof) can possibly be kept on the table for another meeting cycle. </a:t>
                      </a:r>
                    </a:p>
                    <a:p>
                      <a:pPr marL="0" lvl="0" indent="0" hangingPunct="0">
                        <a:spcAft>
                          <a:spcPts val="0"/>
                        </a:spcAft>
                        <a:buFont typeface="+mj-lt"/>
                        <a:buNone/>
                      </a:pPr>
                      <a:r>
                        <a:rPr lang="en-US" altLang="ko-KR" sz="2000" i="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lang="en-US" altLang="ko-KR" sz="2000" i="0" baseline="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US" altLang="ko-KR" sz="2000" i="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Chair expect </a:t>
                      </a:r>
                      <a:r>
                        <a:rPr lang="en-US" altLang="ko-KR" sz="2000" i="0" dirty="0" err="1"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deprioritization</a:t>
                      </a:r>
                      <a:r>
                        <a:rPr lang="en-US" altLang="ko-KR" sz="2000" i="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 proposals for discussion at RP (as previous RP). </a:t>
                      </a:r>
                      <a:endParaRPr lang="en-US" altLang="ko-KR" sz="1800" i="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spcBef>
                          <a:spcPts val="300"/>
                        </a:spcBef>
                        <a:spcAft>
                          <a:spcPts val="0"/>
                        </a:spcAft>
                        <a:buSzPts val="1100"/>
                        <a:buFont typeface="Symbol" panose="05050102010706020507" pitchFamily="18" charset="2"/>
                        <a:buChar char=""/>
                        <a:tabLst>
                          <a:tab pos="1028065" algn="l"/>
                        </a:tabLst>
                      </a:pPr>
                      <a:r>
                        <a:rPr lang="en-GB" altLang="ko-KR" sz="2000" b="1" dirty="0" smtClean="0">
                          <a:solidFill>
                            <a:srgbClr val="FF0000"/>
                          </a:solidFill>
                          <a:effectLst/>
                          <a:latin typeface="Arial" panose="020B0604020202020204" pitchFamily="34" charset="0"/>
                          <a:ea typeface="MS Mincho"/>
                          <a:cs typeface="Arial" panose="020B0604020202020204" pitchFamily="34" charset="0"/>
                        </a:rPr>
                        <a:t>Noted, no agreements. </a:t>
                      </a:r>
                      <a:endParaRPr lang="ko-KR" altLang="ko-KR" sz="2000" b="1" smtClean="0">
                        <a:solidFill>
                          <a:srgbClr val="FF0000"/>
                        </a:solidFill>
                        <a:effectLst/>
                        <a:latin typeface="Arial" panose="020B0604020202020204" pitchFamily="34" charset="0"/>
                        <a:ea typeface="MS Mincho"/>
                        <a:cs typeface="Arial" panose="020B0604020202020204" pitchFamily="34" charset="0"/>
                      </a:endParaRPr>
                    </a:p>
                  </a:txBody>
                  <a:tcPr>
                    <a:solidFill>
                      <a:schemeClr val="bg2">
                        <a:lumMod val="90000"/>
                      </a:schemeClr>
                    </a:solidFill>
                  </a:tcPr>
                </a:tc>
              </a:tr>
            </a:tbl>
          </a:graphicData>
        </a:graphic>
      </p:graphicFrame>
    </p:spTree>
    <p:extLst>
      <p:ext uri="{BB962C8B-B14F-4D97-AF65-F5344CB8AC3E}">
        <p14:creationId xmlns:p14="http://schemas.microsoft.com/office/powerpoint/2010/main" val="16985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43186" y="80268"/>
            <a:ext cx="11017224" cy="919014"/>
          </a:xfrm>
        </p:spPr>
        <p:txBody>
          <a:bodyPr/>
          <a:lstStyle/>
          <a:p>
            <a:r>
              <a:rPr lang="en-US" altLang="ko-KR" sz="3600" dirty="0" smtClean="0"/>
              <a:t>Why </a:t>
            </a:r>
            <a:r>
              <a:rPr lang="en-US" altLang="ko-KR" sz="3600" dirty="0" err="1" smtClean="0"/>
              <a:t>deprioritization</a:t>
            </a:r>
            <a:r>
              <a:rPr lang="en-US" altLang="ko-KR" sz="3600" dirty="0" smtClean="0"/>
              <a:t> should be made in RAN#93e</a:t>
            </a:r>
            <a:endParaRPr lang="ko-KR" altLang="en-US" sz="3600" dirty="0"/>
          </a:p>
        </p:txBody>
      </p:sp>
      <p:sp>
        <p:nvSpPr>
          <p:cNvPr id="3" name="내용 개체 틀 2"/>
          <p:cNvSpPr>
            <a:spLocks noGrp="1"/>
          </p:cNvSpPr>
          <p:nvPr>
            <p:ph idx="1"/>
          </p:nvPr>
        </p:nvSpPr>
        <p:spPr/>
        <p:txBody>
          <a:bodyPr>
            <a:normAutofit lnSpcReduction="10000"/>
          </a:bodyPr>
          <a:lstStyle/>
          <a:p>
            <a:r>
              <a:rPr lang="en-US" altLang="ko-KR" sz="2600" dirty="0" smtClean="0"/>
              <a:t>Only </a:t>
            </a:r>
            <a:r>
              <a:rPr lang="en-US" altLang="ko-KR" sz="2600" dirty="0"/>
              <a:t>three RAN2 meetings are </a:t>
            </a:r>
            <a:r>
              <a:rPr lang="en-US" altLang="ko-KR" sz="2600" dirty="0" smtClean="0"/>
              <a:t>remaining from now on.</a:t>
            </a:r>
            <a:r>
              <a:rPr lang="en-US" altLang="ko-KR" dirty="0" smtClean="0"/>
              <a:t> </a:t>
            </a:r>
            <a:endParaRPr lang="en-US" altLang="ko-KR" dirty="0"/>
          </a:p>
          <a:p>
            <a:pPr lvl="1"/>
            <a:r>
              <a:rPr lang="en-US" altLang="ko-KR" sz="2200" dirty="0"/>
              <a:t>If RP prioritization will be made in </a:t>
            </a:r>
            <a:r>
              <a:rPr lang="en-US" altLang="ko-KR" sz="2200" dirty="0" smtClean="0"/>
              <a:t>RAN#94e, </a:t>
            </a:r>
            <a:r>
              <a:rPr lang="en-US" altLang="ko-KR" sz="2200" dirty="0"/>
              <a:t>the survived </a:t>
            </a:r>
            <a:r>
              <a:rPr lang="en-US" altLang="ko-KR" sz="2200" dirty="0" smtClean="0"/>
              <a:t>topic should </a:t>
            </a:r>
            <a:r>
              <a:rPr lang="en-US" altLang="ko-KR" sz="2200" dirty="0"/>
              <a:t>be finished only two RAN2 </a:t>
            </a:r>
            <a:r>
              <a:rPr lang="en-US" altLang="ko-KR" sz="2200" dirty="0" smtClean="0"/>
              <a:t>meeting.</a:t>
            </a:r>
            <a:endParaRPr lang="en-US" altLang="ko-KR" sz="2200" dirty="0"/>
          </a:p>
          <a:p>
            <a:r>
              <a:rPr lang="en-US" altLang="ko-KR" sz="2600" dirty="0" smtClean="0"/>
              <a:t>RAN1 </a:t>
            </a:r>
            <a:r>
              <a:rPr lang="en-US" altLang="ko-KR" sz="2600" dirty="0"/>
              <a:t>finish their Rel-17 IAB work in </a:t>
            </a:r>
            <a:r>
              <a:rPr lang="en-US" altLang="ko-KR" sz="2600" dirty="0" smtClean="0"/>
              <a:t>November.</a:t>
            </a:r>
            <a:endParaRPr lang="en-US" altLang="ko-KR" sz="2600" dirty="0"/>
          </a:p>
          <a:p>
            <a:pPr lvl="1"/>
            <a:r>
              <a:rPr lang="en-US" altLang="ko-KR" sz="2200" dirty="0" smtClean="0"/>
              <a:t>More </a:t>
            </a:r>
            <a:r>
              <a:rPr lang="en-US" altLang="ko-KR" sz="2200" dirty="0"/>
              <a:t>RAN2 involvement/discussion are expected to specify required </a:t>
            </a:r>
            <a:r>
              <a:rPr lang="en-US" altLang="ko-KR" sz="2200" dirty="0" err="1"/>
              <a:t>signalling</a:t>
            </a:r>
            <a:r>
              <a:rPr lang="en-US" altLang="ko-KR" sz="2200" dirty="0"/>
              <a:t> and procedural enhancement to support RAN1-led </a:t>
            </a:r>
            <a:r>
              <a:rPr lang="en-US" altLang="ko-KR" sz="2200" dirty="0" smtClean="0"/>
              <a:t>objective.</a:t>
            </a:r>
          </a:p>
          <a:p>
            <a:pPr lvl="1"/>
            <a:r>
              <a:rPr lang="en-US" altLang="ko-KR" sz="2200" dirty="0" smtClean="0"/>
              <a:t>RAN2 is already busy to handle RAN2 issues for supporting RAN3-led objective.</a:t>
            </a:r>
            <a:endParaRPr lang="en-US" altLang="ko-KR" sz="2200" dirty="0"/>
          </a:p>
          <a:p>
            <a:r>
              <a:rPr lang="en-US" altLang="ko-KR" sz="2600" dirty="0" smtClean="0"/>
              <a:t>Even if one more RAN2 meeting is used to discuss </a:t>
            </a:r>
            <a:r>
              <a:rPr lang="en-US" altLang="ko-KR" sz="2600" dirty="0" err="1" smtClean="0"/>
              <a:t>deprioritization</a:t>
            </a:r>
            <a:r>
              <a:rPr lang="en-US" altLang="ko-KR" sz="2600" dirty="0" smtClean="0"/>
              <a:t> for RAN2-led objective, </a:t>
            </a:r>
          </a:p>
          <a:p>
            <a:pPr lvl="1"/>
            <a:r>
              <a:rPr lang="en-US" altLang="ko-KR" sz="2200" dirty="0" smtClean="0"/>
              <a:t>Nothing is different and this will consume lots of discussion time in November RAN2 meeting.</a:t>
            </a:r>
          </a:p>
          <a:p>
            <a:pPr lvl="1"/>
            <a:r>
              <a:rPr lang="en-US" altLang="ko-KR" sz="2200" dirty="0" smtClean="0"/>
              <a:t>Eventually all other important RAN2 topics should be delayed unnecessarily and this will impact to completeness of Rel-17 IAB feature.</a:t>
            </a:r>
          </a:p>
          <a:p>
            <a:pPr marL="0" indent="0">
              <a:buNone/>
            </a:pPr>
            <a:endParaRPr lang="en-US" altLang="ko-KR" dirty="0" smtClean="0"/>
          </a:p>
          <a:p>
            <a:pPr marL="0" indent="0">
              <a:buNone/>
            </a:pPr>
            <a:r>
              <a:rPr lang="en-US" altLang="ko-KR" dirty="0" smtClean="0">
                <a:solidFill>
                  <a:srgbClr val="FF0000"/>
                </a:solidFill>
              </a:rPr>
              <a:t>RAN#93 is the right time to deprioritize RAN2-led objective.</a:t>
            </a:r>
          </a:p>
        </p:txBody>
      </p:sp>
    </p:spTree>
    <p:extLst>
      <p:ext uri="{BB962C8B-B14F-4D97-AF65-F5344CB8AC3E}">
        <p14:creationId xmlns:p14="http://schemas.microsoft.com/office/powerpoint/2010/main" val="2456677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43186" y="80268"/>
            <a:ext cx="11017224" cy="919014"/>
          </a:xfrm>
        </p:spPr>
        <p:txBody>
          <a:bodyPr/>
          <a:lstStyle/>
          <a:p>
            <a:r>
              <a:rPr lang="en-US" altLang="ko-KR" sz="3600" dirty="0" smtClean="0"/>
              <a:t>Proposals for potential </a:t>
            </a:r>
            <a:r>
              <a:rPr lang="en-US" altLang="ko-KR" sz="3600" dirty="0"/>
              <a:t>down-scoping </a:t>
            </a:r>
            <a:endParaRPr lang="ko-KR" altLang="en-US" sz="3600" dirty="0"/>
          </a:p>
        </p:txBody>
      </p:sp>
      <p:sp>
        <p:nvSpPr>
          <p:cNvPr id="3" name="내용 개체 틀 2"/>
          <p:cNvSpPr>
            <a:spLocks noGrp="1"/>
          </p:cNvSpPr>
          <p:nvPr>
            <p:ph idx="1"/>
          </p:nvPr>
        </p:nvSpPr>
        <p:spPr/>
        <p:txBody>
          <a:bodyPr>
            <a:normAutofit/>
          </a:bodyPr>
          <a:lstStyle/>
          <a:p>
            <a:r>
              <a:rPr lang="en-GB" altLang="ko-KR" sz="2600" dirty="0"/>
              <a:t>RAN plenary </a:t>
            </a:r>
            <a:r>
              <a:rPr lang="en-GB" altLang="ko-KR" sz="2600" dirty="0" smtClean="0"/>
              <a:t>make guidance for </a:t>
            </a:r>
            <a:r>
              <a:rPr lang="en-GB" altLang="ko-KR" sz="2600" dirty="0" err="1" smtClean="0"/>
              <a:t>deprioritization</a:t>
            </a:r>
            <a:r>
              <a:rPr lang="en-GB" altLang="ko-KR" sz="2600" dirty="0" smtClean="0"/>
              <a:t> of </a:t>
            </a:r>
            <a:r>
              <a:rPr lang="en-GB" altLang="ko-KR" sz="2600" dirty="0"/>
              <a:t>RAN2 </a:t>
            </a:r>
            <a:r>
              <a:rPr lang="en-GB" altLang="ko-KR" sz="2600" dirty="0" smtClean="0"/>
              <a:t>Rel-17 </a:t>
            </a:r>
            <a:r>
              <a:rPr lang="en-GB" altLang="ko-KR" sz="2600" dirty="0"/>
              <a:t>IAB work </a:t>
            </a:r>
            <a:r>
              <a:rPr lang="en-GB" altLang="ko-KR" sz="2600" dirty="0" smtClean="0"/>
              <a:t>in RAN#93.</a:t>
            </a:r>
          </a:p>
          <a:p>
            <a:r>
              <a:rPr lang="en-US" altLang="ko-KR" sz="2600" dirty="0" smtClean="0"/>
              <a:t>RAN approve the following guidance: RAN2 deprioritize “topology-wide </a:t>
            </a:r>
            <a:r>
              <a:rPr lang="en-US" altLang="ko-KR" sz="2600" dirty="0"/>
              <a:t>fairness, latency reduction and congestion </a:t>
            </a:r>
            <a:r>
              <a:rPr lang="en-US" altLang="ko-KR" sz="2600" dirty="0" smtClean="0"/>
              <a:t>mitigation” EXCEPT already RAN2 agreed topics (i.e., LCG range extension, RLF indication and local rerouting based on flow-control feedback).</a:t>
            </a:r>
          </a:p>
        </p:txBody>
      </p:sp>
    </p:spTree>
    <p:extLst>
      <p:ext uri="{BB962C8B-B14F-4D97-AF65-F5344CB8AC3E}">
        <p14:creationId xmlns:p14="http://schemas.microsoft.com/office/powerpoint/2010/main" val="3431410550"/>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31575</TotalTime>
  <Words>513</Words>
  <Application>Microsoft Office PowerPoint</Application>
  <PresentationFormat>사용자 지정</PresentationFormat>
  <Paragraphs>40</Paragraphs>
  <Slides>5</Slides>
  <Notes>0</Notes>
  <HiddenSlides>0</HiddenSlides>
  <MMClips>0</MMClips>
  <ScaleCrop>false</ScaleCrop>
  <HeadingPairs>
    <vt:vector size="6" baseType="variant">
      <vt:variant>
        <vt:lpstr>사용한 글꼴</vt:lpstr>
      </vt:variant>
      <vt:variant>
        <vt:i4>8</vt:i4>
      </vt:variant>
      <vt:variant>
        <vt:lpstr>테마</vt:lpstr>
      </vt:variant>
      <vt:variant>
        <vt:i4>1</vt:i4>
      </vt:variant>
      <vt:variant>
        <vt:lpstr>슬라이드 제목</vt:lpstr>
      </vt:variant>
      <vt:variant>
        <vt:i4>5</vt:i4>
      </vt:variant>
    </vt:vector>
  </HeadingPairs>
  <TitlesOfParts>
    <vt:vector size="14" baseType="lpstr">
      <vt:lpstr>LG스마트체 Bold</vt:lpstr>
      <vt:lpstr>LG스마트체 Regular</vt:lpstr>
      <vt:lpstr>MS Mincho</vt:lpstr>
      <vt:lpstr>굴림</vt:lpstr>
      <vt:lpstr>맑은 고딕</vt:lpstr>
      <vt:lpstr>Arial</vt:lpstr>
      <vt:lpstr>Symbol</vt:lpstr>
      <vt:lpstr>Times New Roman</vt:lpstr>
      <vt:lpstr>Office 테마</vt:lpstr>
      <vt:lpstr>Potential down-scoping  for Rel-17 IAB enhancements</vt:lpstr>
      <vt:lpstr>Deprioritization work in RAN#92e</vt:lpstr>
      <vt:lpstr>RAN2 discussion in RAN2#115e</vt:lpstr>
      <vt:lpstr>Why deprioritization should be made in RAN#93e</vt:lpstr>
      <vt:lpstr>Proposals for potential down-scoping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 (GyeongCheol)</cp:lastModifiedBy>
  <cp:revision>2104</cp:revision>
  <dcterms:created xsi:type="dcterms:W3CDTF">2016-10-11T04:12:52Z</dcterms:created>
  <dcterms:modified xsi:type="dcterms:W3CDTF">2021-09-02T05:58:11Z</dcterms:modified>
</cp:coreProperties>
</file>