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6"/>
  </p:notesMasterIdLst>
  <p:sldIdLst>
    <p:sldId id="434" r:id="rId3"/>
    <p:sldId id="1085" r:id="rId4"/>
    <p:sldId id="1110" r:id="rId5"/>
    <p:sldId id="1095" r:id="rId6"/>
    <p:sldId id="1090" r:id="rId7"/>
    <p:sldId id="1094" r:id="rId8"/>
    <p:sldId id="1104" r:id="rId9"/>
    <p:sldId id="1111" r:id="rId10"/>
    <p:sldId id="1089" r:id="rId11"/>
    <p:sldId id="1096" r:id="rId12"/>
    <p:sldId id="1097" r:id="rId13"/>
    <p:sldId id="1113" r:id="rId14"/>
    <p:sldId id="1174" r:id="rId15"/>
    <p:sldId id="1173" r:id="rId16"/>
    <p:sldId id="1162" r:id="rId17"/>
    <p:sldId id="1117" r:id="rId18"/>
    <p:sldId id="1102" r:id="rId19"/>
    <p:sldId id="1163" r:id="rId20"/>
    <p:sldId id="1164" r:id="rId21"/>
    <p:sldId id="1165" r:id="rId22"/>
    <p:sldId id="1166" r:id="rId23"/>
    <p:sldId id="1167" r:id="rId24"/>
    <p:sldId id="1168" r:id="rId25"/>
    <p:sldId id="1169" r:id="rId26"/>
    <p:sldId id="1170" r:id="rId27"/>
    <p:sldId id="1171" r:id="rId28"/>
    <p:sldId id="1172" r:id="rId29"/>
    <p:sldId id="1114" r:id="rId30"/>
    <p:sldId id="1101" r:id="rId31"/>
    <p:sldId id="1107" r:id="rId32"/>
    <p:sldId id="1109" r:id="rId33"/>
    <p:sldId id="1127" r:id="rId34"/>
    <p:sldId id="1120" r:id="rId35"/>
    <p:sldId id="1126" r:id="rId36"/>
    <p:sldId id="1128" r:id="rId37"/>
    <p:sldId id="1131" r:id="rId38"/>
    <p:sldId id="1115" r:id="rId39"/>
    <p:sldId id="1105" r:id="rId40"/>
    <p:sldId id="1125" r:id="rId41"/>
    <p:sldId id="1130" r:id="rId42"/>
    <p:sldId id="1132" r:id="rId43"/>
    <p:sldId id="1116" r:id="rId44"/>
    <p:sldId id="1098" r:id="rId45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1CE026-8E2E-4D8D-8AB6-F45F27C34A15}" v="6" dt="2021-09-13T04:18:31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50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microsoft.com/office/2016/11/relationships/changesInfo" Target="changesInfos/changesInfo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51CE026-8E2E-4D8D-8AB6-F45F27C34A15}"/>
    <pc:docChg chg="custSel addSld modSld sldOrd">
      <pc:chgData name="Wanshi Chen" userId="3a7dbef4-3474-47c6-9897-007f5734efb0" providerId="ADAL" clId="{751CE026-8E2E-4D8D-8AB6-F45F27C34A15}" dt="2021-09-13T04:18:31.469" v="430" actId="403"/>
      <pc:docMkLst>
        <pc:docMk/>
      </pc:docMkLst>
      <pc:sldChg chg="modSp mod">
        <pc:chgData name="Wanshi Chen" userId="3a7dbef4-3474-47c6-9897-007f5734efb0" providerId="ADAL" clId="{751CE026-8E2E-4D8D-8AB6-F45F27C34A15}" dt="2021-09-13T03:53:47.794" v="318" actId="404"/>
        <pc:sldMkLst>
          <pc:docMk/>
          <pc:sldMk cId="118730087" sldId="1094"/>
        </pc:sldMkLst>
        <pc:spChg chg="mod">
          <ac:chgData name="Wanshi Chen" userId="3a7dbef4-3474-47c6-9897-007f5734efb0" providerId="ADAL" clId="{751CE026-8E2E-4D8D-8AB6-F45F27C34A15}" dt="2021-09-13T03:53:47.794" v="318" actId="404"/>
          <ac:spMkLst>
            <pc:docMk/>
            <pc:sldMk cId="118730087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51CE026-8E2E-4D8D-8AB6-F45F27C34A15}" dt="2021-09-13T04:17:04.487" v="386"/>
        <pc:sldMkLst>
          <pc:docMk/>
          <pc:sldMk cId="3200504972" sldId="1098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200504972" sldId="1098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407283722" sldId="1101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407283722" sldId="110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51CE026-8E2E-4D8D-8AB6-F45F27C34A15}" dt="2021-09-13T04:17:44.336" v="428" actId="20577"/>
        <pc:sldMkLst>
          <pc:docMk/>
          <pc:sldMk cId="280959604" sldId="1104"/>
        </pc:sldMkLst>
        <pc:spChg chg="mod">
          <ac:chgData name="Wanshi Chen" userId="3a7dbef4-3474-47c6-9897-007f5734efb0" providerId="ADAL" clId="{751CE026-8E2E-4D8D-8AB6-F45F27C34A15}" dt="2021-09-13T04:17:44.336" v="428" actId="20577"/>
          <ac:spMkLst>
            <pc:docMk/>
            <pc:sldMk cId="280959604" sldId="1104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897646553" sldId="1105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897646553" sldId="1105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4168884601" sldId="1107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4168884601" sldId="1107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448142593" sldId="1109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448142593" sldId="110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51CE026-8E2E-4D8D-8AB6-F45F27C34A15}" dt="2021-09-13T04:13:26.906" v="385" actId="404"/>
        <pc:sldMkLst>
          <pc:docMk/>
          <pc:sldMk cId="1299118312" sldId="1113"/>
        </pc:sldMkLst>
        <pc:spChg chg="mod">
          <ac:chgData name="Wanshi Chen" userId="3a7dbef4-3474-47c6-9897-007f5734efb0" providerId="ADAL" clId="{751CE026-8E2E-4D8D-8AB6-F45F27C34A15}" dt="2021-09-13T04:13:26.906" v="385" actId="404"/>
          <ac:spMkLst>
            <pc:docMk/>
            <pc:sldMk cId="1299118312" sldId="1113"/>
            <ac:spMk id="4" creationId="{AE4E52AD-A0CD-409F-AD00-7E9B6AA1832E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348463739" sldId="1120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348463739" sldId="1120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85012923" sldId="1125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85012923" sldId="1125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842719147" sldId="1126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842719147" sldId="1126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762057934" sldId="1127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762057934" sldId="1127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448467092" sldId="1128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448467092" sldId="1128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235914316" sldId="1130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235914316" sldId="1130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085643972" sldId="1131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085643972" sldId="1131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057002626" sldId="1132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057002626" sldId="113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51CE026-8E2E-4D8D-8AB6-F45F27C34A15}" dt="2021-09-13T02:18:45.811" v="311" actId="20577"/>
        <pc:sldMkLst>
          <pc:docMk/>
          <pc:sldMk cId="2867761962" sldId="1162"/>
        </pc:sldMkLst>
        <pc:spChg chg="mod">
          <ac:chgData name="Wanshi Chen" userId="3a7dbef4-3474-47c6-9897-007f5734efb0" providerId="ADAL" clId="{751CE026-8E2E-4D8D-8AB6-F45F27C34A15}" dt="2021-09-13T02:18:45.811" v="311" actId="20577"/>
          <ac:spMkLst>
            <pc:docMk/>
            <pc:sldMk cId="2867761962" sldId="1162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644376396" sldId="1164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644376396" sldId="1164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2118235636" sldId="1165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2118235636" sldId="1165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283034490" sldId="1166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283034490" sldId="1166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3616696966" sldId="1167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3616696966" sldId="1167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190601361" sldId="1168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190601361" sldId="1168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867914683" sldId="1169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867914683" sldId="1169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846506795" sldId="1170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846506795" sldId="1170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2581172967" sldId="1171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2581172967" sldId="1171"/>
            <ac:spMk id="3" creationId="{85903BC0-EB37-4C3E-8DD6-27F0E6CA817C}"/>
          </ac:spMkLst>
        </pc:spChg>
      </pc:sldChg>
      <pc:sldChg chg="modSp">
        <pc:chgData name="Wanshi Chen" userId="3a7dbef4-3474-47c6-9897-007f5734efb0" providerId="ADAL" clId="{751CE026-8E2E-4D8D-8AB6-F45F27C34A15}" dt="2021-09-13T04:17:04.487" v="386"/>
        <pc:sldMkLst>
          <pc:docMk/>
          <pc:sldMk cId="857870271" sldId="1172"/>
        </pc:sldMkLst>
        <pc:spChg chg="mod">
          <ac:chgData name="Wanshi Chen" userId="3a7dbef4-3474-47c6-9897-007f5734efb0" providerId="ADAL" clId="{751CE026-8E2E-4D8D-8AB6-F45F27C34A15}" dt="2021-09-13T04:17:04.487" v="386"/>
          <ac:spMkLst>
            <pc:docMk/>
            <pc:sldMk cId="857870271" sldId="117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51CE026-8E2E-4D8D-8AB6-F45F27C34A15}" dt="2021-09-13T04:18:31.469" v="430" actId="403"/>
        <pc:sldMkLst>
          <pc:docMk/>
          <pc:sldMk cId="772688734" sldId="1173"/>
        </pc:sldMkLst>
        <pc:spChg chg="mod">
          <ac:chgData name="Wanshi Chen" userId="3a7dbef4-3474-47c6-9897-007f5734efb0" providerId="ADAL" clId="{751CE026-8E2E-4D8D-8AB6-F45F27C34A15}" dt="2021-09-13T04:18:31.469" v="430" actId="403"/>
          <ac:spMkLst>
            <pc:docMk/>
            <pc:sldMk cId="772688734" sldId="1173"/>
            <ac:spMk id="2" creationId="{12DD0395-6E2A-4D67-A1A6-3A5C1DB567C4}"/>
          </ac:spMkLst>
        </pc:spChg>
        <pc:spChg chg="mod">
          <ac:chgData name="Wanshi Chen" userId="3a7dbef4-3474-47c6-9897-007f5734efb0" providerId="ADAL" clId="{751CE026-8E2E-4D8D-8AB6-F45F27C34A15}" dt="2021-09-13T02:18:25.038" v="307" actId="404"/>
          <ac:spMkLst>
            <pc:docMk/>
            <pc:sldMk cId="772688734" sldId="1173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751CE026-8E2E-4D8D-8AB6-F45F27C34A15}" dt="2021-09-13T04:18:27.152" v="429" actId="403"/>
        <pc:sldMkLst>
          <pc:docMk/>
          <pc:sldMk cId="2424280064" sldId="1174"/>
        </pc:sldMkLst>
        <pc:spChg chg="mod">
          <ac:chgData name="Wanshi Chen" userId="3a7dbef4-3474-47c6-9897-007f5734efb0" providerId="ADAL" clId="{751CE026-8E2E-4D8D-8AB6-F45F27C34A15}" dt="2021-09-13T04:18:27.152" v="429" actId="403"/>
          <ac:spMkLst>
            <pc:docMk/>
            <pc:sldMk cId="2424280064" sldId="1174"/>
            <ac:spMk id="2" creationId="{12DD0395-6E2A-4D67-A1A6-3A5C1DB567C4}"/>
          </ac:spMkLst>
        </pc:spChg>
        <pc:spChg chg="mod">
          <ac:chgData name="Wanshi Chen" userId="3a7dbef4-3474-47c6-9897-007f5734efb0" providerId="ADAL" clId="{751CE026-8E2E-4D8D-8AB6-F45F27C34A15}" dt="2021-09-13T04:12:38.403" v="376" actId="20577"/>
          <ac:spMkLst>
            <pc:docMk/>
            <pc:sldMk cId="2424280064" sldId="117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9B55E5CD-3DAF-4C23-9211-42F25E74C718}"/>
    <pc:docChg chg="custSel modSld">
      <pc:chgData name="Wanshi Chen" userId="3a7dbef4-3474-47c6-9897-007f5734efb0" providerId="ADAL" clId="{9B55E5CD-3DAF-4C23-9211-42F25E74C718}" dt="2021-09-13T07:56:40.268" v="3" actId="207"/>
      <pc:docMkLst>
        <pc:docMk/>
      </pc:docMkLst>
      <pc:sldChg chg="modSp mod">
        <pc:chgData name="Wanshi Chen" userId="3a7dbef4-3474-47c6-9897-007f5734efb0" providerId="ADAL" clId="{9B55E5CD-3DAF-4C23-9211-42F25E74C718}" dt="2021-09-13T07:56:40.268" v="3" actId="207"/>
        <pc:sldMkLst>
          <pc:docMk/>
          <pc:sldMk cId="2540480853" sldId="1089"/>
        </pc:sldMkLst>
        <pc:graphicFrameChg chg="modGraphic">
          <ac:chgData name="Wanshi Chen" userId="3a7dbef4-3474-47c6-9897-007f5734efb0" providerId="ADAL" clId="{9B55E5CD-3DAF-4C23-9211-42F25E74C718}" dt="2021-09-13T07:56:40.268" v="3" actId="207"/>
          <ac:graphicFrameMkLst>
            <pc:docMk/>
            <pc:sldMk cId="2540480853" sldId="1089"/>
            <ac:graphicFrameMk id="5" creationId="{B49ED1F2-EB0A-463C-8692-FF6C41D3AA39}"/>
          </ac:graphicFrameMkLst>
        </pc:graphicFrameChg>
      </pc:sldChg>
      <pc:sldChg chg="modSp mod">
        <pc:chgData name="Wanshi Chen" userId="3a7dbef4-3474-47c6-9897-007f5734efb0" providerId="ADAL" clId="{9B55E5CD-3DAF-4C23-9211-42F25E74C718}" dt="2021-09-13T07:55:37.203" v="0" actId="13926"/>
        <pc:sldMkLst>
          <pc:docMk/>
          <pc:sldMk cId="407283722" sldId="1101"/>
        </pc:sldMkLst>
        <pc:spChg chg="mod">
          <ac:chgData name="Wanshi Chen" userId="3a7dbef4-3474-47c6-9897-007f5734efb0" providerId="ADAL" clId="{9B55E5CD-3DAF-4C23-9211-42F25E74C718}" dt="2021-09-13T07:55:37.203" v="0" actId="13926"/>
          <ac:spMkLst>
            <pc:docMk/>
            <pc:sldMk cId="407283722" sldId="110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B55E5CD-3DAF-4C23-9211-42F25E74C718}" dt="2021-09-13T07:56:05.457" v="2" actId="207"/>
        <pc:sldMkLst>
          <pc:docMk/>
          <pc:sldMk cId="4168884601" sldId="1107"/>
        </pc:sldMkLst>
        <pc:spChg chg="mod">
          <ac:chgData name="Wanshi Chen" userId="3a7dbef4-3474-47c6-9897-007f5734efb0" providerId="ADAL" clId="{9B55E5CD-3DAF-4C23-9211-42F25E74C718}" dt="2021-09-13T07:56:05.457" v="2" actId="207"/>
          <ac:spMkLst>
            <pc:docMk/>
            <pc:sldMk cId="4168884601" sldId="110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B55E5CD-3DAF-4C23-9211-42F25E74C718}" dt="2021-09-13T07:55:49.112" v="1" actId="13926"/>
        <pc:sldMkLst>
          <pc:docMk/>
          <pc:sldMk cId="3762057934" sldId="1127"/>
        </pc:sldMkLst>
        <pc:spChg chg="mod">
          <ac:chgData name="Wanshi Chen" userId="3a7dbef4-3474-47c6-9897-007f5734efb0" providerId="ADAL" clId="{9B55E5CD-3DAF-4C23-9211-42F25E74C718}" dt="2021-09-13T07:55:49.112" v="1" actId="13926"/>
          <ac:spMkLst>
            <pc:docMk/>
            <pc:sldMk cId="3762057934" sldId="1127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03.zip" TargetMode="External"/><Relationship Id="rId13" Type="http://schemas.openxmlformats.org/officeDocument/2006/relationships/hyperlink" Target="http://www.3gpp.org/ftp/tsg_ran/TSG_RAN/TSGR_93e/Docs/RP-211661.zip" TargetMode="External"/><Relationship Id="rId18" Type="http://schemas.openxmlformats.org/officeDocument/2006/relationships/hyperlink" Target="http://www.3gpp.org/ftp/tsg_ran/TSG_RAN/TSGR_93e/Docs/RP-211666.zip" TargetMode="External"/><Relationship Id="rId3" Type="http://schemas.openxmlformats.org/officeDocument/2006/relationships/hyperlink" Target="http://www.3gpp.org/ftp/tsg_ran/TSG_RAN/TSGR_93e/Docs/RP-211651.zip" TargetMode="External"/><Relationship Id="rId7" Type="http://schemas.openxmlformats.org/officeDocument/2006/relationships/hyperlink" Target="http://www.3gpp.org/ftp/tsg_ran/TSG_RAN/TSGR_93e/Docs/RP-211655.zip" TargetMode="External"/><Relationship Id="rId12" Type="http://schemas.openxmlformats.org/officeDocument/2006/relationships/hyperlink" Target="http://www.3gpp.org/ftp/tsg_ran/TSG_RAN/TSGR_93e/Docs/RP-211660.zip" TargetMode="External"/><Relationship Id="rId17" Type="http://schemas.openxmlformats.org/officeDocument/2006/relationships/hyperlink" Target="http://www.3gpp.org/ftp/tsg_ran/TSG_RAN/TSGR_93e/Docs/RP-211665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6" Type="http://schemas.openxmlformats.org/officeDocument/2006/relationships/hyperlink" Target="http://www.3gpp.org/ftp/tsg_ran/TSG_RAN/TSGR_93e/Docs/RP-21166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1654.zip" TargetMode="External"/><Relationship Id="rId11" Type="http://schemas.openxmlformats.org/officeDocument/2006/relationships/hyperlink" Target="http://www.3gpp.org/ftp/tsg_ran/TSG_RAN/TSGR_93e/Docs/RP-211659.zip" TargetMode="External"/><Relationship Id="rId5" Type="http://schemas.openxmlformats.org/officeDocument/2006/relationships/hyperlink" Target="http://www.3gpp.org/ftp/tsg_ran/TSG_RAN/TSGR_93e/Docs/RP-211653.zip" TargetMode="External"/><Relationship Id="rId15" Type="http://schemas.openxmlformats.org/officeDocument/2006/relationships/hyperlink" Target="http://www.3gpp.org/ftp/tsg_ran/TSG_RAN/TSGR_93e/Docs/RP-211663.zip" TargetMode="External"/><Relationship Id="rId10" Type="http://schemas.openxmlformats.org/officeDocument/2006/relationships/hyperlink" Target="http://www.3gpp.org/ftp/tsg_ran/TSG_RAN/TSGR_93e/Docs/RP-211658.zip" TargetMode="External"/><Relationship Id="rId19" Type="http://schemas.openxmlformats.org/officeDocument/2006/relationships/hyperlink" Target="http://www.3gpp.org/ftp/tsg_ran/TSG_RAN/TSGR_93e/Docs/RP-211667.zip" TargetMode="External"/><Relationship Id="rId4" Type="http://schemas.openxmlformats.org/officeDocument/2006/relationships/hyperlink" Target="http://www.3gpp.org/ftp/tsg_ran/TSG_RAN/TSGR_93e/Docs/RP-211652.zip" TargetMode="External"/><Relationship Id="rId9" Type="http://schemas.openxmlformats.org/officeDocument/2006/relationships/hyperlink" Target="http://www.3gpp.org/ftp/tsg_ran/TSG_RAN/TSGR_93e/Docs/RP-212221.zip" TargetMode="External"/><Relationship Id="rId14" Type="http://schemas.openxmlformats.org/officeDocument/2006/relationships/hyperlink" Target="http://www.3gpp.org/ftp/tsg_ran/TSG_RAN/TSGR_93e/Docs/RP-211662.zip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Summary for RAN Release 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RP-211679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RAN#93-e</a:t>
            </a:r>
          </a:p>
          <a:p>
            <a:r>
              <a:rPr lang="en-US" dirty="0"/>
              <a:t>13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September 2021 </a:t>
            </a:r>
          </a:p>
          <a:p>
            <a:endParaRPr lang="en-US" dirty="0"/>
          </a:p>
          <a:p>
            <a:r>
              <a:rPr lang="en-US" dirty="0"/>
              <a:t>Agenda: 9.0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3600" dirty="0"/>
              <a:t>List of Potential RAN2-led Items for Subsequent Discussion till RAN#94-e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337121"/>
              </p:ext>
            </p:extLst>
          </p:nvPr>
        </p:nvGraphicFramePr>
        <p:xfrm>
          <a:off x="1690422" y="1281224"/>
          <a:ext cx="11316277" cy="406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2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3021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47736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Sidelink</a:t>
                      </a:r>
                      <a:r>
                        <a:rPr lang="en-US" sz="2000" dirty="0"/>
                        <a:t> Relay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31774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2223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for broadcast and multicast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16126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UAV (Unmanned Aerial Vehicle)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  <a:tr h="14821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Multiple SIM (MUSIM)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425689"/>
                  </a:ext>
                </a:extLst>
              </a:tr>
              <a:tr h="24802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In-Device Co-existence (IDC)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5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3600" dirty="0"/>
              <a:t>List of Potential RAN3-led Items for Subsequent Discussion till RAN#94-e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304933"/>
              </p:ext>
            </p:extLst>
          </p:nvPr>
        </p:nvGraphicFramePr>
        <p:xfrm>
          <a:off x="1690422" y="1281223"/>
          <a:ext cx="11614679" cy="3313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7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91662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improvements - IAB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QoE</a:t>
                      </a:r>
                      <a:r>
                        <a:rPr lang="en-US" sz="2000" dirty="0"/>
                        <a:t>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88" y="138223"/>
            <a:ext cx="13673271" cy="1143000"/>
          </a:xfrm>
        </p:spPr>
        <p:txBody>
          <a:bodyPr/>
          <a:lstStyle/>
          <a:p>
            <a:r>
              <a:rPr lang="en-US" sz="3600" dirty="0"/>
              <a:t>List of Potential RAN4-led Items for Subsequent Discussion till RAN#94-e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4E52AD-A0CD-409F-AD00-7E9B6AA18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807" y="1146740"/>
            <a:ext cx="13308826" cy="4830233"/>
          </a:xfrm>
        </p:spPr>
        <p:txBody>
          <a:bodyPr/>
          <a:lstStyle/>
          <a:p>
            <a:r>
              <a:rPr lang="en-US" sz="3600" dirty="0"/>
              <a:t> </a:t>
            </a:r>
            <a:r>
              <a:rPr lang="en-US" sz="2400" dirty="0"/>
              <a:t>It is critical to maintain RAN4 load reasonable</a:t>
            </a:r>
            <a:endParaRPr lang="en-US" sz="3600" dirty="0"/>
          </a:p>
          <a:p>
            <a:pPr lvl="1"/>
            <a:r>
              <a:rPr lang="en-US" sz="2000" dirty="0"/>
              <a:t>The load from the projects led by RAN1/2/3</a:t>
            </a:r>
          </a:p>
          <a:p>
            <a:pPr lvl="2"/>
            <a:r>
              <a:rPr lang="en-US" sz="1600" dirty="0"/>
              <a:t>An estimate of RAN4 TU impact is necessary for all RAN1/2/3-led items</a:t>
            </a:r>
          </a:p>
          <a:p>
            <a:pPr lvl="2"/>
            <a:r>
              <a:rPr lang="en-US" sz="1600" dirty="0"/>
              <a:t>A certain amount of RAN1/2/3 WG capacity is to be reserved when approving the package in December</a:t>
            </a:r>
            <a:endParaRPr lang="en-US" sz="1400" dirty="0"/>
          </a:p>
          <a:p>
            <a:pPr lvl="1"/>
            <a:r>
              <a:rPr lang="en-US" sz="2000" dirty="0"/>
              <a:t>The load from RAN4-led projects</a:t>
            </a:r>
          </a:p>
          <a:p>
            <a:r>
              <a:rPr lang="en-US" sz="2400" dirty="0"/>
              <a:t>It is critical to make sure the projects are rooted to commercial interests</a:t>
            </a:r>
          </a:p>
          <a:p>
            <a:pPr lvl="1"/>
            <a:r>
              <a:rPr lang="en-US" sz="2000" dirty="0"/>
              <a:t>For any RAN4-led non-spectrum related projects to be further considered for Rel-18, support from multiple operators from different regions is highly recommended!</a:t>
            </a:r>
          </a:p>
          <a:p>
            <a:pPr lvl="2"/>
            <a:r>
              <a:rPr lang="en-US" sz="1600" dirty="0"/>
              <a:t>Note: it is NOT intended to be “number counting” driven discussion, but rather as an indication of some tangible commercial interests </a:t>
            </a:r>
          </a:p>
          <a:p>
            <a:r>
              <a:rPr lang="en-US" sz="2400" dirty="0"/>
              <a:t>A single email thread is used to manage RAN4-led items for subsequent discussion till RAN#94-e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911831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For “Enhancements of XR”, it is particularly controversial whether it should be RAN1- or RAN2-led</a:t>
            </a:r>
          </a:p>
          <a:p>
            <a:pPr lvl="1"/>
            <a:r>
              <a:rPr lang="en-US" sz="2000" dirty="0"/>
              <a:t>Even if it’s RAN2-led, [1-2] TUs may be required for RAN1</a:t>
            </a:r>
          </a:p>
          <a:p>
            <a:r>
              <a:rPr lang="en-US" sz="2400" dirty="0"/>
              <a:t>For “Mobility Enhancements”, </a:t>
            </a:r>
          </a:p>
          <a:p>
            <a:pPr lvl="1"/>
            <a:r>
              <a:rPr lang="en-US" sz="2000" dirty="0"/>
              <a:t>Also including discussion on CA/DC related aspects </a:t>
            </a:r>
          </a:p>
          <a:p>
            <a:r>
              <a:rPr lang="en-US" sz="2400" dirty="0"/>
              <a:t>For “</a:t>
            </a:r>
            <a:r>
              <a:rPr lang="en-US" sz="2400" dirty="0" err="1"/>
              <a:t>RedCap</a:t>
            </a:r>
            <a:r>
              <a:rPr lang="en-US" sz="2400" dirty="0"/>
              <a:t> Evolution”,</a:t>
            </a:r>
          </a:p>
          <a:p>
            <a:pPr lvl="1"/>
            <a:r>
              <a:rPr lang="en-US" sz="2000" dirty="0"/>
              <a:t>Also including discussion on  low power wake-up receiver / wake-up signal (WUR/WUS) as summarized in Reference [7][15]</a:t>
            </a:r>
          </a:p>
          <a:p>
            <a:pPr lvl="2"/>
            <a:r>
              <a:rPr lang="en-US" sz="1800" dirty="0"/>
              <a:t>Target ultra-low power WUS/WUR required by </a:t>
            </a:r>
            <a:r>
              <a:rPr lang="en-US" sz="1800" dirty="0" err="1"/>
              <a:t>RedCap</a:t>
            </a:r>
            <a:r>
              <a:rPr lang="en-US" sz="1800" dirty="0"/>
              <a:t> use cases, with specified solutions not be limited to </a:t>
            </a:r>
            <a:r>
              <a:rPr lang="en-US" sz="1800" dirty="0" err="1"/>
              <a:t>RedCap</a:t>
            </a:r>
            <a:r>
              <a:rPr lang="en-US" sz="1800" dirty="0"/>
              <a:t> UEs only</a:t>
            </a:r>
          </a:p>
          <a:p>
            <a:pPr lvl="2"/>
            <a:r>
              <a:rPr lang="en-US" sz="1800" dirty="0"/>
              <a:t>Whether or not/how to have such a project is to be handled after further discussion</a:t>
            </a:r>
          </a:p>
          <a:p>
            <a:r>
              <a:rPr lang="en-US" sz="2800" dirty="0"/>
              <a:t> </a:t>
            </a:r>
            <a:r>
              <a:rPr lang="en-US" sz="2400" dirty="0"/>
              <a:t>For RAN4-led email discussion, </a:t>
            </a:r>
          </a:p>
          <a:p>
            <a:pPr lvl="1"/>
            <a:r>
              <a:rPr lang="en-US" sz="2000" dirty="0"/>
              <a:t>Also including aspects regarding bandwidths lower than 5 MHz in dedicated spectrum as discussed in reference [16]</a:t>
            </a:r>
          </a:p>
          <a:p>
            <a:pPr lvl="1"/>
            <a:r>
              <a:rPr lang="en-US" sz="2000" dirty="0"/>
              <a:t>Also including aspects regarding DSS (note: this is also related to the ongoing Rel-17 discussion)</a:t>
            </a:r>
          </a:p>
        </p:txBody>
      </p:sp>
    </p:spTree>
    <p:extLst>
      <p:ext uri="{BB962C8B-B14F-4D97-AF65-F5344CB8AC3E}">
        <p14:creationId xmlns:p14="http://schemas.microsoft.com/office/powerpoint/2010/main" val="242428006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An </a:t>
            </a:r>
            <a:r>
              <a:rPr lang="en-US" sz="2400" b="1" dirty="0"/>
              <a:t>additional email thread </a:t>
            </a:r>
            <a:r>
              <a:rPr lang="en-US" sz="2400" dirty="0"/>
              <a:t>is to be used to discuss the following </a:t>
            </a:r>
            <a:r>
              <a:rPr lang="en-US" sz="2400" b="1" dirty="0"/>
              <a:t>potential RAN2/3-led topics </a:t>
            </a:r>
            <a:r>
              <a:rPr lang="en-US" sz="2400" dirty="0"/>
              <a:t>(based on [1] and [17])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multi-carrier operation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multi-TRP operation</a:t>
            </a:r>
          </a:p>
          <a:p>
            <a:pPr lvl="2"/>
            <a:r>
              <a:rPr lang="en-US" sz="1400" dirty="0"/>
              <a:t>Enhancement for resiliency of </a:t>
            </a:r>
            <a:r>
              <a:rPr lang="en-US" sz="1400" dirty="0" err="1"/>
              <a:t>gNB</a:t>
            </a:r>
            <a:r>
              <a:rPr lang="en-US" sz="1400" dirty="0"/>
              <a:t>-CU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High-speed Packetization</a:t>
            </a:r>
          </a:p>
          <a:p>
            <a:pPr lvl="1"/>
            <a:r>
              <a:rPr lang="en-US" sz="2000" dirty="0"/>
              <a:t>SDT (small data transmission) </a:t>
            </a:r>
          </a:p>
          <a:p>
            <a:pPr lvl="1"/>
            <a:r>
              <a:rPr lang="en-US" sz="2000" dirty="0"/>
              <a:t>Network slicing enhancements (depending on SA2)</a:t>
            </a:r>
          </a:p>
          <a:p>
            <a:pPr lvl="1"/>
            <a:r>
              <a:rPr lang="en-US" sz="2000" dirty="0"/>
              <a:t>Security enhancements (depending on SA3)</a:t>
            </a:r>
          </a:p>
        </p:txBody>
      </p:sp>
    </p:spTree>
    <p:extLst>
      <p:ext uri="{BB962C8B-B14F-4D97-AF65-F5344CB8AC3E}">
        <p14:creationId xmlns:p14="http://schemas.microsoft.com/office/powerpoint/2010/main" val="7726887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slide </a:t>
            </a:r>
            <a:r>
              <a:rPr lang="en-US" sz="3201" dirty="0">
                <a:highlight>
                  <a:srgbClr val="FFFF00"/>
                </a:highlight>
              </a:rPr>
              <a:t>5</a:t>
            </a:r>
            <a:r>
              <a:rPr lang="en-US" sz="3201" dirty="0"/>
              <a:t> to </a:t>
            </a:r>
            <a:r>
              <a:rPr lang="en-US" sz="3201"/>
              <a:t>slide </a:t>
            </a:r>
            <a:r>
              <a:rPr lang="en-US" sz="3201">
                <a:highlight>
                  <a:srgbClr val="FFFF00"/>
                </a:highlight>
              </a:rPr>
              <a:t>14</a:t>
            </a:r>
            <a:endParaRPr lang="en-US" sz="2666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6776196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655090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669911"/>
          </a:xfrm>
        </p:spPr>
        <p:txBody>
          <a:bodyPr/>
          <a:lstStyle/>
          <a:p>
            <a:r>
              <a:rPr lang="en-US" sz="4000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112320"/>
            <a:ext cx="13756312" cy="4830233"/>
          </a:xfrm>
        </p:spPr>
        <p:txBody>
          <a:bodyPr/>
          <a:lstStyle/>
          <a:p>
            <a:r>
              <a:rPr lang="en-US" sz="4000" dirty="0"/>
              <a:t> </a:t>
            </a:r>
            <a:r>
              <a:rPr lang="en-US" sz="3200" dirty="0"/>
              <a:t>Next steps on RAN Rel-18 management after RAN#93-e (as in </a:t>
            </a:r>
            <a:r>
              <a:rPr lang="en-US" sz="3200" dirty="0">
                <a:hlinkClick r:id="rId2"/>
              </a:rPr>
              <a:t>RP-210770</a:t>
            </a:r>
            <a:r>
              <a:rPr lang="en-US" sz="3200" dirty="0"/>
              <a:t>):</a:t>
            </a:r>
          </a:p>
          <a:p>
            <a:pPr lvl="1"/>
            <a:r>
              <a:rPr lang="en-US" sz="2800" dirty="0"/>
              <a:t>Email discussions in October to start deriving RAN1/2/3/4 WIs and SIs from consolidated proposals</a:t>
            </a:r>
          </a:p>
          <a:p>
            <a:pPr lvl="2"/>
            <a:r>
              <a:rPr lang="en-US" sz="2400" dirty="0"/>
              <a:t>Dates: Oct. 18</a:t>
            </a:r>
            <a:r>
              <a:rPr lang="en-US" sz="2400" baseline="30000" dirty="0"/>
              <a:t>th</a:t>
            </a:r>
            <a:r>
              <a:rPr lang="en-US" sz="2400" dirty="0"/>
              <a:t> – 27</a:t>
            </a:r>
            <a:r>
              <a:rPr lang="en-US" sz="2400" baseline="30000" dirty="0"/>
              <a:t>th</a:t>
            </a:r>
            <a:endParaRPr lang="en-US" sz="2265" dirty="0"/>
          </a:p>
          <a:p>
            <a:pPr lvl="1"/>
            <a:r>
              <a:rPr lang="en-US" sz="2800" dirty="0"/>
              <a:t>RAN#94 to approve RAN1/2/3/4 work package for Rel18</a:t>
            </a:r>
          </a:p>
          <a:p>
            <a:pPr lvl="2"/>
            <a:r>
              <a:rPr lang="en-US" sz="2265" dirty="0"/>
              <a:t>RAN4 impacts of RAN1/2/3-led items are included in the WI/SI sheets at the December approval</a:t>
            </a:r>
          </a:p>
          <a:p>
            <a:pPr lvl="1"/>
            <a:r>
              <a:rPr lang="en-US" sz="2800" dirty="0"/>
              <a:t>RAN#94 (December) can potentially approve item(s) on RAN4-led new areas</a:t>
            </a:r>
          </a:p>
          <a:p>
            <a:pPr lvl="1"/>
            <a:r>
              <a:rPr lang="en-US" sz="2800" dirty="0"/>
              <a:t>Further RAN4-led proposals that are dependent on Rel-17 finalization are to be worked on in Q1/2022</a:t>
            </a:r>
          </a:p>
          <a:p>
            <a:pPr lvl="1"/>
            <a:r>
              <a:rPr lang="en-US" sz="2800" dirty="0"/>
              <a:t>RAN#95 (March) to approve the rest of the RAN4 core work package for Rel18</a:t>
            </a:r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20029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Detailed Example Areas for Each Potential Item – </a:t>
            </a:r>
            <a:r>
              <a:rPr lang="en-US" sz="6000" dirty="0">
                <a:highlight>
                  <a:srgbClr val="92D050"/>
                </a:highlight>
              </a:rPr>
              <a:t>RAN1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287499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590546"/>
          </a:xfrm>
        </p:spPr>
        <p:txBody>
          <a:bodyPr/>
          <a:lstStyle/>
          <a:p>
            <a:r>
              <a:rPr lang="en-US" sz="4000" dirty="0"/>
              <a:t>Potential RAN1-led: MIMO Evolution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420" y="836082"/>
            <a:ext cx="13756312" cy="4830233"/>
          </a:xfrm>
        </p:spPr>
        <p:txBody>
          <a:bodyPr/>
          <a:lstStyle/>
          <a:p>
            <a:r>
              <a:rPr lang="en-US" sz="2800" dirty="0"/>
              <a:t>Previous discussion can be found in [1] and [2] [3]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lvl="1"/>
            <a:r>
              <a:rPr lang="en-US" sz="2400" dirty="0"/>
              <a:t>DL aspects, e.g.:</a:t>
            </a:r>
          </a:p>
          <a:p>
            <a:pPr lvl="2"/>
            <a:r>
              <a:rPr lang="en-US" sz="1800" dirty="0"/>
              <a:t>Further enhancements for CSI (e.g., mobility, overhead, etc.)</a:t>
            </a:r>
          </a:p>
          <a:p>
            <a:pPr lvl="3"/>
            <a:r>
              <a:rPr lang="en-US" sz="1800" dirty="0"/>
              <a:t>Particularly for high/medium mobility</a:t>
            </a:r>
          </a:p>
          <a:p>
            <a:pPr lvl="2"/>
            <a:r>
              <a:rPr lang="en-US" sz="1800" dirty="0"/>
              <a:t>Evolved handling of multi-TRP (Transmission Reception Points) and multi-beam, e.g., </a:t>
            </a:r>
          </a:p>
          <a:p>
            <a:pPr lvl="3"/>
            <a:r>
              <a:rPr lang="en-US" sz="1600" dirty="0"/>
              <a:t>Extend Rel-17 Unified TCI framework, e.g., for indication of multiple DL and UL TCI states (e.g., M&gt;1 and/or N&gt;1), etc.</a:t>
            </a:r>
          </a:p>
          <a:p>
            <a:pPr lvl="3"/>
            <a:r>
              <a:rPr lang="en-US" sz="1600" dirty="0"/>
              <a:t>Increasing the number of orthogonal DL [and UL] DMRS ports both for S-TRP and M-TRP</a:t>
            </a:r>
          </a:p>
          <a:p>
            <a:pPr lvl="2"/>
            <a:r>
              <a:rPr lang="en-US" sz="1800" dirty="0"/>
              <a:t>Other CPE(customer premises equipment)-specific considerations</a:t>
            </a:r>
          </a:p>
          <a:p>
            <a:pPr lvl="1"/>
            <a:r>
              <a:rPr lang="en-US" sz="2400" dirty="0"/>
              <a:t>UL aspects, e.g.:</a:t>
            </a:r>
          </a:p>
          <a:p>
            <a:pPr lvl="2"/>
            <a:r>
              <a:rPr lang="en-US" sz="1800" dirty="0"/>
              <a:t>&gt;4 Tx UL operation (including a possible study phase), e.g., for CPE/</a:t>
            </a:r>
            <a:r>
              <a:rPr lang="en-US" sz="1800" strike="sngStrike" dirty="0">
                <a:solidFill>
                  <a:srgbClr val="FF0000"/>
                </a:solidFill>
              </a:rPr>
              <a:t>FWA/</a:t>
            </a:r>
            <a:r>
              <a:rPr lang="en-US" sz="1800" dirty="0"/>
              <a:t>vehicle/Industrial devices </a:t>
            </a:r>
          </a:p>
          <a:p>
            <a:pPr lvl="2"/>
            <a:r>
              <a:rPr lang="en-US" sz="1800" dirty="0"/>
              <a:t>Enhanced multi-panel uplink operation and/or enhanced multi-TRP uplink operation, potentially including fast UL panel selection, separate UL timings/power controls for different panel/TRP and/or simultaneous multi-panel UL transmission</a:t>
            </a:r>
          </a:p>
          <a:p>
            <a:pPr lvl="2"/>
            <a:r>
              <a:rPr lang="en-US" sz="1800" dirty="0"/>
              <a:t>Frequency-selective precoding (including a possible study phase), mainly targeting devices with &gt;=4 Tx</a:t>
            </a:r>
          </a:p>
          <a:p>
            <a:pPr lvl="2"/>
            <a:r>
              <a:rPr lang="en-US" sz="1800" dirty="0"/>
              <a:t>Potentially other UL enhancements, e.g., enhancement for UL CW mapping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437639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References</a:t>
            </a:r>
          </a:p>
          <a:p>
            <a:r>
              <a:rPr lang="en-US" sz="3200" dirty="0">
                <a:sym typeface="Wingdings" panose="05000000000000000000" pitchFamily="2" charset="2"/>
              </a:rPr>
              <a:t>General Guidance</a:t>
            </a:r>
          </a:p>
          <a:p>
            <a:r>
              <a:rPr lang="en-US" sz="3200" dirty="0"/>
              <a:t>List of Potential Items Led per RAN WG for Subsequent Discussion till RAN#94-e</a:t>
            </a:r>
          </a:p>
          <a:p>
            <a:pPr lvl="1"/>
            <a:r>
              <a:rPr lang="en-US" sz="2400" dirty="0"/>
              <a:t>RAN1, RAN2, RAN3, RAN4</a:t>
            </a:r>
          </a:p>
          <a:p>
            <a:pPr lvl="1"/>
            <a:r>
              <a:rPr lang="en-US" sz="2400" dirty="0"/>
              <a:t>Additional considerations</a:t>
            </a:r>
          </a:p>
          <a:p>
            <a:r>
              <a:rPr lang="en-US" sz="3200" dirty="0"/>
              <a:t>Appendix</a:t>
            </a:r>
          </a:p>
          <a:p>
            <a:pPr lvl="1"/>
            <a:r>
              <a:rPr lang="en-US" sz="2669" dirty="0"/>
              <a:t>Previously endorsed Next steps</a:t>
            </a:r>
          </a:p>
          <a:p>
            <a:pPr lvl="1"/>
            <a:r>
              <a:rPr lang="en-US" sz="2669" dirty="0"/>
              <a:t>Detailed Example Areas (so far) for Each Potential Item, </a:t>
            </a:r>
            <a:r>
              <a:rPr lang="en-US" sz="2669" b="1" i="1" dirty="0"/>
              <a:t>FOR INFORMATION ONLY</a:t>
            </a:r>
          </a:p>
          <a:p>
            <a:pPr lvl="2"/>
            <a:r>
              <a:rPr lang="en-US" sz="1865" dirty="0"/>
              <a:t>RAN1, RAN2, RAN3, RAN4</a:t>
            </a:r>
          </a:p>
          <a:p>
            <a:endParaRPr lang="en-US" sz="32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Potential RAN1-led: Coverage Enhancements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[3]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Further coverage enhancements including PRACH enhancement for FR2 e.g., PRACH repetition with same or different beams</a:t>
            </a:r>
            <a:endParaRPr lang="ja-JP" altLang="ja-JP" sz="2400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Power domain enhancements (including a possible study phase), e.g., dynamic power aggregation</a:t>
            </a:r>
          </a:p>
          <a:p>
            <a:pPr marL="1333471" lvl="2" indent="-342900" algn="just"/>
            <a:r>
              <a:rPr lang="en-US" altLang="ja-JP" sz="2000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This area may be led by RAN1 or RAN4, to be further discussed</a:t>
            </a:r>
          </a:p>
          <a:p>
            <a:pPr marL="800100" lvl="1" indent="-342900" algn="just"/>
            <a:r>
              <a:rPr lang="en-US" sz="2400" dirty="0"/>
              <a:t>Potentially other UL enhancements e.g., enhancement for multi-carrier UL operation, enhancements for DFTS-OFDM</a:t>
            </a:r>
          </a:p>
          <a:p>
            <a:pPr marL="742950" lvl="1" indent="-285750" algn="just">
              <a:buFont typeface="Wingdings" panose="05000000000000000000" pitchFamily="2" charset="2"/>
              <a:buChar char=""/>
            </a:pPr>
            <a:endParaRPr lang="ja-JP" altLang="ja-JP" sz="2535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823563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RAN1-led: Additional topological improvements – smart repeater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[5]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Assumptions:</a:t>
            </a:r>
          </a:p>
          <a:p>
            <a:pPr marL="1333471" lvl="2" indent="-342900" algn="just"/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Smart repeater should be transparent to UEs </a:t>
            </a:r>
          </a:p>
          <a:p>
            <a:pPr marL="1333471" lvl="2" indent="-342900" algn="just"/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FR2 with TDD and both outdoor and O2I scenarios are prioritized</a:t>
            </a:r>
          </a:p>
          <a:p>
            <a:pPr marL="1943037" lvl="3" indent="-342900" algn="just">
              <a:buFont typeface="Arial" panose="020B0604020202020204" pitchFamily="34" charset="0"/>
              <a:buChar char="•"/>
            </a:pPr>
            <a:r>
              <a:rPr lang="en-US" altLang="ja-JP" sz="1865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O</a:t>
            </a:r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ther scenarios can be investigated but optimizations for these scenarios may not be considered</a:t>
            </a:r>
          </a:p>
          <a:p>
            <a:pPr marL="1333471" lvl="2" indent="-342900" algn="just"/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Only single hop stationary repeater is considered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Side control information design includes beamforming information configuration, timing and TDD configuration as a starting point </a:t>
            </a:r>
            <a:endParaRPr lang="ja-JP" altLang="ja-JP" sz="2535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303449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RAN1-led: </a:t>
            </a:r>
            <a:r>
              <a:rPr lang="en-US" sz="3600" b="0" dirty="0" err="1">
                <a:effectLst/>
              </a:rPr>
              <a:t>Sidelink</a:t>
            </a:r>
            <a:r>
              <a:rPr lang="en-US" sz="3600" b="0" dirty="0">
                <a:effectLst/>
              </a:rPr>
              <a:t> enhancements (excluding positioning and relaying)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SL enhancements (e.g., unlicensed, power saving enhancements, efficiency enhancements, etc.)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Co-existence of LTE V2X &amp; NR V2X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1669696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745776"/>
          </a:xfrm>
        </p:spPr>
        <p:txBody>
          <a:bodyPr/>
          <a:lstStyle/>
          <a:p>
            <a:r>
              <a:rPr lang="en-US" sz="3600" dirty="0"/>
              <a:t>Potential RAN1-led: </a:t>
            </a:r>
            <a:r>
              <a:rPr lang="en-US" sz="3600" b="0" dirty="0" err="1">
                <a:effectLst/>
              </a:rPr>
              <a:t>RedCap</a:t>
            </a:r>
            <a:r>
              <a:rPr lang="en-US" sz="3600" b="0" dirty="0">
                <a:effectLst/>
              </a:rPr>
              <a:t> Evolution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822" y="99131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[1], [8] and [15]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Main goal: further embrace new use cases, especially requiring low-cost devices and low energy </a:t>
            </a:r>
            <a:r>
              <a:rPr lang="en-US" altLang="ja-JP" sz="2000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c</a:t>
            </a:r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onsumption</a:t>
            </a:r>
          </a:p>
          <a:p>
            <a:pPr marL="800100" lvl="1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Power saving/energy efficiency enhancements, e.g.:</a:t>
            </a:r>
          </a:p>
          <a:p>
            <a:pPr marL="1333471" lvl="2" indent="-342900" algn="just"/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Enhanced DRX in RRC_INACTIVE (&gt;10.24s) (if not completed in R17)</a:t>
            </a:r>
          </a:p>
          <a:p>
            <a:pPr marL="1333471" lvl="2" indent="-342900" algn="just"/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Identify use cases and study corresponding protocol enhancements to support operation on intermittently available energy harvested from the environment</a:t>
            </a:r>
          </a:p>
          <a:p>
            <a:pPr marL="1943037" lvl="3" indent="-342900" algn="just"/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Note that how the devices harvest and store energy is outside the scope of 3GPP</a:t>
            </a:r>
          </a:p>
          <a:p>
            <a:pPr marL="800100" lvl="1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Complexity/cost reduction, e.g.: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Study further reduced UE bandwidth of 5MHz, especially considering </a:t>
            </a:r>
          </a:p>
          <a:p>
            <a:pPr marL="1943037" lvl="3" indent="-342900" algn="just"/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Expected UE complexity/cost reduction based on Rel-17 evaluation methodology</a:t>
            </a:r>
          </a:p>
          <a:p>
            <a:pPr marL="1943037" lvl="3" indent="-342900" algn="just"/>
            <a:r>
              <a:rPr lang="en-US" altLang="ja-JP" sz="1600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N</a:t>
            </a:r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etwork impact, compatibility with Rel-17, coexistence of </a:t>
            </a:r>
            <a:r>
              <a:rPr lang="en-US" altLang="ja-JP" sz="16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RedCap</a:t>
            </a:r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and non-</a:t>
            </a:r>
            <a:r>
              <a:rPr lang="en-US" altLang="ja-JP" sz="16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RedCap</a:t>
            </a:r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UEs, UE impact, specification impact</a:t>
            </a:r>
          </a:p>
          <a:p>
            <a:pPr marL="1943037" lvl="3" indent="-342900" algn="just"/>
            <a:r>
              <a:rPr lang="en-US" altLang="ja-JP" sz="1600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O</a:t>
            </a:r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ther solutions for reducing the UE peak data rates </a:t>
            </a:r>
          </a:p>
          <a:p>
            <a:pPr marL="1333471" lvl="2" indent="-342900" algn="just"/>
            <a:r>
              <a:rPr lang="en-US" altLang="ja-JP" sz="1600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</a:t>
            </a:r>
            <a:r>
              <a:rPr lang="en-US" altLang="ja-JP" sz="16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upport for lower UE power class considering NW impact, e.g. coverage aspects</a:t>
            </a:r>
          </a:p>
          <a:p>
            <a:pPr marL="1333471" lvl="2" indent="-342900" algn="just"/>
            <a:endParaRPr lang="en-US" sz="1465" dirty="0"/>
          </a:p>
          <a:p>
            <a:pPr marL="800100" lvl="1" indent="-342900"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0601361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745776"/>
          </a:xfrm>
        </p:spPr>
        <p:txBody>
          <a:bodyPr/>
          <a:lstStyle/>
          <a:p>
            <a:r>
              <a:rPr lang="en-US" sz="3600" dirty="0"/>
              <a:t>Potential RAN1-led: </a:t>
            </a:r>
            <a:r>
              <a:rPr lang="en-US" sz="3600" b="0" dirty="0">
                <a:effectLst/>
              </a:rPr>
              <a:t>Expanded and improved Positioning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285" y="99131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 and [11]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lvl="1"/>
            <a:r>
              <a:rPr lang="en-US" sz="2000" dirty="0" err="1"/>
              <a:t>Sidelink</a:t>
            </a:r>
            <a:r>
              <a:rPr lang="en-US" sz="2000" dirty="0"/>
              <a:t> positioning/ranging (study/specify solutions including reference signals, measurements, procedures, </a:t>
            </a:r>
            <a:r>
              <a:rPr lang="en-US" sz="2000" dirty="0" err="1"/>
              <a:t>etc</a:t>
            </a:r>
            <a:r>
              <a:rPr lang="en-US" sz="2000" dirty="0"/>
              <a:t>):</a:t>
            </a:r>
          </a:p>
          <a:p>
            <a:pPr lvl="2"/>
            <a:r>
              <a:rPr lang="en-US" sz="1600" dirty="0"/>
              <a:t>To include ranging (i.e. relative positioning) and absolute positioning</a:t>
            </a:r>
          </a:p>
          <a:p>
            <a:pPr lvl="2"/>
            <a:r>
              <a:rPr lang="en-US" sz="1600" dirty="0"/>
              <a:t>Coverage scenarios to cover: in-coverage, partial-coverage and out-of-coverage</a:t>
            </a:r>
          </a:p>
          <a:p>
            <a:pPr lvl="2"/>
            <a:r>
              <a:rPr lang="en-US" sz="1600" dirty="0"/>
              <a:t>Requirements: Based on requirements identified in TR38.845 and TS22.261 and TS22.104</a:t>
            </a:r>
          </a:p>
          <a:p>
            <a:pPr lvl="2"/>
            <a:r>
              <a:rPr lang="en-US" sz="1600" dirty="0"/>
              <a:t>Use cases: V2X (TR38.845), public safety (TR38.845), commercial (TS22.261), IIOT (TS22.104)</a:t>
            </a:r>
          </a:p>
          <a:p>
            <a:pPr lvl="3"/>
            <a:r>
              <a:rPr lang="en-US" sz="1600" dirty="0"/>
              <a:t>Note: The next phase of discussion will include selection of use cases to be used for evaluation and design. This does not restrict use of the solutions for other use cases.</a:t>
            </a:r>
          </a:p>
          <a:p>
            <a:pPr lvl="2"/>
            <a:r>
              <a:rPr lang="en-US" sz="1600" i="1" u="sng" dirty="0"/>
              <a:t>Coordination with SA2 as required (e.g. architecture aspects)</a:t>
            </a:r>
          </a:p>
          <a:p>
            <a:pPr lvl="1"/>
            <a:r>
              <a:rPr lang="en-US" sz="2000" dirty="0"/>
              <a:t>Improved accuracy, integrity (RAT-dependent positioning techniques), and power efficiency</a:t>
            </a:r>
          </a:p>
          <a:p>
            <a:pPr lvl="2"/>
            <a:r>
              <a:rPr lang="en-US" sz="1600" i="1" u="sng" dirty="0"/>
              <a:t>Coordination with SA2 as required</a:t>
            </a:r>
            <a:endParaRPr lang="en-US" sz="1600" dirty="0"/>
          </a:p>
          <a:p>
            <a:pPr lvl="1"/>
            <a:r>
              <a:rPr lang="en-US" sz="2000" dirty="0" err="1"/>
              <a:t>RedCap</a:t>
            </a:r>
            <a:r>
              <a:rPr lang="en-US" sz="2000" dirty="0"/>
              <a:t> positioning</a:t>
            </a:r>
          </a:p>
          <a:p>
            <a:pPr lvl="2"/>
            <a:r>
              <a:rPr lang="en-US" sz="1600" dirty="0"/>
              <a:t>Evaluate performance of existing positioning procedures and measurements with </a:t>
            </a:r>
            <a:r>
              <a:rPr lang="en-US" sz="1600" dirty="0" err="1"/>
              <a:t>RedCap</a:t>
            </a:r>
            <a:r>
              <a:rPr lang="en-US" sz="1600" dirty="0"/>
              <a:t> UEs</a:t>
            </a:r>
          </a:p>
          <a:p>
            <a:pPr lvl="2"/>
            <a:r>
              <a:rPr lang="en-US" sz="1600" dirty="0"/>
              <a:t>Based on the evaluation, identify potential enhancements to help address possible limitations associated with for </a:t>
            </a:r>
            <a:r>
              <a:rPr lang="en-US" sz="1600" dirty="0" err="1"/>
              <a:t>RedCap</a:t>
            </a:r>
            <a:r>
              <a:rPr lang="en-US" sz="1600" dirty="0"/>
              <a:t> UEs</a:t>
            </a:r>
          </a:p>
          <a:p>
            <a:pPr lvl="2"/>
            <a:r>
              <a:rPr lang="en-US" sz="1600" dirty="0"/>
              <a:t>Define performance requirements for positioning by </a:t>
            </a:r>
            <a:r>
              <a:rPr lang="en-US" sz="1600" dirty="0" err="1"/>
              <a:t>RedCap</a:t>
            </a:r>
            <a:r>
              <a:rPr lang="en-US" sz="1600" dirty="0"/>
              <a:t> UEs</a:t>
            </a:r>
          </a:p>
          <a:p>
            <a:pPr marL="1219133" lvl="2" indent="0">
              <a:buNone/>
            </a:pPr>
            <a:endParaRPr lang="en-US" sz="1600" dirty="0"/>
          </a:p>
          <a:p>
            <a:pPr marL="457200" lvl="1" indent="0" algn="just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791468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745776"/>
          </a:xfrm>
        </p:spPr>
        <p:txBody>
          <a:bodyPr/>
          <a:lstStyle/>
          <a:p>
            <a:r>
              <a:rPr lang="en-US" sz="3600" dirty="0"/>
              <a:t>Potential RAN1-led: </a:t>
            </a:r>
            <a:r>
              <a:rPr lang="en-US" sz="3600" b="0" dirty="0">
                <a:effectLst/>
              </a:rPr>
              <a:t>Evolution of Duplex Operation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285" y="991312"/>
            <a:ext cx="13756312" cy="4830233"/>
          </a:xfrm>
        </p:spPr>
        <p:txBody>
          <a:bodyPr/>
          <a:lstStyle/>
          <a:p>
            <a:r>
              <a:rPr lang="en-US" sz="2800" dirty="0"/>
              <a:t>Previous discussion can be found in [1] and [12] as listed on Slide 4</a:t>
            </a:r>
          </a:p>
          <a:p>
            <a:r>
              <a:rPr lang="en-US" sz="2800" dirty="0"/>
              <a:t>List of areas for further discussion till RAN#94-e</a:t>
            </a:r>
            <a:endParaRPr lang="en-US" sz="2400" dirty="0"/>
          </a:p>
          <a:p>
            <a:pPr lvl="1"/>
            <a:r>
              <a:rPr lang="en-US" sz="2400" dirty="0"/>
              <a:t>Study should be performed first</a:t>
            </a:r>
          </a:p>
          <a:p>
            <a:pPr lvl="1"/>
            <a:r>
              <a:rPr lang="en-US" sz="2400" dirty="0"/>
              <a:t>Duplex mode: at least TDD is included in the scope</a:t>
            </a:r>
          </a:p>
          <a:p>
            <a:pPr lvl="1"/>
            <a:r>
              <a:rPr lang="en-US" sz="2400" dirty="0"/>
              <a:t>At least duplex enhancement at </a:t>
            </a:r>
            <a:r>
              <a:rPr lang="en-US" sz="2400" dirty="0" err="1"/>
              <a:t>gNB</a:t>
            </a:r>
            <a:r>
              <a:rPr lang="en-US" sz="2400" dirty="0"/>
              <a:t> is included in the scope. </a:t>
            </a:r>
          </a:p>
          <a:p>
            <a:pPr lvl="1"/>
            <a:r>
              <a:rPr lang="en-US" sz="2400" dirty="0"/>
              <a:t>Full duplex schemes, to decide from one or more of the following:</a:t>
            </a:r>
          </a:p>
          <a:p>
            <a:pPr lvl="2"/>
            <a:r>
              <a:rPr lang="en-US" sz="1600" dirty="0" err="1"/>
              <a:t>Subband</a:t>
            </a:r>
            <a:r>
              <a:rPr lang="en-US" sz="1600" dirty="0"/>
              <a:t> non-overlapping</a:t>
            </a:r>
          </a:p>
          <a:p>
            <a:pPr lvl="2"/>
            <a:r>
              <a:rPr lang="en-US" sz="1600" dirty="0" err="1"/>
              <a:t>Subband</a:t>
            </a:r>
            <a:r>
              <a:rPr lang="en-US" sz="1600" dirty="0"/>
              <a:t> overlapping</a:t>
            </a:r>
          </a:p>
          <a:p>
            <a:pPr lvl="2"/>
            <a:r>
              <a:rPr lang="en-US" sz="1600" dirty="0"/>
              <a:t>Full overlapping</a:t>
            </a:r>
          </a:p>
          <a:p>
            <a:pPr lvl="1"/>
            <a:r>
              <a:rPr lang="en-US" sz="2400" dirty="0"/>
              <a:t>Interference management, e.g.:</a:t>
            </a:r>
          </a:p>
          <a:p>
            <a:pPr lvl="2"/>
            <a:r>
              <a:rPr lang="en-US" sz="1600" dirty="0"/>
              <a:t>Study inter-</a:t>
            </a:r>
            <a:r>
              <a:rPr lang="en-US" sz="1600" dirty="0" err="1"/>
              <a:t>gNB</a:t>
            </a:r>
            <a:r>
              <a:rPr lang="en-US" sz="1600" dirty="0"/>
              <a:t> and inter-UE CLI and identify solutions to manage them</a:t>
            </a:r>
          </a:p>
          <a:p>
            <a:pPr lvl="2"/>
            <a:r>
              <a:rPr lang="en-US" sz="1600" dirty="0"/>
              <a:t>Study RF requirements considering the self-interference and the inter-operator CLI at </a:t>
            </a:r>
            <a:r>
              <a:rPr lang="en-US" sz="1600" dirty="0" err="1"/>
              <a:t>gNB</a:t>
            </a:r>
            <a:r>
              <a:rPr lang="en-US" sz="1600" dirty="0"/>
              <a:t> </a:t>
            </a:r>
          </a:p>
          <a:p>
            <a:pPr lvl="2"/>
            <a:r>
              <a:rPr lang="en-US" sz="1600" dirty="0"/>
              <a:t>Study co-channel and adjacent-channel co-existence with the legacy operation</a:t>
            </a:r>
          </a:p>
          <a:p>
            <a:pPr marL="457200" lvl="1" indent="0" algn="just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4650679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745776"/>
          </a:xfrm>
        </p:spPr>
        <p:txBody>
          <a:bodyPr/>
          <a:lstStyle/>
          <a:p>
            <a:r>
              <a:rPr lang="en-US" sz="3600" dirty="0"/>
              <a:t>Potential RAN1-led: AI (Artificial Intelligence)/ML (Machine Learning) for Air interface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420" y="1392964"/>
            <a:ext cx="13756312" cy="4830233"/>
          </a:xfrm>
        </p:spPr>
        <p:txBody>
          <a:bodyPr/>
          <a:lstStyle/>
          <a:p>
            <a:r>
              <a:rPr lang="en-US" sz="2800" dirty="0"/>
              <a:t>Previous discussion can be found in [1] and [13] as listed on Slide 4</a:t>
            </a:r>
          </a:p>
          <a:p>
            <a:r>
              <a:rPr lang="en-US" sz="2800" dirty="0"/>
              <a:t>List of areas for further discussion till RAN#94-e</a:t>
            </a:r>
            <a:endParaRPr lang="en-US" sz="2400" dirty="0"/>
          </a:p>
          <a:p>
            <a:pPr lvl="1"/>
            <a:r>
              <a:rPr lang="en-US" sz="2400" dirty="0"/>
              <a:t>Use cases of interest for candidate Rel-18 SI on AI/ML for Air-Interface</a:t>
            </a:r>
          </a:p>
          <a:p>
            <a:pPr lvl="1"/>
            <a:r>
              <a:rPr lang="en-US" sz="2400" dirty="0"/>
              <a:t>Evaluation methodology and KPIs</a:t>
            </a:r>
          </a:p>
          <a:p>
            <a:pPr lvl="1"/>
            <a:r>
              <a:rPr lang="en-US" sz="2400" dirty="0"/>
              <a:t>UE and Network involvement including various degrees of collaboration between participating nodes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1172967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745776"/>
          </a:xfrm>
        </p:spPr>
        <p:txBody>
          <a:bodyPr/>
          <a:lstStyle/>
          <a:p>
            <a:r>
              <a:rPr lang="en-US" sz="3600" dirty="0"/>
              <a:t>Potential RAN1-led: Network Energy Savings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420" y="1013883"/>
            <a:ext cx="13756312" cy="4830233"/>
          </a:xfrm>
        </p:spPr>
        <p:txBody>
          <a:bodyPr/>
          <a:lstStyle/>
          <a:p>
            <a:r>
              <a:rPr lang="en-US" sz="2800" dirty="0"/>
              <a:t>Previous discussion can be found in [1] and [14] as listed on Slide 4</a:t>
            </a:r>
          </a:p>
          <a:p>
            <a:r>
              <a:rPr lang="en-US" sz="2800" dirty="0"/>
              <a:t>List of areas for further discussion till RAN#94-e</a:t>
            </a:r>
            <a:endParaRPr lang="en-US" sz="2400" dirty="0"/>
          </a:p>
          <a:p>
            <a:pPr lvl="1"/>
            <a:r>
              <a:rPr lang="en-US" sz="2400" dirty="0"/>
              <a:t>Definition of a network energy consumption model</a:t>
            </a:r>
          </a:p>
          <a:p>
            <a:pPr lvl="1"/>
            <a:r>
              <a:rPr lang="en-US" sz="2400" dirty="0"/>
              <a:t>Definition of an evaluation methodology, including studying potential KPIs </a:t>
            </a:r>
          </a:p>
          <a:p>
            <a:pPr lvl="1"/>
            <a:r>
              <a:rPr lang="en-US" sz="2400" dirty="0"/>
              <a:t>Study techniques and features to enable network energy savings</a:t>
            </a:r>
          </a:p>
          <a:p>
            <a:pPr lvl="1"/>
            <a:r>
              <a:rPr lang="en-US" sz="2400" dirty="0"/>
              <a:t>Targets for system-level studies on network energy savings, e.g.:</a:t>
            </a:r>
          </a:p>
          <a:p>
            <a:pPr lvl="2"/>
            <a:r>
              <a:rPr lang="en-US" sz="1600" dirty="0"/>
              <a:t>Urban micro in FR1, including TDD massive MIMO</a:t>
            </a:r>
          </a:p>
          <a:p>
            <a:pPr lvl="2"/>
            <a:r>
              <a:rPr lang="en-US" sz="1600" dirty="0"/>
              <a:t>FR2 beam-based scenarios with massive MIMO</a:t>
            </a:r>
          </a:p>
          <a:p>
            <a:pPr lvl="2"/>
            <a:r>
              <a:rPr lang="en-US" sz="1600" dirty="0"/>
              <a:t>Urban/Rural macro in FR1 with/without DSS (no impact to LTE expected in case of DSS)</a:t>
            </a:r>
          </a:p>
          <a:p>
            <a:pPr lvl="2"/>
            <a:r>
              <a:rPr lang="en-US" sz="1600" dirty="0"/>
              <a:t>EN-DC/NR-DC macro with FDD anchor band and TDD/Massive MIMO on higher FR1 frequency</a:t>
            </a:r>
          </a:p>
          <a:p>
            <a:pPr lvl="2"/>
            <a:r>
              <a:rPr lang="en-US" sz="1600" dirty="0"/>
              <a:t>Other scenarios, e.g., small cell deployment, can be considered</a:t>
            </a:r>
          </a:p>
          <a:p>
            <a:pPr lvl="1"/>
            <a:r>
              <a:rPr lang="en-US" sz="2400" i="1" u="sng" dirty="0"/>
              <a:t>Potential need for alignment with SA5 activities on enhancements on energy efficiency for 5G network</a:t>
            </a:r>
          </a:p>
          <a:p>
            <a:pPr marL="609566" lvl="1" indent="0">
              <a:buNone/>
            </a:pPr>
            <a:endParaRPr lang="en-US" sz="2400" i="1" u="sng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57870271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Detailed Example Areas for Each Potential Item – </a:t>
            </a:r>
            <a:r>
              <a:rPr lang="en-US" sz="6000" dirty="0">
                <a:highlight>
                  <a:srgbClr val="92D050"/>
                </a:highlight>
              </a:rPr>
              <a:t>RAN2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7628984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Potential RAN2-led: Mobility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20015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 and [4]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lvl="1"/>
            <a:r>
              <a:rPr lang="en-US" sz="2135" dirty="0"/>
              <a:t>Mechanism and procedures of L1/L2 based inter-cell mobility, e.g.:</a:t>
            </a:r>
          </a:p>
          <a:p>
            <a:pPr lvl="2"/>
            <a:r>
              <a:rPr lang="en-US" sz="1600" dirty="0"/>
              <a:t>Configuration and maintenance for multiple candidate cells;</a:t>
            </a:r>
          </a:p>
          <a:p>
            <a:pPr lvl="2"/>
            <a:r>
              <a:rPr lang="en-US" sz="1600" dirty="0"/>
              <a:t>Dynamic switch mechanism among candidate serving cells for the potential applicable scenarios;</a:t>
            </a:r>
          </a:p>
          <a:p>
            <a:pPr lvl="2"/>
            <a:r>
              <a:rPr lang="en-US" sz="1600" dirty="0"/>
              <a:t>L1 enhancements, including inter-cell/</a:t>
            </a:r>
            <a:r>
              <a:rPr lang="en-US" sz="1600" dirty="0" err="1"/>
              <a:t>mTRP</a:t>
            </a:r>
            <a:r>
              <a:rPr lang="en-US" sz="1600" dirty="0"/>
              <a:t> beam management, L1 measurement and reporting</a:t>
            </a:r>
            <a:r>
              <a:rPr lang="en-US" sz="1600" u="sng" dirty="0">
                <a:solidFill>
                  <a:srgbClr val="FF0000"/>
                </a:solidFill>
              </a:rPr>
              <a:t>, etc. </a:t>
            </a:r>
            <a:r>
              <a:rPr lang="en-US" sz="1600" strike="sngStrike" dirty="0">
                <a:solidFill>
                  <a:srgbClr val="FF0000"/>
                </a:solidFill>
              </a:rPr>
              <a:t>beam indication and timing management (if needed, as a second priority)</a:t>
            </a:r>
          </a:p>
          <a:p>
            <a:pPr lvl="2"/>
            <a:r>
              <a:rPr lang="en-US" sz="1600" dirty="0"/>
              <a:t>NOTE: the procedure of L1/L2 based inter-cell mobility are applicable to the following prioritized scenarios: Standalone, CA; Intra-DU case and intra-CU inter-DU case; both intra-frequency and inter-frequency; FR1 and FR2</a:t>
            </a:r>
          </a:p>
          <a:p>
            <a:pPr lvl="1"/>
            <a:r>
              <a:rPr lang="en-US" sz="2135" dirty="0"/>
              <a:t>DAPS (Dual Active Protocol Stack)/CHO (Conditional </a:t>
            </a:r>
            <a:r>
              <a:rPr lang="en-US" sz="2135" dirty="0" err="1"/>
              <a:t>HandOver</a:t>
            </a:r>
            <a:r>
              <a:rPr lang="en-US" sz="2135" dirty="0"/>
              <a:t>) related improvements, e.g.:</a:t>
            </a:r>
          </a:p>
          <a:p>
            <a:pPr lvl="2"/>
            <a:r>
              <a:rPr lang="en-US" sz="1600" dirty="0"/>
              <a:t>DAPS for FR2-FR2 (led by RAN4)</a:t>
            </a:r>
          </a:p>
          <a:p>
            <a:pPr lvl="2"/>
            <a:r>
              <a:rPr lang="en-US" sz="1600" dirty="0"/>
              <a:t>CHO+MRDC and DAPS+CA/DC</a:t>
            </a:r>
          </a:p>
          <a:p>
            <a:pPr lvl="3"/>
            <a:r>
              <a:rPr lang="en-US" sz="1600" dirty="0"/>
              <a:t>Mechanism and procedures for CHO enhancements in MR-DC scenario</a:t>
            </a:r>
          </a:p>
          <a:p>
            <a:pPr lvl="4"/>
            <a:r>
              <a:rPr lang="en-US" sz="1200" dirty="0"/>
              <a:t>Procedure and configuration of CHO in MR-DC scenario</a:t>
            </a:r>
          </a:p>
          <a:p>
            <a:pPr lvl="3"/>
            <a:r>
              <a:rPr lang="en-US" sz="1600" dirty="0"/>
              <a:t>Mechanism and procedures for DAPS operation for CA/DC</a:t>
            </a:r>
          </a:p>
          <a:p>
            <a:pPr lvl="4"/>
            <a:r>
              <a:rPr lang="en-US" sz="1200" dirty="0"/>
              <a:t>Support simultaneous configuration and procedures of DAPS and CA/DC</a:t>
            </a:r>
          </a:p>
          <a:p>
            <a:pPr lvl="1"/>
            <a:r>
              <a:rPr lang="en-US" sz="2135" dirty="0"/>
              <a:t>Other potential FR2 (frequency range 2)-specific enhancements</a:t>
            </a:r>
          </a:p>
          <a:p>
            <a:pPr lvl="1"/>
            <a:endParaRPr lang="en-US" sz="2135" dirty="0"/>
          </a:p>
        </p:txBody>
      </p:sp>
    </p:spTree>
    <p:extLst>
      <p:ext uri="{BB962C8B-B14F-4D97-AF65-F5344CB8AC3E}">
        <p14:creationId xmlns:p14="http://schemas.microsoft.com/office/powerpoint/2010/main" val="4072837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184185885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Potential RAN2-led: Enhancements for XR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20015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 and [5]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lvl="1"/>
            <a:r>
              <a:rPr lang="en-US" sz="2135" dirty="0"/>
              <a:t>KPIs and QoS: </a:t>
            </a:r>
            <a:r>
              <a:rPr lang="en-US" sz="2000" dirty="0"/>
              <a:t>study and potentially specify </a:t>
            </a:r>
          </a:p>
          <a:p>
            <a:pPr lvl="2"/>
            <a:r>
              <a:rPr lang="en-US" sz="1600" dirty="0"/>
              <a:t>RAN support for enhanced granularity for QoS; for ADU-based QoS; for XR-specific QoS parameters.</a:t>
            </a:r>
          </a:p>
          <a:p>
            <a:pPr lvl="2"/>
            <a:r>
              <a:rPr lang="en-US" sz="1600" dirty="0"/>
              <a:t>Synchronization of QoS flow handling belonging to the same XR service association and corresponding DRB control (</a:t>
            </a:r>
            <a:r>
              <a:rPr lang="en-US" sz="1600" i="1" u="sng" dirty="0"/>
              <a:t>in coordination with SA2</a:t>
            </a:r>
            <a:r>
              <a:rPr lang="en-US" sz="1600" dirty="0"/>
              <a:t>)</a:t>
            </a:r>
          </a:p>
          <a:p>
            <a:pPr lvl="1"/>
            <a:r>
              <a:rPr lang="en-US" sz="2135" dirty="0"/>
              <a:t>Application Awareness: </a:t>
            </a:r>
          </a:p>
          <a:p>
            <a:pPr lvl="2"/>
            <a:r>
              <a:rPr lang="en-US" sz="1600" dirty="0"/>
              <a:t>Identify the XR traffic characteristics and application layer attributes beneficial/feasible for the </a:t>
            </a:r>
            <a:r>
              <a:rPr lang="en-US" sz="1600" dirty="0" err="1"/>
              <a:t>gNB</a:t>
            </a:r>
            <a:r>
              <a:rPr lang="en-US" sz="1600" dirty="0"/>
              <a:t> to be aware of, e.g. the QoS flow association, frame-level QoS, ADU-based QoS, XR specific QoS etc. that was concluded from KPI and QoS</a:t>
            </a:r>
          </a:p>
          <a:p>
            <a:pPr lvl="2"/>
            <a:r>
              <a:rPr lang="en-US" sz="1600" dirty="0"/>
              <a:t>Application layer information (e.g. frame rate, delay, packet importance, etc.) to aid XR-specific handling, e.g. scheduling, radio bearer handling, </a:t>
            </a:r>
            <a:r>
              <a:rPr lang="en-US" sz="1600" dirty="0" err="1"/>
              <a:t>etc</a:t>
            </a:r>
            <a:r>
              <a:rPr lang="en-US" sz="1600" dirty="0"/>
              <a:t>; One potential mechanism for this is to introduce UE assistance information;</a:t>
            </a:r>
          </a:p>
          <a:p>
            <a:pPr lvl="1"/>
            <a:r>
              <a:rPr lang="en-US" sz="2000" dirty="0"/>
              <a:t>XR-specific power consumption aspects</a:t>
            </a:r>
          </a:p>
          <a:p>
            <a:pPr lvl="2"/>
            <a:r>
              <a:rPr lang="en-US" sz="1465" dirty="0"/>
              <a:t>Study (and potentially specify) XR-specific power saving techniques, </a:t>
            </a:r>
            <a:r>
              <a:rPr lang="en-US" sz="1465" dirty="0" err="1"/>
              <a:t>e.g</a:t>
            </a:r>
            <a:r>
              <a:rPr lang="en-US" sz="1465" dirty="0"/>
              <a:t>: XR-optimized C-DRX for aligning C-DRX with XR service periodicity and jitter, XR-specific multi-flow aspects.</a:t>
            </a:r>
          </a:p>
          <a:p>
            <a:pPr lvl="1"/>
            <a:r>
              <a:rPr lang="en-US" sz="2000" b="0" i="0" dirty="0">
                <a:solidFill>
                  <a:srgbClr val="354052"/>
                </a:solidFill>
                <a:effectLst/>
                <a:latin typeface="-apple-system"/>
              </a:rPr>
              <a:t>XR-specific capacity considerations</a:t>
            </a:r>
          </a:p>
          <a:p>
            <a:pPr lvl="1"/>
            <a:r>
              <a:rPr lang="en-US" sz="2000" dirty="0"/>
              <a:t>XR-specific mobility considerations – to be handled under RAN2-led mobility enhancements item</a:t>
            </a:r>
          </a:p>
        </p:txBody>
      </p:sp>
    </p:spTree>
    <p:extLst>
      <p:ext uri="{BB962C8B-B14F-4D97-AF65-F5344CB8AC3E}">
        <p14:creationId xmlns:p14="http://schemas.microsoft.com/office/powerpoint/2010/main" val="4168884601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 err="1">
                <a:effectLst/>
              </a:rPr>
              <a:t>Sidelink</a:t>
            </a:r>
            <a:r>
              <a:rPr lang="en-US" sz="3600" b="0" dirty="0">
                <a:effectLst/>
              </a:rPr>
              <a:t> relay enhancements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UE-to-UE relay, e.g.:</a:t>
            </a:r>
          </a:p>
          <a:p>
            <a:pPr marL="1333471" lvl="2" indent="-342900" algn="just"/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Limit the scope to the single hop operation while taking into account the forward compatibility for supporting more than one hop in a later release.</a:t>
            </a:r>
          </a:p>
          <a:p>
            <a:pPr marL="1333471" lvl="2" indent="-342900" algn="just"/>
            <a:r>
              <a:rPr lang="en-US" altLang="ja-JP" sz="1865" i="1" u="sng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SA/CT impact is expected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Service continuity enhancements, e.g.:</a:t>
            </a:r>
          </a:p>
          <a:p>
            <a:pPr marL="1333471" lvl="2" indent="-342900" algn="just"/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The target scenarios are inter-</a:t>
            </a:r>
            <a:r>
              <a:rPr lang="en-US" altLang="ja-JP" sz="1865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gNB</a:t>
            </a:r>
            <a:r>
              <a:rPr lang="en-US" altLang="ja-JP" sz="1865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mobility and indirect-to-indirect path switching</a:t>
            </a:r>
          </a:p>
          <a:p>
            <a:pPr marL="1333471" lvl="2" indent="-342900" algn="just"/>
            <a:r>
              <a:rPr lang="en-US" altLang="ja-JP" sz="1865" i="1" u="sng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SA/CT impact is expected</a:t>
            </a:r>
          </a:p>
          <a:p>
            <a:pPr marL="990571" lvl="2" indent="0" algn="just">
              <a:buNone/>
            </a:pPr>
            <a:endParaRPr lang="en-US" altLang="ja-JP" sz="1865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  <a:p>
            <a:pPr marL="609566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4814259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>
                <a:effectLst/>
              </a:rPr>
              <a:t>NTN (Non-Terrestrial Networks) evolution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Previous discussion can be found in [1] and [9]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NR NTN, e.g.:</a:t>
            </a:r>
          </a:p>
          <a:p>
            <a:pPr marL="1333471" lvl="2" indent="-342900" algn="just"/>
            <a:r>
              <a:rPr lang="en-US" altLang="ja-JP" sz="1600" dirty="0"/>
              <a:t>Coverage enhancements </a:t>
            </a:r>
          </a:p>
          <a:p>
            <a:pPr marL="1333471" lvl="2" indent="-342900" algn="just"/>
            <a:r>
              <a:rPr lang="en-US" altLang="ja-JP" sz="1600" dirty="0"/>
              <a:t>NR-NTN deployment in above 10 GHz bands and support for VSAT/ESIM NTN UE</a:t>
            </a:r>
          </a:p>
          <a:p>
            <a:pPr marL="1333471" lvl="2" indent="-342900" algn="just"/>
            <a:r>
              <a:rPr lang="en-US" sz="1600" dirty="0"/>
              <a:t>NTN-TN and NTN-NTN mobility and service continuity enhancements</a:t>
            </a:r>
          </a:p>
          <a:p>
            <a:pPr marL="1333471" lvl="2" indent="-342900" algn="just"/>
            <a:r>
              <a:rPr lang="en-US" sz="1600" dirty="0"/>
              <a:t>[Network based UE location]</a:t>
            </a:r>
          </a:p>
          <a:p>
            <a:pPr marL="1333471" lvl="2" indent="-342900" algn="just"/>
            <a:r>
              <a:rPr lang="en-US" altLang="ja-JP" sz="1600" i="1" u="sng" dirty="0"/>
              <a:t>Possible impact on SA4</a:t>
            </a:r>
          </a:p>
          <a:p>
            <a:pPr marL="800100" lvl="1" indent="-342900" algn="just"/>
            <a:r>
              <a:rPr lang="en-US" altLang="ja-JP" sz="2000" dirty="0"/>
              <a:t>Evolution of IoT (Internet of Things) NTN, e.g.:</a:t>
            </a:r>
          </a:p>
          <a:p>
            <a:pPr marL="1333471" lvl="2" indent="-342900" algn="just"/>
            <a:r>
              <a:rPr lang="en-US" sz="1600" b="0" i="0" u="none" strike="noStrike" baseline="0" dirty="0">
                <a:latin typeface="TimesNewRomanPSMT"/>
              </a:rPr>
              <a:t>IoT-NTN Enhancements in Rel-18 to address remaining issues from Rel-17</a:t>
            </a:r>
          </a:p>
          <a:p>
            <a:pPr marL="1333471" lvl="2" indent="-342900" algn="just"/>
            <a:r>
              <a:rPr lang="en-US" sz="1600" b="0" i="0" u="none" strike="noStrike" baseline="0" dirty="0">
                <a:latin typeface="TimesNewRomanPSMT"/>
              </a:rPr>
              <a:t>Mobility enhancements</a:t>
            </a:r>
            <a:r>
              <a:rPr lang="en-US" sz="1600" dirty="0">
                <a:latin typeface="TimesNewRomanPSMT"/>
              </a:rPr>
              <a:t> (potential impact to SA/CT </a:t>
            </a:r>
            <a:r>
              <a:rPr lang="en-US" sz="1600" b="0" i="0" u="none" strike="noStrike" baseline="0" dirty="0">
                <a:latin typeface="TimesNewRomanPSMT"/>
              </a:rPr>
              <a:t>for mobility/session mobility)</a:t>
            </a:r>
          </a:p>
          <a:p>
            <a:pPr marL="1333471" lvl="2" indent="-342900" algn="just"/>
            <a:r>
              <a:rPr lang="en-US" sz="1600" b="0" i="0" u="none" strike="noStrike" baseline="0" dirty="0">
                <a:latin typeface="TimesNewRomanPSMT"/>
              </a:rPr>
              <a:t>Further enhancement to discontinuous coverage</a:t>
            </a:r>
          </a:p>
          <a:p>
            <a:pPr marL="800100" lvl="1" indent="-342900" algn="just"/>
            <a:r>
              <a:rPr lang="en-US" sz="1800" dirty="0"/>
              <a:t>Whether or not/how to further split NR vs. IoT aspects into separate items will be considered in RAN#94</a:t>
            </a:r>
          </a:p>
          <a:p>
            <a:pPr marL="1333471" lvl="2" indent="-342900" algn="just"/>
            <a:endParaRPr lang="en-US" altLang="ja-JP" sz="1800" dirty="0"/>
          </a:p>
          <a:p>
            <a:pPr marL="800100" lvl="1" indent="-342900" algn="just"/>
            <a:endParaRPr lang="en-US" altLang="ja-JP" sz="20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6205793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>
                <a:effectLst/>
              </a:rPr>
              <a:t>Evolution for broadcast and multicast services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[10]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Including both LTE based 5G broadcast and NR MBS (Multicast Broadcast Services)</a:t>
            </a:r>
          </a:p>
          <a:p>
            <a:pPr marL="1333471" lvl="2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LTE based 5G broadcast</a:t>
            </a:r>
            <a:endParaRPr lang="en-US" altLang="ja-JP" sz="1800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  <a:p>
            <a:pPr marL="1333471" lvl="2" indent="-342900" algn="just"/>
            <a:r>
              <a:rPr lang="en-US" altLang="ja-JP" sz="2000" dirty="0"/>
              <a:t>NR MRS, e.g.:</a:t>
            </a:r>
          </a:p>
          <a:p>
            <a:pPr marL="1943037" lvl="3" indent="-342900" algn="just"/>
            <a:r>
              <a:rPr lang="en-US" altLang="ja-JP" sz="1800" dirty="0"/>
              <a:t>Rel-17 left-overs  (content to be identified and detailed at the end of Rel-17)</a:t>
            </a:r>
          </a:p>
          <a:p>
            <a:pPr marL="1943037" lvl="3" indent="-342900" algn="just"/>
            <a:r>
              <a:rPr lang="en-US" altLang="ja-JP" sz="1800" dirty="0"/>
              <a:t>[SFN support for MBS reception (above </a:t>
            </a:r>
            <a:r>
              <a:rPr lang="en-US" altLang="ja-JP" sz="1800" dirty="0" err="1"/>
              <a:t>gNB</a:t>
            </a:r>
            <a:r>
              <a:rPr lang="en-US" altLang="ja-JP" sz="1800" dirty="0"/>
              <a:t>-DU level)]</a:t>
            </a:r>
          </a:p>
          <a:p>
            <a:pPr marL="1943037" lvl="3" indent="-342900" algn="just"/>
            <a:r>
              <a:rPr lang="en-US" altLang="ja-JP" sz="1800" dirty="0"/>
              <a:t>Support of Multicast INACTIVE state </a:t>
            </a:r>
          </a:p>
          <a:p>
            <a:pPr marL="1943037" lvl="3" indent="-342900" algn="just"/>
            <a:r>
              <a:rPr lang="en-US" sz="1800" dirty="0"/>
              <a:t>Enable Higher reliability, lower latency, larger coverage incl. improvement of spectrum efficiency/capacity/reliability for NR MBS, Incl. RAN Sharing</a:t>
            </a:r>
            <a:endParaRPr lang="en-US" altLang="ja-JP" sz="1800" dirty="0"/>
          </a:p>
          <a:p>
            <a:pPr marL="800100" lvl="1" indent="-342900" algn="just"/>
            <a:r>
              <a:rPr lang="en-US" sz="2000" b="1" u="sng" dirty="0"/>
              <a:t>Whether or not/how to further split LTE based 5G broadcast and NR MRS aspects into separate items will be considered in RAN#94</a:t>
            </a:r>
          </a:p>
          <a:p>
            <a:pPr marL="457200" lvl="1" indent="0" algn="just">
              <a:buNone/>
            </a:pPr>
            <a:endParaRPr lang="en-US" altLang="ja-JP" sz="3335" dirty="0"/>
          </a:p>
          <a:p>
            <a:pPr marL="800100" lvl="1" indent="-342900" algn="just"/>
            <a:endParaRPr lang="en-US" altLang="ja-JP" sz="2335" dirty="0"/>
          </a:p>
          <a:p>
            <a:pPr marL="609566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8463739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>
                <a:effectLst/>
              </a:rPr>
              <a:t>UAV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[16]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Measurement reports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UE-triggered measurement report based on configured height thresholds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Reporting of height, location and speed in measurement report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Flight path reporting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Measurement reporting based on a configured number of cells (i.e. larger than one) fulfilling the triggering criteria simultaneously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Signaling to support subscription-based aerial-UE identification (</a:t>
            </a:r>
            <a:r>
              <a:rPr lang="en-US" altLang="ja-JP" sz="2400" i="1" u="sng" kern="100" dirty="0"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interaction with SA2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)</a:t>
            </a:r>
          </a:p>
          <a:p>
            <a:pPr marL="1333471" lvl="2" indent="-342900" algn="just"/>
            <a:r>
              <a:rPr lang="en-US" altLang="ja-JP" sz="18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Note: Work done in LTE is a starting point for the above objectives intended to cover LTE UAV functionality including any NR-specific enhancements as necessary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Support for broadcast/groupcast of drone identification over PC5 </a:t>
            </a:r>
            <a:r>
              <a:rPr lang="en-US" altLang="ja-JP" sz="2400" i="1" u="sng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dependent on SA2 outcome 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(RAN2)</a:t>
            </a:r>
          </a:p>
        </p:txBody>
      </p:sp>
    </p:spTree>
    <p:extLst>
      <p:ext uri="{BB962C8B-B14F-4D97-AF65-F5344CB8AC3E}">
        <p14:creationId xmlns:p14="http://schemas.microsoft.com/office/powerpoint/2010/main" val="384271914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>
                <a:effectLst/>
              </a:rPr>
              <a:t>Multiple SIM (MUSIM) Enhancements (WI)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Enhancements for staying in RRC_CONNECTED state simultaneously on two NWs (main target is dual RX dual TX UEs). Support of dual connectivity during network switching scenarios</a:t>
            </a:r>
          </a:p>
          <a:p>
            <a:pPr marL="1333471" lvl="2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UE capability coordination/update with NW A when it turns partial TX or RX chains to NW B</a:t>
            </a:r>
          </a:p>
          <a:p>
            <a:pPr marL="1333471" lvl="2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Enhancements to UE request for </a:t>
            </a:r>
            <a:r>
              <a:rPr lang="en-US" altLang="ja-JP" sz="20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SCell</a:t>
            </a:r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/ SCG deactivation, release etc.</a:t>
            </a:r>
          </a:p>
        </p:txBody>
      </p:sp>
    </p:spTree>
    <p:extLst>
      <p:ext uri="{BB962C8B-B14F-4D97-AF65-F5344CB8AC3E}">
        <p14:creationId xmlns:p14="http://schemas.microsoft.com/office/powerpoint/2010/main" val="448467092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RAN2-led: </a:t>
            </a:r>
            <a:r>
              <a:rPr lang="en-US" sz="3600" b="0" dirty="0">
                <a:effectLst/>
              </a:rPr>
              <a:t>In-Device Co-existence (IDC) Enhancements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The interference between 3GPP and other RATs:</a:t>
            </a:r>
          </a:p>
          <a:p>
            <a:pPr marL="1333471" lvl="2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Enhanced FDM solution, which allows more flexible indication of affected frequencies (e.g. granularity of BWP or sub-band or PRB level)</a:t>
            </a:r>
          </a:p>
          <a:p>
            <a:pPr marL="1333471" lvl="2" indent="-342900" algn="just"/>
            <a:r>
              <a:rPr lang="en-US" altLang="ja-JP" sz="20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TDM solution (e.g. indication of UE preferred TDM pattern for UL/DL)</a:t>
            </a:r>
            <a:endParaRPr lang="en-US" altLang="ja-JP" sz="1600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643972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Detailed Example Areas for Each Potential Item – </a:t>
            </a:r>
            <a:r>
              <a:rPr lang="en-US" sz="6000" dirty="0">
                <a:highlight>
                  <a:srgbClr val="92D050"/>
                </a:highlight>
              </a:rPr>
              <a:t>RAN3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8570350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Potential RAN3-led: Additional topological improvements - IAB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20015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 and [5]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lvl="1"/>
            <a:r>
              <a:rPr lang="en-US" sz="2135" dirty="0"/>
              <a:t>Focus on the mobile-IAB/VMR-nodes mounted on vehicles scenario providing 5G coverage/capacity enhancement to onboard and/or surrounding UEs in Rel-18 as discussed by TR22.839. </a:t>
            </a:r>
          </a:p>
          <a:p>
            <a:pPr lvl="1"/>
            <a:r>
              <a:rPr lang="en-US" sz="2135" dirty="0"/>
              <a:t>Start with the following objectives for mobile IAB/VMR in Rel-18, e.g.:</a:t>
            </a:r>
          </a:p>
          <a:p>
            <a:pPr lvl="2"/>
            <a:r>
              <a:rPr lang="en-US" sz="1600" dirty="0"/>
              <a:t>Cell mobility aware handover and neighbor relations </a:t>
            </a:r>
          </a:p>
          <a:p>
            <a:pPr lvl="2"/>
            <a:r>
              <a:rPr lang="en-US" sz="1600" dirty="0"/>
              <a:t>Group mobility enhancement </a:t>
            </a:r>
          </a:p>
          <a:p>
            <a:pPr lvl="2"/>
            <a:r>
              <a:rPr lang="en-US" sz="1600" dirty="0"/>
              <a:t>Authorization and backhaul security </a:t>
            </a:r>
          </a:p>
          <a:p>
            <a:pPr lvl="2"/>
            <a:r>
              <a:rPr lang="en-US" sz="1600" dirty="0"/>
              <a:t>Whether enhancements for PCI collision and RACH conflict avoidance are necessary should be considered </a:t>
            </a:r>
          </a:p>
          <a:p>
            <a:pPr lvl="1"/>
            <a:r>
              <a:rPr lang="en-US" sz="2135" dirty="0"/>
              <a:t>Interactions with </a:t>
            </a:r>
            <a:r>
              <a:rPr lang="en-US" sz="2135" i="1" u="sng" dirty="0"/>
              <a:t>SA1, SA2, SA3 and CT </a:t>
            </a:r>
            <a:r>
              <a:rPr lang="en-US" sz="2135" dirty="0"/>
              <a:t>should be considered for the R18 mobile IAB/VMR study when needed</a:t>
            </a:r>
          </a:p>
        </p:txBody>
      </p:sp>
    </p:spTree>
    <p:extLst>
      <p:ext uri="{BB962C8B-B14F-4D97-AF65-F5344CB8AC3E}">
        <p14:creationId xmlns:p14="http://schemas.microsoft.com/office/powerpoint/2010/main" val="1897646553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Potential RAN3-led: AI/ML for NG-RAN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200152"/>
            <a:ext cx="13756312" cy="4830233"/>
          </a:xfrm>
        </p:spPr>
        <p:txBody>
          <a:bodyPr/>
          <a:lstStyle/>
          <a:p>
            <a:r>
              <a:rPr lang="en-US" sz="2400" dirty="0"/>
              <a:t>Previous discussion can be found in [1] and [13] as listed on Slide 4</a:t>
            </a:r>
          </a:p>
          <a:p>
            <a:r>
              <a:rPr lang="en-US" sz="2400" dirty="0"/>
              <a:t>List of areas for further discussion till RAN#94-e</a:t>
            </a:r>
          </a:p>
          <a:p>
            <a:pPr lvl="1"/>
            <a:r>
              <a:rPr lang="en-US" sz="2135" dirty="0"/>
              <a:t>NG-RAN</a:t>
            </a:r>
          </a:p>
        </p:txBody>
      </p:sp>
    </p:spTree>
    <p:extLst>
      <p:ext uri="{BB962C8B-B14F-4D97-AF65-F5344CB8AC3E}">
        <p14:creationId xmlns:p14="http://schemas.microsoft.com/office/powerpoint/2010/main" val="3850129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491064"/>
          </a:xfrm>
        </p:spPr>
        <p:txBody>
          <a:bodyPr/>
          <a:lstStyle/>
          <a:p>
            <a:r>
              <a:rPr lang="en-US" sz="4000" dirty="0"/>
              <a:t>References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767769"/>
              </p:ext>
            </p:extLst>
          </p:nvPr>
        </p:nvGraphicFramePr>
        <p:xfrm>
          <a:off x="752821" y="719667"/>
          <a:ext cx="13080999" cy="5724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081">
                  <a:extLst>
                    <a:ext uri="{9D8B030D-6E8A-4147-A177-3AD203B41FA5}">
                      <a16:colId xmlns:a16="http://schemas.microsoft.com/office/drawing/2014/main" val="3477048622"/>
                    </a:ext>
                  </a:extLst>
                </a:gridCol>
                <a:gridCol w="1091626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098169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3188123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Index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Source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hlinkClick r:id="rId2" tooltip="http://www.3gpp.org/ftp/tsg_ran/tsg_ran/tsgr_ahs/2021_06_ran_rel18_ws/docs/rws-210659.zip"/>
                        </a:rPr>
                        <a:t>RWS-210659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Summary of RAN Rel-18 Workshop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Chair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RP-211651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[RAN93e-R18Prep-01] Evolution for DL MIMO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RP-211652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[RAN93e-R18Prep-02] UL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NTT DOCOMO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RP-211653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[RAN93e-R18Prep-03] Mobility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 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RP-211654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[RAN93e-R18Prep-04] Additional topological improvements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RAN3 chair (ZTE)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RP-211655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[RAN93e-R18Prep-05] Enhancements for XR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Nokia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RP-212503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[RAN93e-R18Prep-06]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enhancements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LG Electronics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RP-212221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[RAN93e-R18Prep-07]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evolution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Ericsson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0"/>
                        </a:rPr>
                        <a:t>RP-211658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[RAN93e-R18Prep-08] NTN evolution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(AT&amp;T)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1"/>
                        </a:rPr>
                        <a:t>RP-211659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[RAN93e-R18Prep-09] Evolution for broadcast and multicast services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(Deutsche Telekom)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6713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2"/>
                        </a:rPr>
                        <a:t>RP-211660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[RAN93e-R18Prep-10] Expanded and improved Positioning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Intel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50911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3"/>
                        </a:rPr>
                        <a:t>RP-211661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[RAN93e-R18Prep-11] Evolution of duplex operation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Samsung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904988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4"/>
                        </a:rPr>
                        <a:t>RP-211662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[RAN93e-R18Prep-12] AI/ML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Qualcomm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87039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5"/>
                        </a:rPr>
                        <a:t>RP-211663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[RAN93e-R18Prep-13] Network energy savings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Huawei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4005139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6"/>
                        </a:rPr>
                        <a:t>RP-211664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[RAN93e-R18Prep-14] Additional RAN1/2/3 candidate topics, Set 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chair (Samsung)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5225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7"/>
                        </a:rPr>
                        <a:t>RP-211665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[RAN93e-R18Prep-15] Additional RAN1/2/3 candidate topics, Set 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(Ericsson)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17930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8"/>
                        </a:rPr>
                        <a:t>RP-211666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[RAN93e-R18Prep-16] Additional RAN1/2/3 candidate topics, Set 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RAN2 chair (MediaTek)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19456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9"/>
                        </a:rPr>
                        <a:t>RP-211667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[RAN93e-R18Prep-17] Potential RAN4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RAN4 chair (Huawei)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99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RAN3-led: </a:t>
            </a:r>
            <a:r>
              <a:rPr lang="en-US" sz="3600" b="0" dirty="0">
                <a:effectLst/>
              </a:rPr>
              <a:t>SON/MDT Enhancements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IRAT ho voice fallback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SONMDT Rel-17 leftovers (details FFS) e.g. MR-DC CPAC and MRO successful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PScell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change report, fast MCG recovery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Rel-16 features not earlier covered including their Rel-17 enhancements: NPN, V2X, IAB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Rel-17 new features, RACH enhancements, MBS,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Cov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Enh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, NTN, SDT, Slice,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Other, FFS e.g. Mandatory capability for essential cases (e.g. related to energy consumption), applicable parts of 5GAA predictive QoS not covered above if any.</a:t>
            </a:r>
            <a:endParaRPr lang="en-US" altLang="ja-JP" sz="2000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914316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3600" dirty="0"/>
              <a:t>Potential RAN3-led: </a:t>
            </a:r>
            <a:r>
              <a:rPr lang="en-US" sz="3600" b="0" dirty="0" err="1">
                <a:effectLst/>
              </a:rPr>
              <a:t>QoE</a:t>
            </a:r>
            <a:r>
              <a:rPr lang="en-US" sz="3600" b="0" dirty="0">
                <a:effectLst/>
              </a:rPr>
              <a:t> Enhancements 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 discussion can be found in [1] and [17] as listed on Slide 4</a:t>
            </a:r>
          </a:p>
          <a:p>
            <a:r>
              <a:rPr lang="en-US" sz="2800" dirty="0"/>
              <a:t>List of areas for further discussion till RAN#94-e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Support new service type, AR, MR, MBS, etc.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Potential enhancement on RAN visible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QoE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related with specific service type (including new 5G service)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Potential enhancement on slice related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QoE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measurement and report</a:t>
            </a:r>
          </a:p>
          <a:p>
            <a:pPr marL="800100" lvl="1" indent="-342900" algn="just"/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QoE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measurement in RRC IDLE and RRC INACTIVE</a:t>
            </a:r>
          </a:p>
          <a:p>
            <a:pPr marL="800100" lvl="1" indent="-342900" algn="just"/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QoE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in MR_DC with 5GC</a:t>
            </a:r>
          </a:p>
          <a:p>
            <a:pPr marL="800100" lvl="1" indent="-342900" algn="just"/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Rel-17 left-overs (FFS, e.g. Enhancement on alignment of radio related measurements and </a:t>
            </a:r>
            <a:r>
              <a:rPr lang="en-US" altLang="ja-JP" sz="2400" kern="100" dirty="0" err="1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QoE</a:t>
            </a:r>
            <a:r>
              <a:rPr lang="en-US" altLang="ja-JP" sz="2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 measurements).</a:t>
            </a:r>
            <a:endParaRPr lang="en-US" altLang="ja-JP" sz="2000" kern="1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00262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Detailed Example Areas for Each Potential Item – </a:t>
            </a:r>
            <a:r>
              <a:rPr lang="en-US" sz="6000" dirty="0">
                <a:highlight>
                  <a:srgbClr val="92D050"/>
                </a:highlight>
              </a:rPr>
              <a:t>RAN4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5442116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766026" cy="1143000"/>
          </a:xfrm>
        </p:spPr>
        <p:txBody>
          <a:bodyPr/>
          <a:lstStyle/>
          <a:p>
            <a:r>
              <a:rPr lang="en-US" sz="4000" dirty="0"/>
              <a:t>Potential RAN4-led Items for Subsequent Discussion till RAN#94-e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349" y="1217085"/>
            <a:ext cx="13308826" cy="483023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2800" dirty="0"/>
              <a:t>Previous discussion can be found in [1] and [18] as listed on Slide 4</a:t>
            </a:r>
          </a:p>
          <a:p>
            <a:r>
              <a:rPr lang="en-US" sz="2800" dirty="0"/>
              <a:t>A single email thread is to be used for further discussion till RAN#94-e</a:t>
            </a:r>
          </a:p>
          <a:p>
            <a:pPr lvl="1"/>
            <a:r>
              <a:rPr lang="en-US" sz="2000" dirty="0"/>
              <a:t>Using [18] and all relevant contributions under AI 9.0 in RAN#93-e as a starting point </a:t>
            </a:r>
          </a:p>
          <a:p>
            <a:pPr lvl="1"/>
            <a:r>
              <a:rPr lang="en-US" sz="2000" dirty="0"/>
              <a:t>Also include discussion on aspects regarding </a:t>
            </a:r>
            <a:r>
              <a:rPr lang="en-US" sz="2000" b="0" i="0" u="none" strike="noStrike" baseline="0" dirty="0">
                <a:latin typeface="TimesNewRomanPSMT"/>
              </a:rPr>
              <a:t>bandwidths lower than 5 MHz in dedicated spectrum as discussed in reference [16]</a:t>
            </a:r>
          </a:p>
          <a:p>
            <a:pPr lvl="2"/>
            <a:r>
              <a:rPr lang="en-US" sz="1800" dirty="0"/>
              <a:t>3-5 MHz in dedicated FDD FR1 spectrum</a:t>
            </a:r>
          </a:p>
          <a:p>
            <a:pPr lvl="3"/>
            <a:r>
              <a:rPr lang="en-US" sz="1800" dirty="0"/>
              <a:t>SCS and CP: 15 kHz with normal CP</a:t>
            </a:r>
          </a:p>
          <a:p>
            <a:pPr lvl="3"/>
            <a:r>
              <a:rPr lang="en-US" sz="1800" dirty="0"/>
              <a:t>SSB: PSS/SSS without puncturing, PBCH based on current design while minimizing performance degradation</a:t>
            </a:r>
          </a:p>
          <a:p>
            <a:pPr lvl="2"/>
            <a:r>
              <a:rPr lang="en-US" sz="1800" dirty="0"/>
              <a:t>Changes to support deploying NR</a:t>
            </a:r>
          </a:p>
          <a:p>
            <a:pPr lvl="3"/>
            <a:r>
              <a:rPr lang="en-US" sz="1800" dirty="0"/>
              <a:t>System parameters including channel and sync </a:t>
            </a:r>
            <a:r>
              <a:rPr lang="en-US" sz="1800" dirty="0" err="1"/>
              <a:t>rasters</a:t>
            </a:r>
            <a:endParaRPr lang="en-US" sz="1800" dirty="0"/>
          </a:p>
          <a:p>
            <a:pPr lvl="3"/>
            <a:r>
              <a:rPr lang="en-US" sz="1800" dirty="0"/>
              <a:t>RF requirements for bands while minimizing impacts (reuse 5 MHz BW at least for FRMCS and specify RF requirement of 3 MHz BW for other cases)</a:t>
            </a:r>
          </a:p>
          <a:p>
            <a:pPr lvl="2"/>
            <a:r>
              <a:rPr lang="en-US" sz="1800" dirty="0"/>
              <a:t>Notes: This work is only applicable to FR1 bands identified for utilities, railways and PPDR</a:t>
            </a:r>
          </a:p>
          <a:p>
            <a:pPr lvl="1"/>
            <a:r>
              <a:rPr lang="en-US" sz="2000" dirty="0"/>
              <a:t>Also including aspects regarding DSS (note: this is also related to the ongoing Rel-17 discussion)</a:t>
            </a:r>
          </a:p>
          <a:p>
            <a:pPr lvl="1"/>
            <a:endParaRPr lang="en-US" sz="2335" dirty="0"/>
          </a:p>
        </p:txBody>
      </p:sp>
    </p:spTree>
    <p:extLst>
      <p:ext uri="{BB962C8B-B14F-4D97-AF65-F5344CB8AC3E}">
        <p14:creationId xmlns:p14="http://schemas.microsoft.com/office/powerpoint/2010/main" val="320050497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General Guidance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dirty="0"/>
              <a:t>General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34" y="768963"/>
            <a:ext cx="14027887" cy="4830233"/>
          </a:xfrm>
        </p:spPr>
        <p:txBody>
          <a:bodyPr/>
          <a:lstStyle/>
          <a:p>
            <a:r>
              <a:rPr lang="en-US" sz="2400" dirty="0"/>
              <a:t>A list of items organized by the leading WG are provided in the sequel, which is to be used for subsequent discussion till RAN#94</a:t>
            </a:r>
          </a:p>
          <a:p>
            <a:pPr lvl="1"/>
            <a:r>
              <a:rPr lang="en-US" sz="2000" dirty="0"/>
              <a:t>The email discussion in October (Oct. 18</a:t>
            </a:r>
            <a:r>
              <a:rPr lang="en-US" sz="2000" baseline="30000" dirty="0"/>
              <a:t>th</a:t>
            </a:r>
            <a:r>
              <a:rPr lang="en-US" sz="2000" dirty="0"/>
              <a:t> – 27</a:t>
            </a:r>
            <a:r>
              <a:rPr lang="en-US" sz="2000" baseline="30000" dirty="0"/>
              <a:t>th</a:t>
            </a:r>
            <a:r>
              <a:rPr lang="en-US" sz="2000" dirty="0"/>
              <a:t>) is expected to focus on potential scope for each potential WI or SI</a:t>
            </a:r>
          </a:p>
          <a:p>
            <a:pPr lvl="2"/>
            <a:r>
              <a:rPr lang="en-US" sz="1800" dirty="0"/>
              <a:t>Including discussion whether it should be a SI, or a WI (including possibly a study phase for some scope(s))</a:t>
            </a:r>
          </a:p>
          <a:p>
            <a:pPr lvl="2"/>
            <a:r>
              <a:rPr lang="en-US" sz="1800" dirty="0"/>
              <a:t>Including discussion on the leading WG (if any change) and the secondary WG(s)</a:t>
            </a:r>
          </a:p>
          <a:p>
            <a:r>
              <a:rPr lang="en-US" sz="2400" b="1" dirty="0"/>
              <a:t>A subset of these items in the list are expected to be approved for RAN Rel-18 in RAN#94-e</a:t>
            </a:r>
          </a:p>
          <a:p>
            <a:pPr lvl="1"/>
            <a:r>
              <a:rPr lang="en-US" sz="2000" dirty="0"/>
              <a:t>All items are subject to discussion and justification, and may be potentially split, consolidated, or dropped, until RAN#94-e</a:t>
            </a:r>
          </a:p>
          <a:p>
            <a:pPr lvl="1"/>
            <a:r>
              <a:rPr lang="en-US" sz="2000" dirty="0"/>
              <a:t>It is critical to ensure all </a:t>
            </a:r>
            <a:r>
              <a:rPr lang="en-US" sz="2000" dirty="0" err="1"/>
              <a:t>WGs’s</a:t>
            </a:r>
            <a:r>
              <a:rPr lang="en-US" sz="2000" dirty="0"/>
              <a:t> load in Rel-18 is reasonable!</a:t>
            </a:r>
          </a:p>
          <a:p>
            <a:pPr lvl="1"/>
            <a:r>
              <a:rPr lang="en-US" sz="2000" dirty="0"/>
              <a:t>In approving RAN1/2/3-led projects in RAN#94-e, </a:t>
            </a:r>
          </a:p>
          <a:p>
            <a:pPr lvl="2"/>
            <a:r>
              <a:rPr lang="en-US" sz="1800" dirty="0"/>
              <a:t>Some RAN1/2/3 WG capacity (in terms of # TUs) will be reserved ([5%-15%?])</a:t>
            </a:r>
          </a:p>
          <a:p>
            <a:pPr lvl="2"/>
            <a:r>
              <a:rPr lang="en-US" sz="1800" dirty="0"/>
              <a:t>All WGs would have dedicated TUs to handle impacts from other WGs (including other WG-led projects and misc. impact within RAN and from other TSGs)</a:t>
            </a:r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02730"/>
          </a:xfrm>
        </p:spPr>
        <p:txBody>
          <a:bodyPr/>
          <a:lstStyle/>
          <a:p>
            <a:r>
              <a:rPr lang="en-US" dirty="0"/>
              <a:t>General Guidance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931333"/>
            <a:ext cx="13756312" cy="4830233"/>
          </a:xfrm>
        </p:spPr>
        <p:txBody>
          <a:bodyPr/>
          <a:lstStyle/>
          <a:p>
            <a:r>
              <a:rPr lang="en-US" sz="2400" dirty="0"/>
              <a:t>A first order estimate of the expected TU for the leading WG is also provided for each item</a:t>
            </a:r>
          </a:p>
          <a:p>
            <a:pPr lvl="1"/>
            <a:r>
              <a:rPr lang="en-US" sz="2000" dirty="0"/>
              <a:t>The final TU allocation (including both the primary and second WGs) is to be decided in December</a:t>
            </a:r>
          </a:p>
          <a:p>
            <a:pPr lvl="1"/>
            <a:r>
              <a:rPr lang="en-US" sz="2000" dirty="0"/>
              <a:t>The detailed TU allocation may be different across WG meetings and/or across different projects</a:t>
            </a:r>
          </a:p>
          <a:p>
            <a:r>
              <a:rPr lang="en-US" sz="2400" dirty="0"/>
              <a:t>The areas for each item are to be further discussed using references [1] to [18], and the contributions under AI 9.0/9.0.1/9.0.2/9.0.3/9.0.4/9.0.5 in RAN#93-e</a:t>
            </a:r>
          </a:p>
          <a:p>
            <a:pPr lvl="1"/>
            <a:r>
              <a:rPr lang="en-US" sz="2000" dirty="0"/>
              <a:t>In the appendix, some detailed example areas are provided, which are derived based on [1] and the claimed “non-controversial” parts in [2] to [18]. However, this is </a:t>
            </a:r>
            <a:r>
              <a:rPr lang="en-US" sz="2000" b="1" dirty="0"/>
              <a:t>for information only </a:t>
            </a:r>
            <a:r>
              <a:rPr lang="en-US" sz="2000" dirty="0"/>
              <a:t>(not intended for endorsement!)</a:t>
            </a:r>
          </a:p>
        </p:txBody>
      </p:sp>
    </p:spTree>
    <p:extLst>
      <p:ext uri="{BB962C8B-B14F-4D97-AF65-F5344CB8AC3E}">
        <p14:creationId xmlns:p14="http://schemas.microsoft.com/office/powerpoint/2010/main" val="2809596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List of Potential Items Led per RAN WG for Subsequent Discussion till RAN#94-e</a:t>
            </a:r>
          </a:p>
        </p:txBody>
      </p:sp>
    </p:spTree>
    <p:extLst>
      <p:ext uri="{BB962C8B-B14F-4D97-AF65-F5344CB8AC3E}">
        <p14:creationId xmlns:p14="http://schemas.microsoft.com/office/powerpoint/2010/main" val="3790422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3600" dirty="0"/>
              <a:t>List of Potential RAN1-led Items for Subsequent Discussion till RAN#94-e 1/2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017883"/>
              </p:ext>
            </p:extLst>
          </p:nvPr>
        </p:nvGraphicFramePr>
        <p:xfrm>
          <a:off x="1703388" y="1066803"/>
          <a:ext cx="11337494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692">
                  <a:extLst>
                    <a:ext uri="{9D8B030D-6E8A-4147-A177-3AD203B41FA5}">
                      <a16:colId xmlns:a16="http://schemas.microsoft.com/office/drawing/2014/main" val="2699800323"/>
                    </a:ext>
                  </a:extLst>
                </a:gridCol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  <a:gridCol w="2334585">
                  <a:extLst>
                    <a:ext uri="{9D8B030D-6E8A-4147-A177-3AD203B41FA5}">
                      <a16:colId xmlns:a16="http://schemas.microsoft.com/office/drawing/2014/main" val="2556813644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 for Downlink and Uplink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[2-4]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Coverage Enhancements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[1]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Additional topological improvements – smart repeater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err="1">
                          <a:effectLst/>
                        </a:rPr>
                        <a:t>Sidelink</a:t>
                      </a:r>
                      <a:r>
                        <a:rPr lang="en-US" sz="2000" b="0" dirty="0">
                          <a:effectLst/>
                        </a:rPr>
                        <a:t> enhancements (excluding positioning and relaying)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[2-3]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RedCap</a:t>
                      </a:r>
                      <a:r>
                        <a:rPr lang="en-US" sz="2000" dirty="0"/>
                        <a:t>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Expanded and improved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of Duplex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57349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[2-4]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706844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highlight>
                            <a:srgbClr val="FFFF00"/>
                          </a:highlight>
                        </a:rPr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070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51692</TotalTime>
  <Words>4520</Words>
  <Application>Microsoft Office PowerPoint</Application>
  <PresentationFormat>Custom</PresentationFormat>
  <Paragraphs>469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-apple-system</vt:lpstr>
      <vt:lpstr>Arial</vt:lpstr>
      <vt:lpstr>Calibri</vt:lpstr>
      <vt:lpstr>Nokia Pure Headline Ultra Light</vt:lpstr>
      <vt:lpstr>Nokia Pure Text</vt:lpstr>
      <vt:lpstr>Nokia Pure Text Light</vt:lpstr>
      <vt:lpstr>TimesNewRomanPSMT</vt:lpstr>
      <vt:lpstr>Wingdings</vt:lpstr>
      <vt:lpstr>Nokia White Master with headline</vt:lpstr>
      <vt:lpstr>2_Office Theme</vt:lpstr>
      <vt:lpstr>RAN Chair’s Summary for RAN Release 18</vt:lpstr>
      <vt:lpstr>Outline</vt:lpstr>
      <vt:lpstr>References</vt:lpstr>
      <vt:lpstr>References</vt:lpstr>
      <vt:lpstr>General Guidance</vt:lpstr>
      <vt:lpstr>General Guidance</vt:lpstr>
      <vt:lpstr>General Guidance – Cont’d</vt:lpstr>
      <vt:lpstr>List of Potential Items Led per RAN WG for Subsequent Discussion till RAN#94-e</vt:lpstr>
      <vt:lpstr>List of Potential RAN1-led Items for Subsequent Discussion till RAN#94-e 1/2</vt:lpstr>
      <vt:lpstr>List of Potential RAN2-led Items for Subsequent Discussion till RAN#94-e</vt:lpstr>
      <vt:lpstr>List of Potential RAN3-led Items for Subsequent Discussion till RAN#94-e</vt:lpstr>
      <vt:lpstr>List of Potential RAN4-led Items for Subsequent Discussion till RAN#94-e</vt:lpstr>
      <vt:lpstr>Additional Considerations 1/2</vt:lpstr>
      <vt:lpstr>Additional Considerations</vt:lpstr>
      <vt:lpstr>Proposal</vt:lpstr>
      <vt:lpstr>Appendix</vt:lpstr>
      <vt:lpstr>Next Steps</vt:lpstr>
      <vt:lpstr>Detailed Example Areas for Each Potential Item – RAN1 </vt:lpstr>
      <vt:lpstr>Potential RAN1-led: MIMO Evolution </vt:lpstr>
      <vt:lpstr>Potential RAN1-led: Coverage Enhancements Evolution</vt:lpstr>
      <vt:lpstr>Potential RAN1-led: Additional topological improvements – smart repeater</vt:lpstr>
      <vt:lpstr>Potential RAN1-led: Sidelink enhancements (excluding positioning and relaying)</vt:lpstr>
      <vt:lpstr>Potential RAN1-led: RedCap Evolution</vt:lpstr>
      <vt:lpstr>Potential RAN1-led: Expanded and improved Positioning</vt:lpstr>
      <vt:lpstr>Potential RAN1-led: Evolution of Duplex Operation</vt:lpstr>
      <vt:lpstr>Potential RAN1-led: AI (Artificial Intelligence)/ML (Machine Learning) for Air interface </vt:lpstr>
      <vt:lpstr>Potential RAN1-led: Network Energy Savings</vt:lpstr>
      <vt:lpstr>Detailed Example Areas for Each Potential Item – RAN2 </vt:lpstr>
      <vt:lpstr>Potential RAN2-led: Mobility Enhancements</vt:lpstr>
      <vt:lpstr>Potential RAN2-led: Enhancements for XR </vt:lpstr>
      <vt:lpstr>Potential RAN2-led: Sidelink relay enhancements</vt:lpstr>
      <vt:lpstr>Potential RAN2-led: NTN (Non-Terrestrial Networks) evolution</vt:lpstr>
      <vt:lpstr>Potential RAN2-led: Evolution for broadcast and multicast services</vt:lpstr>
      <vt:lpstr>Potential RAN2-led: UAV</vt:lpstr>
      <vt:lpstr>Potential RAN2-led: Multiple SIM (MUSIM) Enhancements (WI)</vt:lpstr>
      <vt:lpstr>Potential RAN2-led: In-Device Co-existence (IDC) Enhancements</vt:lpstr>
      <vt:lpstr>Detailed Example Areas for Each Potential Item – RAN3 </vt:lpstr>
      <vt:lpstr>Potential RAN3-led: Additional topological improvements - IAB</vt:lpstr>
      <vt:lpstr>Potential RAN3-led: AI/ML for NG-RAN</vt:lpstr>
      <vt:lpstr>Potential RAN3-led: SON/MDT Enhancements</vt:lpstr>
      <vt:lpstr>Potential RAN3-led: QoE Enhancements </vt:lpstr>
      <vt:lpstr>Detailed Example Areas for Each Potential Item – RAN4 </vt:lpstr>
      <vt:lpstr>Potential RAN4-led Items for Subsequent Discussion till RAN#94-e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635</cp:revision>
  <dcterms:created xsi:type="dcterms:W3CDTF">2018-05-24T11:49:12Z</dcterms:created>
  <dcterms:modified xsi:type="dcterms:W3CDTF">2021-09-13T07:56:42Z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