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2" d="100"/>
          <a:sy n="122" d="100"/>
        </p:scale>
        <p:origin x="114"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247190-4C8A-48AE-805C-D5231E369141}"/>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025084C4-EE49-4FB2-9F5A-EB6C0E63229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83D80846-DA33-4CEF-8C09-E2DA43F11559}"/>
              </a:ext>
            </a:extLst>
          </p:cNvPr>
          <p:cNvSpPr>
            <a:spLocks noGrp="1"/>
          </p:cNvSpPr>
          <p:nvPr>
            <p:ph type="dt" sz="half" idx="10"/>
          </p:nvPr>
        </p:nvSpPr>
        <p:spPr/>
        <p:txBody>
          <a:bodyPr/>
          <a:lstStyle/>
          <a:p>
            <a:fld id="{C59994C9-1710-48BF-AE70-5291B992137F}" type="datetimeFigureOut">
              <a:rPr kumimoji="1" lang="ja-JP" altLang="en-US" smtClean="0"/>
              <a:t>2021/9/3</a:t>
            </a:fld>
            <a:endParaRPr kumimoji="1" lang="ja-JP" altLang="en-US"/>
          </a:p>
        </p:txBody>
      </p:sp>
      <p:sp>
        <p:nvSpPr>
          <p:cNvPr id="5" name="フッター プレースホルダー 4">
            <a:extLst>
              <a:ext uri="{FF2B5EF4-FFF2-40B4-BE49-F238E27FC236}">
                <a16:creationId xmlns:a16="http://schemas.microsoft.com/office/drawing/2014/main" id="{AADC12CE-B84E-4377-927F-2A584607163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B050989-CC98-44C9-8B01-7DBC986EF729}"/>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65720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12C4C1B-B7C6-4B45-9435-4454F24D4D65}"/>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834A184D-3007-4C53-A63C-CC665DD0000B}"/>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DF5905D-6209-4904-AF3D-2FC93C15AF95}"/>
              </a:ext>
            </a:extLst>
          </p:cNvPr>
          <p:cNvSpPr>
            <a:spLocks noGrp="1"/>
          </p:cNvSpPr>
          <p:nvPr>
            <p:ph type="dt" sz="half" idx="10"/>
          </p:nvPr>
        </p:nvSpPr>
        <p:spPr/>
        <p:txBody>
          <a:bodyPr/>
          <a:lstStyle/>
          <a:p>
            <a:fld id="{C59994C9-1710-48BF-AE70-5291B992137F}" type="datetimeFigureOut">
              <a:rPr kumimoji="1" lang="ja-JP" altLang="en-US" smtClean="0"/>
              <a:t>2021/9/3</a:t>
            </a:fld>
            <a:endParaRPr kumimoji="1" lang="ja-JP" altLang="en-US"/>
          </a:p>
        </p:txBody>
      </p:sp>
      <p:sp>
        <p:nvSpPr>
          <p:cNvPr id="5" name="フッター プレースホルダー 4">
            <a:extLst>
              <a:ext uri="{FF2B5EF4-FFF2-40B4-BE49-F238E27FC236}">
                <a16:creationId xmlns:a16="http://schemas.microsoft.com/office/drawing/2014/main" id="{E93259B2-7AC4-4018-8233-061AA181D8F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2F62840-FDDF-4BA5-BFD1-12662F6E3CF4}"/>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236916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BB48FC53-3D4D-435D-BD1B-01F77FBCC9A5}"/>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07BDE4F-6AE1-48D4-B434-FC8A4816780D}"/>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B7BFA28-167E-46B9-A80F-84108877C586}"/>
              </a:ext>
            </a:extLst>
          </p:cNvPr>
          <p:cNvSpPr>
            <a:spLocks noGrp="1"/>
          </p:cNvSpPr>
          <p:nvPr>
            <p:ph type="dt" sz="half" idx="10"/>
          </p:nvPr>
        </p:nvSpPr>
        <p:spPr/>
        <p:txBody>
          <a:bodyPr/>
          <a:lstStyle/>
          <a:p>
            <a:fld id="{C59994C9-1710-48BF-AE70-5291B992137F}" type="datetimeFigureOut">
              <a:rPr kumimoji="1" lang="ja-JP" altLang="en-US" smtClean="0"/>
              <a:t>2021/9/3</a:t>
            </a:fld>
            <a:endParaRPr kumimoji="1" lang="ja-JP" altLang="en-US"/>
          </a:p>
        </p:txBody>
      </p:sp>
      <p:sp>
        <p:nvSpPr>
          <p:cNvPr id="5" name="フッター プレースホルダー 4">
            <a:extLst>
              <a:ext uri="{FF2B5EF4-FFF2-40B4-BE49-F238E27FC236}">
                <a16:creationId xmlns:a16="http://schemas.microsoft.com/office/drawing/2014/main" id="{078E3194-3FA8-4B05-A510-A39F3DCA3F4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F1CF3A5-D5D9-4D9E-9263-E1250E861099}"/>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72918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6D6EF7-29D7-43DB-993B-F2925959D51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6876488-FD43-426F-A14B-26660968F249}"/>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052E25B-D8BF-4304-99E2-5FBA5C5E54AD}"/>
              </a:ext>
            </a:extLst>
          </p:cNvPr>
          <p:cNvSpPr>
            <a:spLocks noGrp="1"/>
          </p:cNvSpPr>
          <p:nvPr>
            <p:ph type="dt" sz="half" idx="10"/>
          </p:nvPr>
        </p:nvSpPr>
        <p:spPr/>
        <p:txBody>
          <a:bodyPr/>
          <a:lstStyle/>
          <a:p>
            <a:fld id="{C59994C9-1710-48BF-AE70-5291B992137F}" type="datetimeFigureOut">
              <a:rPr kumimoji="1" lang="ja-JP" altLang="en-US" smtClean="0"/>
              <a:t>2021/9/3</a:t>
            </a:fld>
            <a:endParaRPr kumimoji="1" lang="ja-JP" altLang="en-US"/>
          </a:p>
        </p:txBody>
      </p:sp>
      <p:sp>
        <p:nvSpPr>
          <p:cNvPr id="5" name="フッター プレースホルダー 4">
            <a:extLst>
              <a:ext uri="{FF2B5EF4-FFF2-40B4-BE49-F238E27FC236}">
                <a16:creationId xmlns:a16="http://schemas.microsoft.com/office/drawing/2014/main" id="{048AD8EB-127D-44EC-B26B-C364661B959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9CA3A10-DF86-4586-9EFF-B7F9091C4515}"/>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1989757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01BE351-DE54-406C-9468-61062EE7D67C}"/>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3210410-EC1E-41C3-B950-A725F1E219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B9A3808E-EB95-4E78-BC7D-609F16E027DA}"/>
              </a:ext>
            </a:extLst>
          </p:cNvPr>
          <p:cNvSpPr>
            <a:spLocks noGrp="1"/>
          </p:cNvSpPr>
          <p:nvPr>
            <p:ph type="dt" sz="half" idx="10"/>
          </p:nvPr>
        </p:nvSpPr>
        <p:spPr/>
        <p:txBody>
          <a:bodyPr/>
          <a:lstStyle/>
          <a:p>
            <a:fld id="{C59994C9-1710-48BF-AE70-5291B992137F}" type="datetimeFigureOut">
              <a:rPr kumimoji="1" lang="ja-JP" altLang="en-US" smtClean="0"/>
              <a:t>2021/9/3</a:t>
            </a:fld>
            <a:endParaRPr kumimoji="1" lang="ja-JP" altLang="en-US"/>
          </a:p>
        </p:txBody>
      </p:sp>
      <p:sp>
        <p:nvSpPr>
          <p:cNvPr id="5" name="フッター プレースホルダー 4">
            <a:extLst>
              <a:ext uri="{FF2B5EF4-FFF2-40B4-BE49-F238E27FC236}">
                <a16:creationId xmlns:a16="http://schemas.microsoft.com/office/drawing/2014/main" id="{9251748D-F25B-4D7B-AD64-B179A91BE32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5BF8188-11BD-43A1-BA34-0CC729452EA3}"/>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181923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0893BD-EB4F-4126-B194-21D8C466536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A35CD2D-01FF-42F7-BFC0-4CFFC5375A80}"/>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6C6DEE05-0525-41BF-A6AC-E2A7E78CA96A}"/>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8FD31867-2383-4180-932D-D1C2D1640407}"/>
              </a:ext>
            </a:extLst>
          </p:cNvPr>
          <p:cNvSpPr>
            <a:spLocks noGrp="1"/>
          </p:cNvSpPr>
          <p:nvPr>
            <p:ph type="dt" sz="half" idx="10"/>
          </p:nvPr>
        </p:nvSpPr>
        <p:spPr/>
        <p:txBody>
          <a:bodyPr/>
          <a:lstStyle/>
          <a:p>
            <a:fld id="{C59994C9-1710-48BF-AE70-5291B992137F}" type="datetimeFigureOut">
              <a:rPr kumimoji="1" lang="ja-JP" altLang="en-US" smtClean="0"/>
              <a:t>2021/9/3</a:t>
            </a:fld>
            <a:endParaRPr kumimoji="1" lang="ja-JP" altLang="en-US"/>
          </a:p>
        </p:txBody>
      </p:sp>
      <p:sp>
        <p:nvSpPr>
          <p:cNvPr id="6" name="フッター プレースホルダー 5">
            <a:extLst>
              <a:ext uri="{FF2B5EF4-FFF2-40B4-BE49-F238E27FC236}">
                <a16:creationId xmlns:a16="http://schemas.microsoft.com/office/drawing/2014/main" id="{599DF075-2C5A-4CB8-B42D-03C4C9093CB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E32BC54-3932-4FF0-B6CC-7300D8E0BCD1}"/>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270895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730FB6E-2463-44CB-93D6-FFBA1AB8F891}"/>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E5F3F2A-A761-4B33-81A6-916113D719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F4EC61C4-DADF-4DA5-9165-FD33A8965AFF}"/>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0B230C82-B4F1-40C7-9314-0CABD34A947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9F080556-DD49-4A95-911B-3D70BC33A723}"/>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5B070B86-C3B8-41D2-9830-4000D8A8B18E}"/>
              </a:ext>
            </a:extLst>
          </p:cNvPr>
          <p:cNvSpPr>
            <a:spLocks noGrp="1"/>
          </p:cNvSpPr>
          <p:nvPr>
            <p:ph type="dt" sz="half" idx="10"/>
          </p:nvPr>
        </p:nvSpPr>
        <p:spPr/>
        <p:txBody>
          <a:bodyPr/>
          <a:lstStyle/>
          <a:p>
            <a:fld id="{C59994C9-1710-48BF-AE70-5291B992137F}" type="datetimeFigureOut">
              <a:rPr kumimoji="1" lang="ja-JP" altLang="en-US" smtClean="0"/>
              <a:t>2021/9/3</a:t>
            </a:fld>
            <a:endParaRPr kumimoji="1" lang="ja-JP" altLang="en-US"/>
          </a:p>
        </p:txBody>
      </p:sp>
      <p:sp>
        <p:nvSpPr>
          <p:cNvPr id="8" name="フッター プレースホルダー 7">
            <a:extLst>
              <a:ext uri="{FF2B5EF4-FFF2-40B4-BE49-F238E27FC236}">
                <a16:creationId xmlns:a16="http://schemas.microsoft.com/office/drawing/2014/main" id="{491F098F-2B94-4926-BDF2-59454D5969A3}"/>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966D5439-0879-48B3-991F-8385129AA649}"/>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295184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05B21C3-57E9-449A-9F00-63C6CD6D925D}"/>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68551C31-38D3-46CC-BC3A-2A25DB46D32E}"/>
              </a:ext>
            </a:extLst>
          </p:cNvPr>
          <p:cNvSpPr>
            <a:spLocks noGrp="1"/>
          </p:cNvSpPr>
          <p:nvPr>
            <p:ph type="dt" sz="half" idx="10"/>
          </p:nvPr>
        </p:nvSpPr>
        <p:spPr/>
        <p:txBody>
          <a:bodyPr/>
          <a:lstStyle/>
          <a:p>
            <a:fld id="{C59994C9-1710-48BF-AE70-5291B992137F}" type="datetimeFigureOut">
              <a:rPr kumimoji="1" lang="ja-JP" altLang="en-US" smtClean="0"/>
              <a:t>2021/9/3</a:t>
            </a:fld>
            <a:endParaRPr kumimoji="1" lang="ja-JP" altLang="en-US"/>
          </a:p>
        </p:txBody>
      </p:sp>
      <p:sp>
        <p:nvSpPr>
          <p:cNvPr id="4" name="フッター プレースホルダー 3">
            <a:extLst>
              <a:ext uri="{FF2B5EF4-FFF2-40B4-BE49-F238E27FC236}">
                <a16:creationId xmlns:a16="http://schemas.microsoft.com/office/drawing/2014/main" id="{ADFBDA77-0CA3-4512-A28F-A5172ACEC12F}"/>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7DEB0ED5-B872-4AAC-A85E-3366C13AD176}"/>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981440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82590A83-3A8C-478A-84CC-3E169267DE35}"/>
              </a:ext>
            </a:extLst>
          </p:cNvPr>
          <p:cNvSpPr>
            <a:spLocks noGrp="1"/>
          </p:cNvSpPr>
          <p:nvPr>
            <p:ph type="dt" sz="half" idx="10"/>
          </p:nvPr>
        </p:nvSpPr>
        <p:spPr/>
        <p:txBody>
          <a:bodyPr/>
          <a:lstStyle/>
          <a:p>
            <a:fld id="{C59994C9-1710-48BF-AE70-5291B992137F}" type="datetimeFigureOut">
              <a:rPr kumimoji="1" lang="ja-JP" altLang="en-US" smtClean="0"/>
              <a:t>2021/9/3</a:t>
            </a:fld>
            <a:endParaRPr kumimoji="1" lang="ja-JP" altLang="en-US"/>
          </a:p>
        </p:txBody>
      </p:sp>
      <p:sp>
        <p:nvSpPr>
          <p:cNvPr id="3" name="フッター プレースホルダー 2">
            <a:extLst>
              <a:ext uri="{FF2B5EF4-FFF2-40B4-BE49-F238E27FC236}">
                <a16:creationId xmlns:a16="http://schemas.microsoft.com/office/drawing/2014/main" id="{5F1A79CD-6350-4D77-88F0-45B00755B8F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0AEC574-5775-4C90-9187-42DBD8889C48}"/>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9641205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72C971-72FA-4AF7-874D-458E6A1014D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DA7393F-02D9-43DD-A24A-C8D8F17451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086B852-EEDE-44C4-889D-1270B39911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553089D-4A6A-42BB-9C08-E5096690A8ED}"/>
              </a:ext>
            </a:extLst>
          </p:cNvPr>
          <p:cNvSpPr>
            <a:spLocks noGrp="1"/>
          </p:cNvSpPr>
          <p:nvPr>
            <p:ph type="dt" sz="half" idx="10"/>
          </p:nvPr>
        </p:nvSpPr>
        <p:spPr/>
        <p:txBody>
          <a:bodyPr/>
          <a:lstStyle/>
          <a:p>
            <a:fld id="{C59994C9-1710-48BF-AE70-5291B992137F}" type="datetimeFigureOut">
              <a:rPr kumimoji="1" lang="ja-JP" altLang="en-US" smtClean="0"/>
              <a:t>2021/9/3</a:t>
            </a:fld>
            <a:endParaRPr kumimoji="1" lang="ja-JP" altLang="en-US"/>
          </a:p>
        </p:txBody>
      </p:sp>
      <p:sp>
        <p:nvSpPr>
          <p:cNvPr id="6" name="フッター プレースホルダー 5">
            <a:extLst>
              <a:ext uri="{FF2B5EF4-FFF2-40B4-BE49-F238E27FC236}">
                <a16:creationId xmlns:a16="http://schemas.microsoft.com/office/drawing/2014/main" id="{3ADC9D3C-97ED-4B5F-8043-3A89FF50BD7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D21B4950-E875-4019-849B-591FD13CECEC}"/>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46516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382F41-2509-49C6-B04A-893E7FF411E1}"/>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97F9D43D-3EA4-4095-8EFE-6BA2F1D825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2ACDA1D5-5A33-4D89-8000-963029CA9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E94151B-6371-4B57-8280-764B1C4D84DF}"/>
              </a:ext>
            </a:extLst>
          </p:cNvPr>
          <p:cNvSpPr>
            <a:spLocks noGrp="1"/>
          </p:cNvSpPr>
          <p:nvPr>
            <p:ph type="dt" sz="half" idx="10"/>
          </p:nvPr>
        </p:nvSpPr>
        <p:spPr/>
        <p:txBody>
          <a:bodyPr/>
          <a:lstStyle/>
          <a:p>
            <a:fld id="{C59994C9-1710-48BF-AE70-5291B992137F}" type="datetimeFigureOut">
              <a:rPr kumimoji="1" lang="ja-JP" altLang="en-US" smtClean="0"/>
              <a:t>2021/9/3</a:t>
            </a:fld>
            <a:endParaRPr kumimoji="1" lang="ja-JP" altLang="en-US"/>
          </a:p>
        </p:txBody>
      </p:sp>
      <p:sp>
        <p:nvSpPr>
          <p:cNvPr id="6" name="フッター プレースホルダー 5">
            <a:extLst>
              <a:ext uri="{FF2B5EF4-FFF2-40B4-BE49-F238E27FC236}">
                <a16:creationId xmlns:a16="http://schemas.microsoft.com/office/drawing/2014/main" id="{5914A8EE-F1A5-4EE5-8AE6-C2523869453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F00BEAA-0E4B-4398-A03D-54A1C6F77488}"/>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18281357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3FE694AF-3DE7-469F-ACBA-079F5B35E2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2B13153-79D1-4B47-9DD9-682511B848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C920DCF-3533-4AB0-85A3-1870585314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9994C9-1710-48BF-AE70-5291B992137F}" type="datetimeFigureOut">
              <a:rPr kumimoji="1" lang="ja-JP" altLang="en-US" smtClean="0"/>
              <a:t>2021/9/3</a:t>
            </a:fld>
            <a:endParaRPr kumimoji="1" lang="ja-JP" altLang="en-US"/>
          </a:p>
        </p:txBody>
      </p:sp>
      <p:sp>
        <p:nvSpPr>
          <p:cNvPr id="5" name="フッター プレースホルダー 4">
            <a:extLst>
              <a:ext uri="{FF2B5EF4-FFF2-40B4-BE49-F238E27FC236}">
                <a16:creationId xmlns:a16="http://schemas.microsoft.com/office/drawing/2014/main" id="{DEAC2295-7288-4482-AD75-CEA343427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9F22EEE1-4B27-49F1-A52D-2DFEB4DB60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19955314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30D7238-45CE-429E-B245-D110A5336790}"/>
              </a:ext>
            </a:extLst>
          </p:cNvPr>
          <p:cNvSpPr>
            <a:spLocks noGrp="1"/>
          </p:cNvSpPr>
          <p:nvPr>
            <p:ph type="ctrTitle"/>
          </p:nvPr>
        </p:nvSpPr>
        <p:spPr>
          <a:xfrm>
            <a:off x="1524000" y="1122363"/>
            <a:ext cx="9144000" cy="3082314"/>
          </a:xfrm>
        </p:spPr>
        <p:txBody>
          <a:bodyPr>
            <a:normAutofit/>
          </a:bodyPr>
          <a:lstStyle/>
          <a:p>
            <a:r>
              <a:rPr lang="en-US" altLang="ja-JP" dirty="0">
                <a:latin typeface="Calibri" panose="020F0502020204030204" pitchFamily="34" charset="0"/>
                <a:cs typeface="Calibri" panose="020F0502020204030204" pitchFamily="34" charset="0"/>
              </a:rPr>
              <a:t>Conclusion of</a:t>
            </a:r>
            <a:br>
              <a:rPr kumimoji="1" lang="en-US" altLang="ja-JP" dirty="0">
                <a:latin typeface="Calibri" panose="020F0502020204030204" pitchFamily="34" charset="0"/>
                <a:cs typeface="Calibri" panose="020F0502020204030204" pitchFamily="34" charset="0"/>
              </a:rPr>
            </a:br>
            <a:r>
              <a:rPr kumimoji="1" lang="en-US" altLang="ja-JP" dirty="0">
                <a:latin typeface="Calibri" panose="020F0502020204030204" pitchFamily="34" charset="0"/>
                <a:cs typeface="Calibri" panose="020F0502020204030204" pitchFamily="34" charset="0"/>
              </a:rPr>
              <a:t>[RAN93e-R18Prep-02] UL enhancements</a:t>
            </a:r>
            <a:endParaRPr kumimoji="1" lang="ja-JP" altLang="en-US" dirty="0">
              <a:latin typeface="Calibri" panose="020F0502020204030204" pitchFamily="34" charset="0"/>
              <a:cs typeface="Calibri" panose="020F0502020204030204" pitchFamily="34" charset="0"/>
            </a:endParaRPr>
          </a:p>
        </p:txBody>
      </p:sp>
      <p:sp>
        <p:nvSpPr>
          <p:cNvPr id="3" name="字幕 2">
            <a:extLst>
              <a:ext uri="{FF2B5EF4-FFF2-40B4-BE49-F238E27FC236}">
                <a16:creationId xmlns:a16="http://schemas.microsoft.com/office/drawing/2014/main" id="{E29F717E-C531-49D0-A006-6BBE8FC6D64C}"/>
              </a:ext>
            </a:extLst>
          </p:cNvPr>
          <p:cNvSpPr>
            <a:spLocks noGrp="1"/>
          </p:cNvSpPr>
          <p:nvPr>
            <p:ph type="subTitle" idx="1"/>
          </p:nvPr>
        </p:nvSpPr>
        <p:spPr>
          <a:xfrm>
            <a:off x="1524000" y="4751754"/>
            <a:ext cx="9144000" cy="506046"/>
          </a:xfrm>
        </p:spPr>
        <p:txBody>
          <a:bodyPr/>
          <a:lstStyle/>
          <a:p>
            <a:r>
              <a:rPr kumimoji="1" lang="en-US" altLang="ja-JP" dirty="0">
                <a:latin typeface="Calibri" panose="020F0502020204030204" pitchFamily="34" charset="0"/>
                <a:cs typeface="Calibri" panose="020F0502020204030204" pitchFamily="34" charset="0"/>
              </a:rPr>
              <a:t>Moderator (NTT DOCOMO, INC.)</a:t>
            </a:r>
            <a:endParaRPr kumimoji="1" lang="ja-JP" altLang="en-US" dirty="0">
              <a:latin typeface="Calibri" panose="020F0502020204030204" pitchFamily="34" charset="0"/>
              <a:cs typeface="Calibri" panose="020F0502020204030204" pitchFamily="34" charset="0"/>
            </a:endParaRPr>
          </a:p>
        </p:txBody>
      </p:sp>
      <p:sp>
        <p:nvSpPr>
          <p:cNvPr id="4" name="TextBox 1">
            <a:extLst>
              <a:ext uri="{FF2B5EF4-FFF2-40B4-BE49-F238E27FC236}">
                <a16:creationId xmlns:a16="http://schemas.microsoft.com/office/drawing/2014/main" id="{411B74F8-9B0C-4186-92A0-D3CAF379B185}"/>
              </a:ext>
            </a:extLst>
          </p:cNvPr>
          <p:cNvSpPr txBox="1"/>
          <p:nvPr/>
        </p:nvSpPr>
        <p:spPr>
          <a:xfrm>
            <a:off x="236842" y="274551"/>
            <a:ext cx="4300976" cy="1200329"/>
          </a:xfrm>
          <a:prstGeom prst="rect">
            <a:avLst/>
          </a:prstGeom>
          <a:noFill/>
        </p:spPr>
        <p:txBody>
          <a:bodyPr wrap="square" rtlCol="0">
            <a:spAutoFit/>
          </a:bodyPr>
          <a:lstStyle/>
          <a:p>
            <a:r>
              <a:rPr lang="en-US" sz="1600" b="1" dirty="0">
                <a:latin typeface="+mj-ea"/>
                <a:ea typeface="+mj-ea"/>
              </a:rPr>
              <a:t>3GPP TSG-RAN Meeting #93-e	</a:t>
            </a:r>
            <a:endParaRPr lang="en-US" sz="1600" dirty="0">
              <a:latin typeface="+mj-ea"/>
              <a:ea typeface="+mj-ea"/>
            </a:endParaRPr>
          </a:p>
          <a:p>
            <a:r>
              <a:rPr lang="en-US" sz="1600" b="1" dirty="0">
                <a:latin typeface="+mj-ea"/>
                <a:ea typeface="+mj-ea"/>
              </a:rPr>
              <a:t>Electronic Meeting, September 13-17, 2021</a:t>
            </a:r>
          </a:p>
          <a:p>
            <a:r>
              <a:rPr lang="en-US" sz="1600" b="1" dirty="0">
                <a:latin typeface="+mj-ea"/>
                <a:ea typeface="+mj-ea"/>
              </a:rPr>
              <a:t>Agenda Item: 9.0.1</a:t>
            </a:r>
            <a:endParaRPr lang="en-US" sz="1600" dirty="0">
              <a:latin typeface="+mj-ea"/>
              <a:ea typeface="+mj-ea"/>
            </a:endParaRPr>
          </a:p>
          <a:p>
            <a:endParaRPr lang="en-US" dirty="0">
              <a:latin typeface="+mj-ea"/>
              <a:ea typeface="+mj-ea"/>
            </a:endParaRPr>
          </a:p>
        </p:txBody>
      </p:sp>
      <p:sp>
        <p:nvSpPr>
          <p:cNvPr id="5" name="TextBox 1">
            <a:extLst>
              <a:ext uri="{FF2B5EF4-FFF2-40B4-BE49-F238E27FC236}">
                <a16:creationId xmlns:a16="http://schemas.microsoft.com/office/drawing/2014/main" id="{33D5C39B-A033-409C-9008-B2FA1BC34D79}"/>
              </a:ext>
            </a:extLst>
          </p:cNvPr>
          <p:cNvSpPr txBox="1"/>
          <p:nvPr/>
        </p:nvSpPr>
        <p:spPr>
          <a:xfrm>
            <a:off x="9422793" y="274551"/>
            <a:ext cx="2519149" cy="337185"/>
          </a:xfrm>
          <a:prstGeom prst="rect">
            <a:avLst/>
          </a:prstGeom>
          <a:noFill/>
        </p:spPr>
        <p:txBody>
          <a:bodyPr wrap="square" rtlCol="0">
            <a:spAutoFit/>
          </a:bodyPr>
          <a:lstStyle/>
          <a:p>
            <a:pPr algn="r"/>
            <a:r>
              <a:rPr lang="en-US" sz="1600" b="1" dirty="0">
                <a:latin typeface="+mj-ea"/>
                <a:ea typeface="+mj-ea"/>
              </a:rPr>
              <a:t> RP-211652	</a:t>
            </a:r>
            <a:endParaRPr lang="en-US" sz="1600" dirty="0">
              <a:latin typeface="+mj-ea"/>
              <a:ea typeface="+mj-ea"/>
            </a:endParaRPr>
          </a:p>
        </p:txBody>
      </p:sp>
    </p:spTree>
    <p:extLst>
      <p:ext uri="{BB962C8B-B14F-4D97-AF65-F5344CB8AC3E}">
        <p14:creationId xmlns:p14="http://schemas.microsoft.com/office/powerpoint/2010/main" val="3783972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2474614-0426-4FB1-BB6C-78465F1E1D72}"/>
              </a:ext>
            </a:extLst>
          </p:cNvPr>
          <p:cNvSpPr>
            <a:spLocks noGrp="1"/>
          </p:cNvSpPr>
          <p:nvPr>
            <p:ph idx="1"/>
          </p:nvPr>
        </p:nvSpPr>
        <p:spPr>
          <a:xfrm>
            <a:off x="838200" y="500184"/>
            <a:ext cx="10515600" cy="6150708"/>
          </a:xfrm>
        </p:spPr>
        <p:txBody>
          <a:bodyPr>
            <a:normAutofit lnSpcReduction="10000"/>
          </a:bodyPr>
          <a:lstStyle/>
          <a:p>
            <a:pPr marL="0" lvl="0" indent="0" algn="just">
              <a:buNone/>
            </a:pPr>
            <a:r>
              <a:rPr lang="en-US" altLang="ja-JP" sz="2000" b="1" kern="100" dirty="0">
                <a:latin typeface="Calibri" panose="020F0502020204030204" pitchFamily="34" charset="0"/>
                <a:ea typeface="游明朝" panose="02020400000000000000" pitchFamily="18" charset="-128"/>
                <a:cs typeface="Calibri" panose="020F0502020204030204" pitchFamily="34" charset="0"/>
              </a:rPr>
              <a:t>High-level description after refinement based on the email discussion</a:t>
            </a:r>
          </a:p>
          <a:p>
            <a:pPr marL="342900" lvl="0" indent="-342900" algn="just">
              <a:buFont typeface="游明朝" panose="02020400000000000000" pitchFamily="18" charset="-128"/>
              <a:buChar char="-"/>
            </a:pPr>
            <a:r>
              <a:rPr lang="en-US" altLang="ja-JP" sz="2000" kern="100" dirty="0">
                <a:effectLst/>
                <a:latin typeface="Calibri" panose="020F0502020204030204" pitchFamily="34" charset="0"/>
                <a:ea typeface="游明朝" panose="02020400000000000000" pitchFamily="18" charset="-128"/>
                <a:cs typeface="Calibri" panose="020F0502020204030204" pitchFamily="34" charset="0"/>
              </a:rPr>
              <a:t>Uplink enhancements, with the following skeleton of the possible objectives:</a:t>
            </a:r>
            <a:endParaRPr lang="ja-JP" altLang="ja-JP" sz="2000" kern="100" dirty="0">
              <a:effectLst/>
              <a:latin typeface="Calibri" panose="020F0502020204030204" pitchFamily="34" charset="0"/>
              <a:ea typeface="游明朝" panose="02020400000000000000" pitchFamily="18" charset="-128"/>
              <a:cs typeface="Calibri" panose="020F0502020204030204" pitchFamily="34" charset="0"/>
            </a:endParaRPr>
          </a:p>
          <a:p>
            <a:pPr marL="742950" lvl="1" indent="-285750" algn="just">
              <a:buFont typeface="Wingdings" panose="05000000000000000000" pitchFamily="2" charset="2"/>
              <a:buChar char=""/>
            </a:pPr>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Study and if necessary specify &gt;4 Tx UL operation, e.g., for CPE/FWA/vehicle/Industrial devices [leading WG: RAN1]</a:t>
            </a:r>
            <a:endParaRPr lang="ja-JP" altLang="ja-JP" sz="1800" kern="100" dirty="0">
              <a:effectLst/>
              <a:latin typeface="Calibri" panose="020F0502020204030204" pitchFamily="34" charset="0"/>
              <a:ea typeface="游明朝" panose="02020400000000000000" pitchFamily="18" charset="-128"/>
              <a:cs typeface="Calibri" panose="020F0502020204030204" pitchFamily="34" charset="0"/>
            </a:endParaRPr>
          </a:p>
          <a:p>
            <a:pPr marL="742950" lvl="1" indent="-285750" algn="just">
              <a:buFont typeface="Wingdings" panose="05000000000000000000" pitchFamily="2" charset="2"/>
              <a:buChar char=""/>
            </a:pPr>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Specify enhanced multi-panel uplink operation and/or enhanced multi-TRP uplink operation, potentially including fast UL panel selection, separate UL timings/power controls for different panel/TRP and/or simultaneous multi-panel UL transmission [leading WG; RAN1]</a:t>
            </a:r>
            <a:endParaRPr lang="ja-JP" altLang="ja-JP" sz="1800" kern="100" dirty="0">
              <a:effectLst/>
              <a:latin typeface="Calibri" panose="020F0502020204030204" pitchFamily="34" charset="0"/>
              <a:ea typeface="游明朝" panose="02020400000000000000" pitchFamily="18" charset="-128"/>
              <a:cs typeface="Calibri" panose="020F0502020204030204" pitchFamily="34" charset="0"/>
            </a:endParaRPr>
          </a:p>
          <a:p>
            <a:pPr marL="742950" lvl="1" indent="-285750" algn="just">
              <a:buFont typeface="Wingdings" panose="05000000000000000000" pitchFamily="2" charset="2"/>
              <a:buChar char=""/>
            </a:pPr>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Study and if necessary specify frequency-selective precoding, mainly targeting devices with &gt;=4 Tx [leading WG: RAN1]</a:t>
            </a:r>
            <a:endParaRPr lang="ja-JP" altLang="ja-JP" sz="1800" kern="100" dirty="0">
              <a:effectLst/>
              <a:latin typeface="Calibri" panose="020F0502020204030204" pitchFamily="34" charset="0"/>
              <a:ea typeface="游明朝" panose="02020400000000000000" pitchFamily="18" charset="-128"/>
              <a:cs typeface="Calibri" panose="020F0502020204030204" pitchFamily="34" charset="0"/>
            </a:endParaRPr>
          </a:p>
          <a:p>
            <a:pPr marL="742950" lvl="1" indent="-285750" algn="just">
              <a:buFont typeface="Wingdings" panose="05000000000000000000" pitchFamily="2" charset="2"/>
              <a:buChar char=""/>
            </a:pPr>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Specify further coverage enhancements including PRACH enhancement for FR2 e.g., PRACH repetition with same or different beams [leading WG: RAN1]</a:t>
            </a:r>
            <a:endParaRPr lang="ja-JP" altLang="ja-JP" sz="1800" kern="100" dirty="0">
              <a:effectLst/>
              <a:latin typeface="Calibri" panose="020F0502020204030204" pitchFamily="34" charset="0"/>
              <a:ea typeface="游明朝" panose="02020400000000000000" pitchFamily="18" charset="-128"/>
              <a:cs typeface="Calibri" panose="020F0502020204030204" pitchFamily="34" charset="0"/>
            </a:endParaRPr>
          </a:p>
          <a:p>
            <a:pPr marL="742950" lvl="1" indent="-285750" algn="just">
              <a:buFont typeface="Wingdings" panose="05000000000000000000" pitchFamily="2" charset="2"/>
              <a:buChar char=""/>
            </a:pPr>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Study and if necessary specify power domain enhancements e.g., dynamic power aggregation [leading WG: RAN4 or RAN1]</a:t>
            </a:r>
            <a:endParaRPr lang="ja-JP" altLang="ja-JP" sz="1800" kern="100" dirty="0">
              <a:effectLst/>
              <a:latin typeface="Calibri" panose="020F0502020204030204" pitchFamily="34" charset="0"/>
              <a:ea typeface="游明朝" panose="02020400000000000000" pitchFamily="18" charset="-128"/>
              <a:cs typeface="Calibri" panose="020F0502020204030204" pitchFamily="34" charset="0"/>
            </a:endParaRPr>
          </a:p>
          <a:p>
            <a:pPr marL="742950" lvl="1" indent="-285750" algn="just">
              <a:buFont typeface="Wingdings" panose="05000000000000000000" pitchFamily="2" charset="2"/>
              <a:buChar char=""/>
            </a:pPr>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Potentially specify other UL enhancements e.g., enhancement for multi-carrier UL operation, enhancements for DFTS-OFDM, enhancement for UL CW mapping [leading WG: RAN1]</a:t>
            </a:r>
          </a:p>
          <a:p>
            <a:pPr marL="742950" lvl="1" indent="-285750" algn="just">
              <a:buFont typeface="Wingdings" panose="05000000000000000000" pitchFamily="2" charset="2"/>
              <a:buChar char=""/>
            </a:pPr>
            <a:endParaRPr lang="en-US" altLang="ja-JP" sz="1800" kern="100" dirty="0">
              <a:latin typeface="Calibri" panose="020F0502020204030204" pitchFamily="34" charset="0"/>
              <a:ea typeface="游明朝" panose="02020400000000000000" pitchFamily="18" charset="-128"/>
              <a:cs typeface="Calibri" panose="020F0502020204030204" pitchFamily="34" charset="0"/>
            </a:endParaRPr>
          </a:p>
          <a:p>
            <a:pPr marL="0" lvl="0" indent="0" algn="just">
              <a:buNone/>
            </a:pPr>
            <a:r>
              <a:rPr lang="en-US" altLang="ja-JP" sz="2000" b="1" kern="100" dirty="0">
                <a:effectLst/>
                <a:latin typeface="Calibri" panose="020F0502020204030204" pitchFamily="34" charset="0"/>
                <a:ea typeface="游明朝" panose="02020400000000000000" pitchFamily="18" charset="-128"/>
                <a:cs typeface="Calibri" panose="020F0502020204030204" pitchFamily="34" charset="0"/>
              </a:rPr>
              <a:t>General observation on UL enhancements</a:t>
            </a:r>
          </a:p>
          <a:p>
            <a:pPr marL="342900" indent="-342900" algn="just">
              <a:lnSpc>
                <a:spcPct val="100000"/>
              </a:lnSpc>
              <a:buFont typeface="游明朝" panose="02020400000000000000" pitchFamily="18" charset="-128"/>
              <a:buChar char="-"/>
            </a:pPr>
            <a:r>
              <a:rPr lang="en-US" altLang="ja-JP" sz="1800" kern="100" dirty="0">
                <a:latin typeface="Calibri" panose="020F0502020204030204" pitchFamily="34" charset="0"/>
                <a:ea typeface="游明朝" panose="02020400000000000000" pitchFamily="18" charset="-128"/>
                <a:cs typeface="Calibri" panose="020F0502020204030204" pitchFamily="34" charset="0"/>
              </a:rPr>
              <a:t>All companies would agree that “UL enhancement” can be considered as one of the key topics for Rel-18</a:t>
            </a:r>
          </a:p>
          <a:p>
            <a:pPr marL="342900" indent="-342900" algn="just">
              <a:lnSpc>
                <a:spcPct val="100000"/>
              </a:lnSpc>
              <a:buFont typeface="游明朝" panose="02020400000000000000" pitchFamily="18" charset="-128"/>
              <a:buChar char="-"/>
            </a:pPr>
            <a:r>
              <a:rPr lang="en-US" altLang="ja-JP" sz="1800" dirty="0">
                <a:latin typeface="Calibri" panose="020F0502020204030204" pitchFamily="34" charset="0"/>
                <a:cs typeface="Calibri" panose="020F0502020204030204" pitchFamily="34" charset="0"/>
              </a:rPr>
              <a:t>T</a:t>
            </a:r>
            <a:r>
              <a:rPr lang="en-US" altLang="ja-JP" sz="1800" dirty="0">
                <a:effectLst/>
                <a:latin typeface="Calibri" panose="020F0502020204030204" pitchFamily="34" charset="0"/>
                <a:cs typeface="Calibri" panose="020F0502020204030204" pitchFamily="34" charset="0"/>
              </a:rPr>
              <a:t>here is a concern on potential too large scope for the UL enhancement, and hence further discussion on prioritization among example areas would be necessary as well as narrowing down the scope of each example area</a:t>
            </a:r>
            <a:endParaRPr lang="en-US" altLang="ja-JP" sz="1800" kern="100" dirty="0">
              <a:latin typeface="Calibri" panose="020F0502020204030204" pitchFamily="34" charset="0"/>
              <a:ea typeface="游明朝" panose="02020400000000000000" pitchFamily="18" charset="-128"/>
              <a:cs typeface="Calibri" panose="020F0502020204030204" pitchFamily="34" charset="0"/>
            </a:endParaRPr>
          </a:p>
          <a:p>
            <a:pPr marL="742950" lvl="1" indent="-285750" algn="just">
              <a:buFont typeface="Wingdings" panose="05000000000000000000" pitchFamily="2" charset="2"/>
              <a:buChar char=""/>
            </a:pPr>
            <a:endParaRPr lang="ja-JP" altLang="ja-JP" sz="1800" kern="100" dirty="0">
              <a:effectLst/>
              <a:latin typeface="Calibri" panose="020F0502020204030204" pitchFamily="34" charset="0"/>
              <a:ea typeface="游明朝" panose="02020400000000000000" pitchFamily="18" charset="-128"/>
              <a:cs typeface="Calibri" panose="020F0502020204030204" pitchFamily="34" charset="0"/>
            </a:endParaRPr>
          </a:p>
        </p:txBody>
      </p:sp>
    </p:spTree>
    <p:extLst>
      <p:ext uri="{BB962C8B-B14F-4D97-AF65-F5344CB8AC3E}">
        <p14:creationId xmlns:p14="http://schemas.microsoft.com/office/powerpoint/2010/main" val="2854163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2474614-0426-4FB1-BB6C-78465F1E1D72}"/>
              </a:ext>
            </a:extLst>
          </p:cNvPr>
          <p:cNvSpPr>
            <a:spLocks noGrp="1"/>
          </p:cNvSpPr>
          <p:nvPr>
            <p:ph idx="1"/>
          </p:nvPr>
        </p:nvSpPr>
        <p:spPr>
          <a:xfrm>
            <a:off x="838200" y="500184"/>
            <a:ext cx="10515600" cy="6142893"/>
          </a:xfrm>
        </p:spPr>
        <p:txBody>
          <a:bodyPr>
            <a:normAutofit fontScale="92500" lnSpcReduction="10000"/>
          </a:bodyPr>
          <a:lstStyle/>
          <a:p>
            <a:pPr marL="0" lvl="0" indent="0" algn="just">
              <a:buNone/>
            </a:pPr>
            <a:r>
              <a:rPr lang="en-US" altLang="ja-JP" sz="2000" b="1" kern="100" dirty="0">
                <a:effectLst/>
                <a:latin typeface="Calibri" panose="020F0502020204030204" pitchFamily="34" charset="0"/>
                <a:ea typeface="游明朝" panose="02020400000000000000" pitchFamily="18" charset="-128"/>
                <a:cs typeface="Calibri" panose="020F0502020204030204" pitchFamily="34" charset="0"/>
              </a:rPr>
              <a:t>Controversial (FFS) points based on the email discussion</a:t>
            </a:r>
          </a:p>
          <a:p>
            <a:pPr marL="742950" lvl="1" indent="-28575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For &gt;4 Tx UL operation,</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1143000" lvl="2" indent="-22860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FFS: whether only some listed example device types are targeted or even other device types are also targeted</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1143000" lvl="2" indent="-22860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FFS: target frequency range</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1143000" lvl="2" indent="-22860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FFS: RAN4 as secondary WG</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742950" lvl="1" indent="-28575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For enhanced multi-panel uplink operation and/or enhanced multi-TRP uplink operation,</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1143000" lvl="2" indent="-22860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FFS: further clarification and narrowing down of the scope for this example area based on listed example scopes as starting point</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1143000" lvl="2" indent="-22860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FFS: enhancements are based on Rel-17 unified TCI framework</a:t>
            </a:r>
          </a:p>
          <a:p>
            <a:pPr marL="1143000" lvl="2" indent="-22860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FFS: target frequency range</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1143000" lvl="2" indent="-22860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FFS: RAN2/4 as secondary WG</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742950" lvl="1" indent="-28575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For frequency-selective precoding,</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1143000" lvl="2" indent="-22860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FFS: whether this example area can be generalized to enhanced uplink precoding</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1143000" lvl="2" indent="-22860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FFS: target frequency range and target devices</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1143000" lvl="2" indent="-22860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FFS: RAN4 as secondary WG</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742950" lvl="1" indent="-28575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For further coverage enhancement and power domain enhancement</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1143000" lvl="2" indent="-22860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FFS: further clarification and narrowing down of the scope for this example area based on listed example scopes as starting point</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1143000" lvl="2" indent="-22860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FFS: other coverage enhancement e.g., DMRS-less PUCCH</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742950" lvl="1" indent="-28575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For other potential UL enhancements</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1143000" lvl="2" indent="-22860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FFS: further clarification and narrowing down of the scope for this example area based on listed example scopes as starting point</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a:p>
            <a:pPr marL="1143000" lvl="2" indent="-228600" algn="just">
              <a:buFont typeface="Wingdings" panose="05000000000000000000" pitchFamily="2" charset="2"/>
              <a:buChar char=""/>
            </a:pPr>
            <a:r>
              <a:rPr lang="en-US" altLang="ja-JP" sz="1700" kern="100" dirty="0">
                <a:effectLst/>
                <a:latin typeface="Calibri" panose="020F0502020204030204" pitchFamily="34" charset="0"/>
                <a:ea typeface="游明朝" panose="02020400000000000000" pitchFamily="18" charset="-128"/>
                <a:cs typeface="Calibri" panose="020F0502020204030204" pitchFamily="34" charset="0"/>
              </a:rPr>
              <a:t>FFS: other potential scope, e.g., enhancement for UL dense deployment</a:t>
            </a:r>
            <a:endParaRPr lang="ja-JP" altLang="ja-JP" sz="1700" kern="100" dirty="0">
              <a:effectLst/>
              <a:latin typeface="Calibri" panose="020F0502020204030204" pitchFamily="34" charset="0"/>
              <a:ea typeface="游明朝" panose="02020400000000000000" pitchFamily="18" charset="-128"/>
              <a:cs typeface="Calibri" panose="020F0502020204030204" pitchFamily="34" charset="0"/>
            </a:endParaRPr>
          </a:p>
        </p:txBody>
      </p:sp>
    </p:spTree>
    <p:extLst>
      <p:ext uri="{BB962C8B-B14F-4D97-AF65-F5344CB8AC3E}">
        <p14:creationId xmlns:p14="http://schemas.microsoft.com/office/powerpoint/2010/main" val="187526072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509</Words>
  <Application>Microsoft Office PowerPoint</Application>
  <PresentationFormat>ワイド画面</PresentationFormat>
  <Paragraphs>38</Paragraphs>
  <Slides>3</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vt:i4>
      </vt:variant>
    </vt:vector>
  </HeadingPairs>
  <TitlesOfParts>
    <vt:vector size="10" baseType="lpstr">
      <vt:lpstr>游ゴシック</vt:lpstr>
      <vt:lpstr>游ゴシック Light</vt:lpstr>
      <vt:lpstr>游明朝</vt:lpstr>
      <vt:lpstr>Arial</vt:lpstr>
      <vt:lpstr>Calibri</vt:lpstr>
      <vt:lpstr>Wingdings</vt:lpstr>
      <vt:lpstr>Office テーマ</vt:lpstr>
      <vt:lpstr>Conclusion of [RAN93e-R18Prep-02] UL enhancements</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Conclusion of [RAN93e-R18Prep-02] UL enhancements</dc:title>
  <dc:creator>Harada Hiroki</dc:creator>
  <cp:lastModifiedBy>Harada Hiroki</cp:lastModifiedBy>
  <cp:revision>3</cp:revision>
  <dcterms:created xsi:type="dcterms:W3CDTF">2021-09-03T03:30:24Z</dcterms:created>
  <dcterms:modified xsi:type="dcterms:W3CDTF">2021-09-03T03:51:51Z</dcterms:modified>
</cp:coreProperties>
</file>