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30"/>
  </p:notesMasterIdLst>
  <p:handoutMasterIdLst>
    <p:handoutMasterId r:id="rId31"/>
  </p:handoutMasterIdLst>
  <p:sldIdLst>
    <p:sldId id="934" r:id="rId5"/>
    <p:sldId id="928" r:id="rId6"/>
    <p:sldId id="978" r:id="rId7"/>
    <p:sldId id="998" r:id="rId8"/>
    <p:sldId id="979" r:id="rId9"/>
    <p:sldId id="1013" r:id="rId10"/>
    <p:sldId id="1014" r:id="rId11"/>
    <p:sldId id="1015" r:id="rId12"/>
    <p:sldId id="1016" r:id="rId13"/>
    <p:sldId id="1017" r:id="rId14"/>
    <p:sldId id="1018" r:id="rId15"/>
    <p:sldId id="1021" r:id="rId16"/>
    <p:sldId id="1022" r:id="rId17"/>
    <p:sldId id="1024" r:id="rId18"/>
    <p:sldId id="1011" r:id="rId19"/>
    <p:sldId id="997" r:id="rId20"/>
    <p:sldId id="1025" r:id="rId21"/>
    <p:sldId id="1027" r:id="rId22"/>
    <p:sldId id="1032" r:id="rId23"/>
    <p:sldId id="984" r:id="rId24"/>
    <p:sldId id="1033" r:id="rId25"/>
    <p:sldId id="995" r:id="rId26"/>
    <p:sldId id="1030" r:id="rId27"/>
    <p:sldId id="1031" r:id="rId28"/>
    <p:sldId id="985" r:id="rId29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zeng Dai" initials="XzD" lastIdx="13" clrIdx="0">
    <p:extLst>
      <p:ext uri="{19B8F6BF-5375-455C-9EA6-DF929625EA0E}">
        <p15:presenceInfo xmlns:p15="http://schemas.microsoft.com/office/powerpoint/2012/main" userId="Xizeng Da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0000FF"/>
    <a:srgbClr val="00FF00"/>
    <a:srgbClr val="CC00CC"/>
    <a:srgbClr val="FFCC00"/>
    <a:srgbClr val="FF3300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62" autoAdjust="0"/>
    <p:restoredTop sz="95801" autoAdjust="0"/>
  </p:normalViewPr>
  <p:slideViewPr>
    <p:cSldViewPr snapToGrid="0">
      <p:cViewPr varScale="1">
        <p:scale>
          <a:sx n="112" d="100"/>
          <a:sy n="112" d="100"/>
        </p:scale>
        <p:origin x="93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Delegates</c:v>
                </c:pt>
              </c:strCache>
            </c:strRef>
          </c:tx>
          <c:invertIfNegative val="0"/>
          <c:cat>
            <c:strRef>
              <c:f>Sheet1!$A$2:$A$13</c:f>
              <c:strCache>
                <c:ptCount val="12"/>
                <c:pt idx="0">
                  <c:v>#91</c:v>
                </c:pt>
                <c:pt idx="1">
                  <c:v>#92</c:v>
                </c:pt>
                <c:pt idx="2">
                  <c:v>#92bis</c:v>
                </c:pt>
                <c:pt idx="3">
                  <c:v>#93</c:v>
                </c:pt>
                <c:pt idx="4">
                  <c:v>#94-e</c:v>
                </c:pt>
                <c:pt idx="5">
                  <c:v>#95-e</c:v>
                </c:pt>
                <c:pt idx="6">
                  <c:v>#96-e</c:v>
                </c:pt>
                <c:pt idx="7">
                  <c:v>#97-e</c:v>
                </c:pt>
                <c:pt idx="8">
                  <c:v>#98-e</c:v>
                </c:pt>
                <c:pt idx="9">
                  <c:v>#98-bis-e</c:v>
                </c:pt>
                <c:pt idx="10">
                  <c:v>#99-e</c:v>
                </c:pt>
                <c:pt idx="11">
                  <c:v>#100-e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387</c:v>
                </c:pt>
                <c:pt idx="1">
                  <c:v>266</c:v>
                </c:pt>
                <c:pt idx="2">
                  <c:v>298</c:v>
                </c:pt>
                <c:pt idx="3">
                  <c:v>382</c:v>
                </c:pt>
                <c:pt idx="4">
                  <c:v>226</c:v>
                </c:pt>
                <c:pt idx="5">
                  <c:v>308</c:v>
                </c:pt>
                <c:pt idx="6">
                  <c:v>349</c:v>
                </c:pt>
                <c:pt idx="7">
                  <c:v>367</c:v>
                </c:pt>
                <c:pt idx="8">
                  <c:v>400</c:v>
                </c:pt>
                <c:pt idx="9">
                  <c:v>527</c:v>
                </c:pt>
                <c:pt idx="10">
                  <c:v>401</c:v>
                </c:pt>
                <c:pt idx="11">
                  <c:v>403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63E-483D-8DF8-A1FF20310C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632945264"/>
        <c:axId val="-632943632"/>
      </c:barChart>
      <c:catAx>
        <c:axId val="-6329452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-632943632"/>
        <c:crosses val="autoZero"/>
        <c:auto val="1"/>
        <c:lblAlgn val="ctr"/>
        <c:lblOffset val="100"/>
        <c:noMultiLvlLbl val="0"/>
      </c:catAx>
      <c:valAx>
        <c:axId val="-63294363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-632945264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Contributions</c:v>
                </c:pt>
              </c:strCache>
            </c:strRef>
          </c:tx>
          <c:invertIfNegative val="0"/>
          <c:cat>
            <c:strRef>
              <c:f>Sheet1!$A$2:$A$13</c:f>
              <c:strCache>
                <c:ptCount val="12"/>
                <c:pt idx="0">
                  <c:v>#91</c:v>
                </c:pt>
                <c:pt idx="1">
                  <c:v>#92</c:v>
                </c:pt>
                <c:pt idx="2">
                  <c:v>#92bis</c:v>
                </c:pt>
                <c:pt idx="3">
                  <c:v>#93</c:v>
                </c:pt>
                <c:pt idx="4">
                  <c:v>#94-e</c:v>
                </c:pt>
                <c:pt idx="5">
                  <c:v>#95-e</c:v>
                </c:pt>
                <c:pt idx="6">
                  <c:v>#96-e</c:v>
                </c:pt>
                <c:pt idx="7">
                  <c:v>#97-e</c:v>
                </c:pt>
                <c:pt idx="8">
                  <c:v>#98-e</c:v>
                </c:pt>
                <c:pt idx="9">
                  <c:v>#98-bis-e</c:v>
                </c:pt>
                <c:pt idx="10">
                  <c:v>#99-e</c:v>
                </c:pt>
                <c:pt idx="11">
                  <c:v>#100-e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2337</c:v>
                </c:pt>
                <c:pt idx="1">
                  <c:v>2576</c:v>
                </c:pt>
                <c:pt idx="2">
                  <c:v>2230</c:v>
                </c:pt>
                <c:pt idx="3">
                  <c:v>2886</c:v>
                </c:pt>
                <c:pt idx="4">
                  <c:v>2883</c:v>
                </c:pt>
                <c:pt idx="5">
                  <c:v>3297</c:v>
                </c:pt>
                <c:pt idx="6">
                  <c:v>2971</c:v>
                </c:pt>
                <c:pt idx="7">
                  <c:v>3736</c:v>
                </c:pt>
                <c:pt idx="8">
                  <c:v>3740</c:v>
                </c:pt>
                <c:pt idx="9">
                  <c:v>2460</c:v>
                </c:pt>
                <c:pt idx="10">
                  <c:v>3622</c:v>
                </c:pt>
                <c:pt idx="11">
                  <c:v>3903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DFF-400B-85C1-29ACCAC54A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632949616"/>
        <c:axId val="-632951792"/>
      </c:barChart>
      <c:catAx>
        <c:axId val="-63294961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-632951792"/>
        <c:crosses val="autoZero"/>
        <c:auto val="1"/>
        <c:lblAlgn val="ctr"/>
        <c:lblOffset val="100"/>
        <c:noMultiLvlLbl val="0"/>
      </c:catAx>
      <c:valAx>
        <c:axId val="-63295179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-632949616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D00375~1\AppData\Local\Temp\Rar$EXa23068.2529\docs\RP-212190.zip" TargetMode="External"/><Relationship Id="rId3" Type="http://schemas.openxmlformats.org/officeDocument/2006/relationships/hyperlink" Target="file:///C:\Users\D00375~1\AppData\Local\Temp\Rar$EXa23068.2529\docs\RP-212023.zip" TargetMode="External"/><Relationship Id="rId7" Type="http://schemas.openxmlformats.org/officeDocument/2006/relationships/hyperlink" Target="file:///C:\Users\D00375~1\AppData\Local\Temp\Rar$EXa23068.2529\docs\RP-212097.zip" TargetMode="External"/><Relationship Id="rId2" Type="http://schemas.openxmlformats.org/officeDocument/2006/relationships/hyperlink" Target="file:///C:\Users\D00375~1\AppData\Local\Temp\Rar$EXa23068.2529\docs\RP-211677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D00375~1\AppData\Local\Temp\Rar$EXa23068.2529\docs\RP-212080.zip" TargetMode="External"/><Relationship Id="rId5" Type="http://schemas.openxmlformats.org/officeDocument/2006/relationships/hyperlink" Target="file:///C:\Users\D00375~1\AppData\Local\Temp\Rar$EXa23068.2529\docs\RP-212122.zip" TargetMode="External"/><Relationship Id="rId4" Type="http://schemas.openxmlformats.org/officeDocument/2006/relationships/hyperlink" Target="file:///C:\Users\D00375~1\AppData\Local\Temp\Rar$EXa23068.2529\docs\RP-212028.zip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webExtensions/elections/RAN/RAN4/Election_August_2021/RAN4_QIU_VC.pdf" TargetMode="External"/><Relationship Id="rId2" Type="http://schemas.openxmlformats.org/officeDocument/2006/relationships/hyperlink" Target="https://www.3gpp.org/ftp/webExtensions/elections/RAN/RAN4/Election_August_2021/RAN4_CHERVYAKOV_VC.pdf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Status Report RAN WG4</a:t>
            </a:r>
            <a:endParaRPr lang="en-US" b="1" dirty="0">
              <a:latin typeface="+mj-ea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 smtClean="0"/>
              <a:t>3GPP RAN WG4 Chair</a:t>
            </a:r>
          </a:p>
          <a:p>
            <a:r>
              <a:rPr lang="en-US" dirty="0" smtClean="0">
                <a:latin typeface="+mj-ea"/>
                <a:ea typeface="+mj-ea"/>
              </a:rPr>
              <a:t>Xizeng Dai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236842" y="274551"/>
            <a:ext cx="4300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</a:t>
            </a:r>
            <a:r>
              <a:rPr lang="en-US" sz="1600" b="1" dirty="0" smtClean="0">
                <a:latin typeface="+mj-ea"/>
                <a:ea typeface="+mj-ea"/>
              </a:rPr>
              <a:t>TSG-RAN </a:t>
            </a:r>
            <a:r>
              <a:rPr lang="en-US" sz="1600" b="1" dirty="0">
                <a:latin typeface="+mj-ea"/>
                <a:ea typeface="+mj-ea"/>
              </a:rPr>
              <a:t>Meeting #</a:t>
            </a:r>
            <a:r>
              <a:rPr lang="en-US" sz="1600" b="1" dirty="0" smtClean="0">
                <a:latin typeface="+mj-ea"/>
                <a:ea typeface="+mj-ea"/>
              </a:rPr>
              <a:t>93e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Electronic Meeting, </a:t>
            </a:r>
            <a:r>
              <a:rPr lang="en-US" sz="1600" b="1" dirty="0" smtClean="0">
                <a:latin typeface="+mj-ea"/>
                <a:ea typeface="+mj-ea"/>
              </a:rPr>
              <a:t>September 13</a:t>
            </a:r>
            <a:r>
              <a:rPr lang="en-US" sz="1600" b="1" baseline="30000" dirty="0" smtClean="0">
                <a:latin typeface="+mj-ea"/>
                <a:ea typeface="+mj-ea"/>
              </a:rPr>
              <a:t>th</a:t>
            </a:r>
            <a:r>
              <a:rPr lang="en-US" sz="1600" b="1" dirty="0" smtClean="0">
                <a:latin typeface="+mj-ea"/>
                <a:ea typeface="+mj-ea"/>
              </a:rPr>
              <a:t>-17</a:t>
            </a:r>
            <a:r>
              <a:rPr lang="en-US" sz="1600" b="1" baseline="30000" dirty="0" smtClean="0">
                <a:latin typeface="+mj-ea"/>
                <a:ea typeface="+mj-ea"/>
              </a:rPr>
              <a:t>th</a:t>
            </a:r>
            <a:r>
              <a:rPr lang="en-US" sz="1600" b="1" dirty="0" smtClean="0">
                <a:latin typeface="+mj-ea"/>
                <a:ea typeface="+mj-ea"/>
              </a:rPr>
              <a:t>, </a:t>
            </a:r>
            <a:r>
              <a:rPr lang="en-US" sz="1600" b="1" dirty="0">
                <a:latin typeface="+mj-ea"/>
                <a:ea typeface="+mj-ea"/>
              </a:rPr>
              <a:t>2021</a:t>
            </a:r>
          </a:p>
          <a:p>
            <a:r>
              <a:rPr lang="en-US" sz="1600" b="1" dirty="0">
                <a:latin typeface="+mj-ea"/>
                <a:ea typeface="+mj-ea"/>
              </a:rPr>
              <a:t>Agenda Item: 3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7742490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 smtClean="0">
                <a:latin typeface="+mj-ea"/>
                <a:ea typeface="+mj-ea"/>
              </a:rPr>
              <a:t>RP-211614 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Rel-17 NR and LTE WI/SIs</a:t>
            </a:r>
            <a:r>
              <a:rPr lang="en-US" dirty="0" smtClean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211487"/>
              </p:ext>
            </p:extLst>
          </p:nvPr>
        </p:nvGraphicFramePr>
        <p:xfrm>
          <a:off x="111095" y="1353084"/>
          <a:ext cx="11929929" cy="49987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/>
                <a:gridCol w="3288261"/>
                <a:gridCol w="2112681"/>
                <a:gridCol w="668619"/>
                <a:gridCol w="655979"/>
                <a:gridCol w="706096"/>
                <a:gridCol w="571500"/>
                <a:gridCol w="576841"/>
                <a:gridCol w="2777383"/>
              </a:tblGrid>
              <a:tr h="19370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 anchor="b"/>
                </a:tc>
              </a:tr>
              <a:tr h="1815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890152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DC_R17_5BLTE_1BNR_6DL2UL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DC_R17_5BLTE_1BNR_6DL2UL-Core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RP-212112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15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890252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DC_R17_5BLTE_1BNR_6DL2UL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DC_R17_5BLTE_1BNR_6DL2UL-Perf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RP-212112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9055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890151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Introduction of lower 6GHz NR unlicensed operation for Europe 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NR_6GHz_unlic_EU-Core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06/21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TBD for target date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Time budget is changed. Need discussion. SR: RP-211822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9055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890251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Introduction of lower 6GHz NR unlicensed operation for Europe 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NR_6GHz_unlic_EU-Perf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TBD for target date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Time budget is changed. Need discussion. SR: RP-211822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15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890150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Introduction of 6GHz NR licensed bands 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NR_6GHz-Core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On hold, </a:t>
                      </a: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RP-212172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15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890250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Introduction of 6GHz NR licensed bands 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NR_6GHz-Perf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On hold, </a:t>
                      </a: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RP-212172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15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890040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Study on efficient utilization of licensed spectrum that is not aligned with existing NR channel bandwidths 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FS_NR_eff_BW_util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40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Extended by one </a:t>
                      </a: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quarter further from Dec 2021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RP-211937, revised WID RP-212287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15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881112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NR_SUL_combos_R17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NR_SUL_combos_R17-Core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RP-212177, revised WID: RP-212178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15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881212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NR_SUL_combos_R17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NR_SUL_combos_R17-Perf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RP-212177, revised WID: RP-212178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15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881111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NR_CADC_R17_5BDL_xBUL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NR_CADC_R17_5BDL_xBUL-Core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RP-212175, revised WID: RP-212176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15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881211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NR_CADC_R17_5BDL_xBUL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NR_CADC_R17_5BDL_xBUL-Perf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RP-212175, revised WID: RP-212176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15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881110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NR_CADC_R17_4BDL_2BUL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NR_CADC_R17_4BDL_2BUL-Core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RP-212111, revised WID: RP-212110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15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881210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NR_CADC_R17_4BDL_2BUL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NR_CADC_R17_4BDL_2BUL-Perf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RP-212111, revised WID: RP-212110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15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881109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NR_CA_R17_4BDL_1BUL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NR_CA_R17_4BDL_1BUL-Core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33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45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RP-211754, revised WID: RP-211759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15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881209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NR_CA_R17_4BDL_1BUL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NR_CA_R17_4BDL_1BUL-Perf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33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45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RP-211754, revised WID: RP-211759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15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881108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NR_CADC_R17_3BDL_2BUL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NR_CADC_R17_3BDL_2BUL-Core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45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RP-211819, revised WID: RP-211818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15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881208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NR_CADC_R17_3BDL_2BUL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NR_CADC_R17_3BDL_2BUL-Perf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45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RP-211819, revised WID: RP-211818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15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881107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NR_CA_R17_3BDL_1BUL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NR_CA_R17_3BDL_1BUL-Core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75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RP-212238, revised WID: RP-212239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15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881207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NR_CA_R17_3BDL_1BUL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NR_CA_R17_3BDL_1BUL-Perf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RP-212238, revised WID: RP-212239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425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Rel-17 NR and LTE WI/SIs</a:t>
            </a:r>
            <a:r>
              <a:rPr lang="en-US" dirty="0" smtClean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3062416"/>
              </p:ext>
            </p:extLst>
          </p:nvPr>
        </p:nvGraphicFramePr>
        <p:xfrm>
          <a:off x="111095" y="1353084"/>
          <a:ext cx="11929929" cy="4953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/>
                <a:gridCol w="3297786"/>
                <a:gridCol w="2103156"/>
                <a:gridCol w="668619"/>
                <a:gridCol w="655979"/>
                <a:gridCol w="706096"/>
                <a:gridCol w="571500"/>
                <a:gridCol w="576841"/>
                <a:gridCol w="2777383"/>
              </a:tblGrid>
              <a:tr h="21093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 anchor="b"/>
                </a:tc>
              </a:tr>
              <a:tr h="197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881106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NR_CADC_R17_2BDL_xBUL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NR_CADC_R17_2BDL_xBUL-Core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 RP-211817: revised WID, RP-211816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7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881206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NR_CADC_R17_2BDL_xBUL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NR_CADC_R17_2BDL_xBUL-Perf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 RP-211817: revised WID, RP-211816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7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881105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NR_CA_R17_Intra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NR_CA_R17_Intra-Core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RP-211752, revised WID: RP-211757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7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881205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NR_CA_R17_Intra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NR_CA_R17_Intra-Perf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RP-211752, revised WID: RP-211757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7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881104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 part: DC_R17_xBLTE_3BNR_yDL2UL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DC_R17_xBLTE_3BNR_yDL2UL-Core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45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RP-211806 , revised WID RP-211805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7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881204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DC_R17_xBLTE_3BNR_yDL2UL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DC_R17_xBLTE_3BNR_yDL2UL-Perf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45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RP-211806 , revised WID RP-211805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7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881103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 part: DC_R17_xBLTE_yBNR_3DL3UL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DC_R17_xBLTE_yBNR_3DL3UL-Core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RP-211804, revised WID: RP-211803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7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881203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DC_R17_xBLTE_yBNR_3DL3UL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DC_R17_xBLTE_yBNR_3DL3UL-Perf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RP-211804, revised WID: RP-211803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7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881102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 part: DC_R17_xBLTE_2BNR_yDL2UL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DC_R17_xBLTE_2BNR_yDL2UL-Core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65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RP-211751, revised WID: RP-211750, 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7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881202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DC_R17_xBLTE_2BNR_yDL2UL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DC_R17_xBLTE_2BNR_yDL2UL-Perf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65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RP-211751</a:t>
                      </a:r>
                      <a:r>
                        <a:rPr lang="en-US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, revised WID: RP-211750,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7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881101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 part: DC_R17_4BLTE_1BNR_5DL2UL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DC_R17_4BLTE_1BNR_5DL2UL-Core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RP-211820, revised WID: RP-211821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7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881201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DC_R17_4BLTE_1BNR_5DL2UL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DC_R17_4BLTE_1BNR_5DL2UL-Perf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RP-211820, revised WID: RP-211821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7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881100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 part: DC_R17_3BLTE_1BNR_4DL2UL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DC_R17_3BLTE_1BNR_4DL2UL-Core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77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74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RP-211753, revised WID: RP-211758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7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881200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DC_R17_3BLTE_1BNR_4DL2UL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DC_R17_3BLTE_1BNR_4DL2UL-Perf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77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74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RP-211753, revised WID: RP-211758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7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880199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 part: DC_R17_2BLTE_1BNR_3DL2UL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DC_R17_2BLTE_1BNR_3DL2UL-Core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RP-212173, revised WID: RP-212174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7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890299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DC_R17_2BLTE_1BNR_3DL2UL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DC_R17_2BLTE_1BNR_3DL2UL-Perf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RP-212173, revised WID: RP-212174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7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880198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 part: DC_R17_1BLTE_1BNR_2DL2UL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DC_R17_1BLTE_1BNR_2DL2UL-Core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75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RP-212117, revised WID RP-212096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7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880298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DC_R17_1BLTE_1BNR_2DL2UL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DC_R17_1BLTE_1BNR_2DL2UL-Perf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RP-212117, revised WID RP-212096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7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880197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NR_SAR_PC2_interB_SUL_2BUL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NR_SAR_PC2_interB_SUL_2BUL-Core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Completed</a:t>
                      </a: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 SR: RP-211830, revised WID: RP-211829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rgbClr val="00FF00"/>
                    </a:solidFill>
                  </a:tcPr>
                </a:tc>
              </a:tr>
              <a:tr h="197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880297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NR_SAR_PC2_interB_SUL_2BUL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NR_SAR_PC2_interB_SUL_2BUL-Perf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03/21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779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Rel-17 NR and LTE WI/SIs</a:t>
            </a:r>
            <a:r>
              <a:rPr lang="en-US" dirty="0" smtClean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9531773"/>
              </p:ext>
            </p:extLst>
          </p:nvPr>
        </p:nvGraphicFramePr>
        <p:xfrm>
          <a:off x="111095" y="1353085"/>
          <a:ext cx="11929929" cy="4815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/>
                <a:gridCol w="3278736"/>
                <a:gridCol w="2122206"/>
                <a:gridCol w="668619"/>
                <a:gridCol w="655979"/>
                <a:gridCol w="706096"/>
                <a:gridCol w="571500"/>
                <a:gridCol w="576841"/>
                <a:gridCol w="2777383"/>
              </a:tblGrid>
              <a:tr h="17552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 anchor="b"/>
                </a:tc>
              </a:tr>
              <a:tr h="1645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880196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DSS_LTE_B40_NR_Bn40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DSS_LTE_B40_NR_Bn40-Core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645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880296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DSS_LTE_B40_NR_Bn40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DSS_LTE_B40_NR_Bn40-Perf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645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880195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DSS_LTE_B38_NR_Bn38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DSS_LTE_B38_NR_Bn38-Core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645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880194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 part: ENDC_UE_PC2_R17_NR_TDD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ENDC_UE_PC2_R17_NR_TDD-Core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40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RP-211852, revised WID: R4-211853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645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880294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ENDC_UE_PC2_R17_NR_TDD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ENDC_UE_PC2_R17_NR_TDD-Perf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40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RP-211852, revised WID: R4-211853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645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880193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 part: NR_FR1_35MHz_45MHz_BW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NR_FR1_35MHz_45MHz_BW-Core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Completed</a:t>
                      </a: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. SR: RP-212188.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rgbClr val="00FF00"/>
                    </a:solidFill>
                  </a:tcPr>
                </a:tc>
              </a:tr>
              <a:tr h="1645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880293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NR_FR1_35MHz_45MHz_BW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NR_FR1_35MHz_45MHz_BW-Perf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Completed</a:t>
                      </a:r>
                      <a:r>
                        <a:rPr lang="en-GB" sz="900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RP-212188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rgbClr val="00FF00"/>
                    </a:solidFill>
                  </a:tcPr>
                </a:tc>
              </a:tr>
              <a:tr h="1645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880192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NR_bands_R17_BWs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NR_bands_R17_BWs-Core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40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RP-211932, revised WID: RP-211931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645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880191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LTE_CA_R17_xBDL_2BUL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LTE_CA_R17_xBDL_2BUL-Core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</a:t>
                      </a:r>
                      <a:r>
                        <a:rPr lang="en-US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900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RP-211749, </a:t>
                      </a: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n-ea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altLang="zh-CN" sz="9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n-ea"/>
                          <a:cs typeface="Times New Roman" panose="02020603050405020304" pitchFamily="18" charset="0"/>
                        </a:rPr>
                        <a:t>evised WID: PR-211748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645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880291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LTE_CA_R17_xBDL_2BUL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LTE_CA_R17_xBDL_2BUL-Perf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</a:t>
                      </a:r>
                      <a:r>
                        <a:rPr lang="en-US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900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RP-211749, </a:t>
                      </a:r>
                      <a:r>
                        <a:rPr lang="en-US" sz="9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n-ea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altLang="zh-CN" sz="9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n-ea"/>
                          <a:cs typeface="Times New Roman" panose="02020603050405020304" pitchFamily="18" charset="0"/>
                        </a:rPr>
                        <a:t>evised WID: PR-211748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645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880190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LTE_CA_R17_2BDL_2BUL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LTE_CA_R17_2BDL_2BUL-Core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RP-212193, revised WID: RP-212194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645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880290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LTE_CA_R17_2BDL_2BUL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LTE_CA_R17_2BDL_2BUL-Perf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RP-212193, revised WID: RP-212194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645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880189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LTE_CA_R17_xBDL_1BUL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LTE_CA_R17_xBDL_1BUL-Core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85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RP-211886, revised WID: RP-211885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645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880289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LTE_CA_R17_xBDL_1BUL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LTE_CA_R17_xBDL_1BUL-Perf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85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RP-211886, revised WID: RP-211885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645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880188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LTE_CA_R17_3BDL_1BUL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LTE_CA_R17_3BDL_1BUL-Core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RP-212191, revised WID: R4-212192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645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880288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</a:t>
                      </a: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. part: </a:t>
                      </a:r>
                      <a:r>
                        <a:rPr lang="en-GB" altLang="zh-CN" sz="900" kern="1200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LTE_CA_R17_3BDL_1BUL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LTE_CA_R17_3BDL_1BUL-Perf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RP-212191, revised WID: R4-212192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645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880187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LTE_CA_R17_2BDL_1BUL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LTE_CA_R17_2BDL_1BUL-Core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RP-211858, revised WID: RP-211859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645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880287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LTE_CA_R17_2BDL_1BUL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LTE_CA_R17_2BDL_1BUL-Perf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RP-211858, revised WID: RP-211859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645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880186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NR_SUL_band_2300_2400MHz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NR_SUL_band_2300_2400MHz-Core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12/20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645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880286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NR_SUL_band_2300_2400MHz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NR_SUL_band_2300_2400MHz-Perf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12/20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542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Rel-17 NR and LTE WI/SIs</a:t>
            </a:r>
            <a:r>
              <a:rPr lang="en-US" dirty="0" smtClean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708477"/>
              </p:ext>
            </p:extLst>
          </p:nvPr>
        </p:nvGraphicFramePr>
        <p:xfrm>
          <a:off x="111095" y="1353084"/>
          <a:ext cx="11929929" cy="4678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/>
                <a:gridCol w="3354936"/>
                <a:gridCol w="2046006"/>
                <a:gridCol w="668619"/>
                <a:gridCol w="655979"/>
                <a:gridCol w="706096"/>
                <a:gridCol w="571500"/>
                <a:gridCol w="576841"/>
                <a:gridCol w="2777383"/>
              </a:tblGrid>
              <a:tr h="22699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 anchor="b"/>
                </a:tc>
              </a:tr>
              <a:tr h="2128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880185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NR_SUL_band_1880_1920MHz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NR_SUL_band_1880_1920MHz-Core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12/20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128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880285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NR_SUL_band_1880_1920MHz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NR_SUL_band_1880_1920MHz-Perf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12/20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128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880184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Introduction of NR band 24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NR_band_n24-Core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03/21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128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880284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Introduction of NR band 24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NR_band_n24-Perf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03/21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128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880183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 part: NR_SUL_UL_n24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NR_SUL_UL_n24-Core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03/21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128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880283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NR_SUL_UL_n24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NR_SUL_UL_n24-Perf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03/21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128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880182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Introduction of NR 47GHz band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NR_47GHz_band-Core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06/21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3404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880282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Introduction of NR 47GHz band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NR_47GHz_band-Perf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Completed.</a:t>
                      </a:r>
                      <a:r>
                        <a:rPr lang="en-GB" sz="900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RP-211772, revised WID: RP-211773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rgbClr val="00FF00"/>
                    </a:solidFill>
                  </a:tcPr>
                </a:tc>
              </a:tr>
              <a:tr h="2128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880181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 part: LTE_B24_mod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LTE_B24_mod-Core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03/21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128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880281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LTE_B24_mod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LTE_B24_mod-Perf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03/21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128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880180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 part: NR_LTE_V2X_PC5_combos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NR_LTE_V2X_PC5_combos-Core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RP-212237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128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880280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NR_LTE_V2X_PC5_combos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NR_LTE_V2X_PC5_combos-Perf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RP-212237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3404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880179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LTE_bands_R17_M1_M2_NB1_NB2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LTE_bands_R17_M1_M2_NB1_NB2-Core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RP-211856, revised WID: RP-211857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3404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880279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LTE_bands_R17_M1_M2_NB1_NB2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LTE_bands_R17_M1_M2_NB1_NB2-Perf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RP-211856, revised WID: RP-211857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128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880178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NR_MIMO_OTA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NR_MIMO_OTA-Core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83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RP-212000, revised WID RP-212080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128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880278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NR_MIMO_OTA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NR_MIMO_OTA-Perf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RP-212000, revised WID RP-212080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3404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880077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Study on high-power UE operation for fixed-wireless/vehicle-mounted use cases in LTE bands 5 and 12 and NR band n71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FS_LTE_NR_HPUE_FWVM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222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Rel-17 NR and LTE WI/SIs</a:t>
            </a:r>
            <a:r>
              <a:rPr lang="en-US" dirty="0" smtClean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4082097"/>
              </p:ext>
            </p:extLst>
          </p:nvPr>
        </p:nvGraphicFramePr>
        <p:xfrm>
          <a:off x="111095" y="1353085"/>
          <a:ext cx="11929929" cy="4038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/>
                <a:gridCol w="3278736"/>
                <a:gridCol w="2122206"/>
                <a:gridCol w="668619"/>
                <a:gridCol w="655979"/>
                <a:gridCol w="706096"/>
                <a:gridCol w="571500"/>
                <a:gridCol w="576841"/>
                <a:gridCol w="2777383"/>
              </a:tblGrid>
              <a:tr h="16132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 anchor="b"/>
                </a:tc>
              </a:tr>
              <a:tr h="1512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870164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NR_FR2_FWA_Bn257_Bn258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NR_FR2_FWA_Bn257_Bn258-Core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12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870264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NR_FR2_FWA_Bn257_Bn258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NR_FR2_FWA_Bn257_Bn258-Perf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03/21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12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870163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Introduction of NR band n13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NR_n13-Core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12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870263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Introduction of NR band n13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NR_n13-Perf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4199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870060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Study on IMT parameters for 6.425-7.025GHz, 7.025-7.125GHz and 10.0-10.5GHz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FS_NR_IMT_param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12/20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12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860251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 small data transmissions in INACTIVE state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NR_SmallData_INACTIVE</a:t>
                      </a: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RP-211871, revised WID: RP-211860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12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860250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Enhancements to IAB for NR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NR_IAB_enh</a:t>
                      </a: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RP-211767, revised WID RP-211768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12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860249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Further Multi-RAT Dual-Connectivity enhancements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LTE_NR_DC_enh2-Perf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RP-212268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12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860247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UE power saving enhancements for NR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NR_UE_pow_sav_enh-Perf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RP-212307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12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860246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Solutions for NR for NTN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NR_NTN_solutions-Perf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RP-211774, revised WID: RP-211784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12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860245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Enhanced IoT and URLLC support for NR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NR_IIOT_URLLC_enh-Perf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RP-211938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12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860244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Additional enhancements for NB-</a:t>
                      </a:r>
                      <a:r>
                        <a:rPr lang="en-GB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IoT</a:t>
                      </a: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 and LTE-MTC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NB_IOTenh4_LTE_eMTC6-Perf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RP-212130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12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860242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 Sidelink enhancement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NR_SL_enh-Perf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RP-212033, revised WID: RP-211783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12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860241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Extending current NR operation to 71GHz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NR_ext_to_71GHz-Perf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RP-212048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12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860240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Further enhancements on MIMO for NR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NR_feMIMO-Perf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RP-211788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12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850071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Study on enhanced test methods for FR2 NR UEs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FS_FR2_enhTestMethods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65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RP-212303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023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Rel-18 LTE WI/SIs</a:t>
            </a:r>
            <a:r>
              <a:rPr lang="en-US" dirty="0" smtClean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754444"/>
              </p:ext>
            </p:extLst>
          </p:nvPr>
        </p:nvGraphicFramePr>
        <p:xfrm>
          <a:off x="111095" y="1353084"/>
          <a:ext cx="11929929" cy="838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/>
                <a:gridCol w="3793086"/>
                <a:gridCol w="1607856"/>
                <a:gridCol w="668619"/>
                <a:gridCol w="655979"/>
                <a:gridCol w="706096"/>
                <a:gridCol w="571500"/>
                <a:gridCol w="576841"/>
                <a:gridCol w="2777383"/>
              </a:tblGrid>
              <a:tr h="12457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/>
                </a:tc>
              </a:tr>
              <a:tr h="18685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920171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New bands and bandwidth allocation for 5G terrestrial broadcast - part 2 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LTE_terr_bcast_bands_part2-Core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Rel-18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03/23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RP-211947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3864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920071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New bands and bandwidth allocation for 5G terrestrial broadcast - part 2 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LTE_terr_bcast_bands_part2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Rel-18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03/23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RP-211947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002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New Rel-17 RAN4-led WI proposals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NR new proposal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LTE new proposal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9137460"/>
              </p:ext>
            </p:extLst>
          </p:nvPr>
        </p:nvGraphicFramePr>
        <p:xfrm>
          <a:off x="869947" y="1743949"/>
          <a:ext cx="10890249" cy="1094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6341"/>
                <a:gridCol w="5411755"/>
                <a:gridCol w="1718338"/>
                <a:gridCol w="1963815"/>
              </a:tblGrid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RP-211903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New WID on high power UE (power class 2) for NR FDD band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China Unicom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  <a:latin typeface="+mj-ea"/>
                          <a:ea typeface="+mj-ea"/>
                        </a:rPr>
                        <a:t>WID new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18000" marB="18000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RP-212163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New WID: Increasing UE power high limit for CA and DC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China Telecom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WID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 new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18000" marB="18000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RP-211825, RP-211824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New WID: BS/UE EMC enhancements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Ericsson, Xiaomi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WID new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18000" marB="18000"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RP-212144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New Study Item on NTN satellite above 10GHz (FR2)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Inmarsat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SID new</a:t>
                      </a:r>
                    </a:p>
                  </a:txBody>
                  <a:tcPr marL="0" marR="0" marT="0" marB="0" anchor="b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RP-211744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APT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600MHz NR band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Spark NZ Ltd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WID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 new (work plan)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18000" marB="18000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RP-212364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Way forward on "Low MSD" and "Lifting the restriction on MOP imposed by PC"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Nokia, Nokia Shanghai Bell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Discussion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18000" marB="18000"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5065897"/>
              </p:ext>
            </p:extLst>
          </p:nvPr>
        </p:nvGraphicFramePr>
        <p:xfrm>
          <a:off x="869948" y="3899432"/>
          <a:ext cx="10890248" cy="304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13431"/>
                <a:gridCol w="4619121"/>
                <a:gridCol w="2493881"/>
                <a:gridCol w="1963815"/>
              </a:tblGrid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RP-211740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Introducing Upper 700 MHz Block A as a new stand-alone band for NB-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IoT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 for Industrial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IoT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 applications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Puloli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WID new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18000" marB="1800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954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Rel-17 RAN4 related issues in RAN#93e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Pi/2 BPSK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05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US n77 (joint with RAN2)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EU unlicensed 6GHz (</a:t>
            </a:r>
            <a:r>
              <a:rPr lang="en-GB" altLang="zh-CN" sz="1400" dirty="0"/>
              <a:t>WI</a:t>
            </a:r>
            <a:r>
              <a:rPr lang="en-GB" altLang="zh-CN" sz="1400" b="1" dirty="0"/>
              <a:t>:</a:t>
            </a:r>
            <a:r>
              <a:rPr lang="en-GB" altLang="zh-CN" sz="1400" dirty="0"/>
              <a:t> NR_6GHz)</a:t>
            </a: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 smtClean="0"/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1917013"/>
              </p:ext>
            </p:extLst>
          </p:nvPr>
        </p:nvGraphicFramePr>
        <p:xfrm>
          <a:off x="869944" y="1668490"/>
          <a:ext cx="10890249" cy="152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6860"/>
                <a:gridCol w="5520584"/>
                <a:gridCol w="2258990"/>
                <a:gridCol w="1963815"/>
              </a:tblGrid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RP-211761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Way forward on pi/2 BPSK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Indian Institute of Tech (H)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discussion</a:t>
                      </a: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0277967"/>
              </p:ext>
            </p:extLst>
          </p:nvPr>
        </p:nvGraphicFramePr>
        <p:xfrm>
          <a:off x="869943" y="2224222"/>
          <a:ext cx="10890249" cy="2133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6860"/>
                <a:gridCol w="5520584"/>
                <a:gridCol w="2258990"/>
                <a:gridCol w="1963815"/>
              </a:tblGrid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RP-212169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Resolving the band n77 US extension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Nokia, Nokia Shanghai Bell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discussion</a:t>
                      </a:r>
                    </a:p>
                  </a:txBody>
                  <a:tcPr marL="0" marR="0" marT="0" marB="0" anchor="b"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RP-212204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Addressing the n77 issue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Ericsson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discussion</a:t>
                      </a:r>
                    </a:p>
                  </a:txBody>
                  <a:tcPr marL="0" marR="0" marT="0" marB="0" anchor="b"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RP-211671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LS on inter-operability of band n77 extension in US (R2-2109223; to: RAN4, RAN; cc: -; contact: Nokia)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RAN2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LS in</a:t>
                      </a:r>
                    </a:p>
                  </a:txBody>
                  <a:tcPr marL="0" marR="0" marT="0" marB="0" anchor="b"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RP-211815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Discussion on support of DoD band in US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OPPO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discussion</a:t>
                      </a:r>
                    </a:p>
                  </a:txBody>
                  <a:tcPr marL="0" marR="0" marT="0" marB="0" anchor="b"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RP-212208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Distinguishing support of extended band n77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Ericsson, Nokia, Nokia Shanghai Bell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CR</a:t>
                      </a:r>
                    </a:p>
                  </a:txBody>
                  <a:tcPr marL="0" marR="0" marT="0" marB="0" anchor="b"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RP-212209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Distinguishing support of extended band n77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Ericsson, Nokia, Nokia Shanghai Bell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CR</a:t>
                      </a:r>
                    </a:p>
                  </a:txBody>
                  <a:tcPr marL="0" marR="0" marT="0" marB="0" anchor="b"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RP-212210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Distinguishing support of extended band n77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Ericsson, Nokia, Nokia Shanghai Bell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CR</a:t>
                      </a:r>
                    </a:p>
                  </a:txBody>
                  <a:tcPr marL="0" marR="0" marT="0" marB="0" anchor="b"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RP-212211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Distinguishing support of extended band n77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Ericsson, Nokia, Nokia Shanghai Bell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CR</a:t>
                      </a:r>
                    </a:p>
                  </a:txBody>
                  <a:tcPr marL="0" marR="0" marT="0" marB="0" anchor="b"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RP-212212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Introduction of NS value for distinguishing support of extended n77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Ericsson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CR</a:t>
                      </a:r>
                    </a:p>
                  </a:txBody>
                  <a:tcPr marL="0" marR="0" marT="0" marB="0" anchor="b"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RP-212213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Introduction of NS value for distinguishing support of extended n77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Ericsson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CR</a:t>
                      </a:r>
                    </a:p>
                  </a:txBody>
                  <a:tcPr marL="0" marR="0" marT="0" marB="0" anchor="b"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RP-212305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Recommendations to conclude the specification of band n77 for US 3.45 to 3.55 GHz usage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Apple,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MediaTek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, Skyworks Solutions Inc.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discussion</a:t>
                      </a:r>
                    </a:p>
                  </a:txBody>
                  <a:tcPr marL="0" marR="0" marT="0" marB="0" anchor="b"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RP-212314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Views on US n77 handling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MediaTek Inc.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discussion</a:t>
                      </a: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1276149"/>
              </p:ext>
            </p:extLst>
          </p:nvPr>
        </p:nvGraphicFramePr>
        <p:xfrm>
          <a:off x="869942" y="4832286"/>
          <a:ext cx="10890249" cy="1524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6860"/>
                <a:gridCol w="5520584"/>
                <a:gridCol w="2935952"/>
                <a:gridCol w="1286853"/>
              </a:tblGrid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RP-211822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SR for introduction of lower 6GHz NR unlicensed operation for Europe, Rapporteur: Nokia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RAN4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WI status report</a:t>
                      </a:r>
                    </a:p>
                  </a:txBody>
                  <a:tcPr marL="0" marR="0" marT="0" marB="0"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RP-211823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On Introduction of lower 6GHz NR unlicensed operation for Europe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Nokia, Nokia Shanghai Bell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discussion</a:t>
                      </a:r>
                    </a:p>
                  </a:txBody>
                  <a:tcPr marL="0" marR="0" marT="0" marB="0"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RP-211906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Requirements for 6GHz NR-U band plan in Europe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BT plc, Telecom Italia, Telefonica, Vodafone, Deutsche Telekom, Orange,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Telia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 Company, Telenor, Bouygues Telecom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discussion</a:t>
                      </a:r>
                    </a:p>
                  </a:txBody>
                  <a:tcPr marL="0" marR="0" marT="0" marB="0"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RP-212050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On progress for WI on introduction of lower 6GHz NR unlicensed operation for Europe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Qualcomm CDMA Technologies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discussion</a:t>
                      </a:r>
                    </a:p>
                  </a:txBody>
                  <a:tcPr marL="0" marR="0" marT="0" marB="0"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RP-212125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On the introduction of lower 6GHz NR unlicensed operation for Europe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Ericsson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discussion</a:t>
                      </a:r>
                    </a:p>
                  </a:txBody>
                  <a:tcPr marL="0" marR="0" marT="0" marB="0"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RP-212300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Overview of the regulatory requirements for in- and out-of-band blocking in the 6GHz EU/CEPT band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Apple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discussion</a:t>
                      </a:r>
                    </a:p>
                  </a:txBody>
                  <a:tcPr marL="0" marR="0" marT="0" marB="0"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RP-212409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Discussion on band plan for Europe unlicensed 6GHz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ZTE, Sanechips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discussion</a:t>
                      </a: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749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Rel-17 RAN4 related issues in RAN#93e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CRS-IM for DSS (</a:t>
            </a:r>
            <a:r>
              <a:rPr lang="en-GB" altLang="zh-CN" sz="1400" dirty="0"/>
              <a:t>WI: NR_demod_enh2-Perf</a:t>
            </a:r>
            <a:r>
              <a:rPr lang="en-US" altLang="zh-CN" sz="1400" dirty="0"/>
              <a:t>)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NR NTN irregular channel bandwidth (</a:t>
            </a:r>
            <a:r>
              <a:rPr lang="en-GB" altLang="zh-CN" sz="1400" dirty="0"/>
              <a:t>SI: </a:t>
            </a:r>
            <a:r>
              <a:rPr lang="en-GB" altLang="zh-CN" sz="1400" dirty="0" err="1"/>
              <a:t>FS_NR_eff_BW_util</a:t>
            </a:r>
            <a:r>
              <a:rPr lang="en-GB" altLang="zh-CN" sz="1400" dirty="0"/>
              <a:t>)</a:t>
            </a: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Band combination for FR2-2 with an anchor in FR1 (WI </a:t>
            </a:r>
            <a:r>
              <a:rPr lang="en-GB" altLang="zh-CN" sz="1400" dirty="0"/>
              <a:t>NR_ext_to_71GHz)</a:t>
            </a: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err="1"/>
              <a:t>RedCap</a:t>
            </a:r>
            <a:r>
              <a:rPr lang="en-US" altLang="zh-CN" sz="1400" dirty="0"/>
              <a:t> bands (</a:t>
            </a:r>
            <a:r>
              <a:rPr lang="en-GB" altLang="zh-CN" sz="1400" dirty="0"/>
              <a:t>WI: </a:t>
            </a:r>
            <a:r>
              <a:rPr lang="en-GB" altLang="zh-CN" sz="1400" dirty="0" err="1"/>
              <a:t>NR_redcap</a:t>
            </a:r>
            <a:r>
              <a:rPr lang="en-US" altLang="zh-CN" sz="1400" dirty="0"/>
              <a:t>)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RAN4 impact on MUSIM WI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 smtClean="0"/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 smtClean="0"/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 smtClean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2892395"/>
              </p:ext>
            </p:extLst>
          </p:nvPr>
        </p:nvGraphicFramePr>
        <p:xfrm>
          <a:off x="854578" y="1694623"/>
          <a:ext cx="10890249" cy="914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6860"/>
                <a:gridCol w="5520584"/>
                <a:gridCol w="2258990"/>
                <a:gridCol w="1963815"/>
              </a:tblGrid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RP-211835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Revised WID: Further enhancement on NR demodulation performance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China Telecom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WID revised</a:t>
                      </a:r>
                    </a:p>
                  </a:txBody>
                  <a:tcPr marL="0" marR="0" marT="0" marB="0" anchor="b"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RP-211950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CRS interference handling in NR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Apple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discussion</a:t>
                      </a:r>
                    </a:p>
                  </a:txBody>
                  <a:tcPr marL="0" marR="0" marT="0" marB="0" anchor="b"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RP-212199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Views on LTE CRS interference handling for NR UE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Nokia, Nokia Shanghai Bell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discussion</a:t>
                      </a:r>
                    </a:p>
                  </a:txBody>
                  <a:tcPr marL="0" marR="0" marT="0" marB="0" anchor="b"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RP-212226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Views on Rel-17 CRS-IM requirements in scenarios with overlapping spectrum for LTE and NR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Intel Corporation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discussion</a:t>
                      </a:r>
                    </a:p>
                  </a:txBody>
                  <a:tcPr marL="0" marR="0" marT="0" marB="0" anchor="b"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RP-212490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LS on RAN4 evaluation for LTE CRS interference handling for NR UE (R4-2115741; to: RAN; cc: -; contact: China Telecom)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RAN4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LS in</a:t>
                      </a: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9299134"/>
              </p:ext>
            </p:extLst>
          </p:nvPr>
        </p:nvGraphicFramePr>
        <p:xfrm>
          <a:off x="854578" y="3097127"/>
          <a:ext cx="10890249" cy="457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6860"/>
                <a:gridCol w="5520584"/>
                <a:gridCol w="2258990"/>
                <a:gridCol w="1963815"/>
              </a:tblGrid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RP-212284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NR NTN and Irregular Channel Bandwidths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Globalstar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, Inmarsat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discussion</a:t>
                      </a:r>
                    </a:p>
                  </a:txBody>
                  <a:tcPr marL="0" marR="0" marT="0" marB="0"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RP-212287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Revised SID: Study on Efficient utilization of licensed spectrum that is not aligned with existing NR channel bandwidths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Globalstar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SID revised</a:t>
                      </a: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3682237"/>
              </p:ext>
            </p:extLst>
          </p:nvPr>
        </p:nvGraphicFramePr>
        <p:xfrm>
          <a:off x="854578" y="4143393"/>
          <a:ext cx="10890249" cy="152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6860"/>
                <a:gridCol w="5520584"/>
                <a:gridCol w="2258990"/>
                <a:gridCol w="1963815"/>
              </a:tblGrid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RP-212124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Band combination for FR2-2 with an anchor in FR1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Ericsson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discussion</a:t>
                      </a: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216884"/>
              </p:ext>
            </p:extLst>
          </p:nvPr>
        </p:nvGraphicFramePr>
        <p:xfrm>
          <a:off x="854577" y="4859221"/>
          <a:ext cx="10890249" cy="152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6860"/>
                <a:gridCol w="5520584"/>
                <a:gridCol w="2258990"/>
                <a:gridCol w="1963815"/>
              </a:tblGrid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RP-212138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Views on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RedCap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 Bands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Qualcomm Incorporated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discussion</a:t>
                      </a: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1282891"/>
              </p:ext>
            </p:extLst>
          </p:nvPr>
        </p:nvGraphicFramePr>
        <p:xfrm>
          <a:off x="854576" y="5562399"/>
          <a:ext cx="10890249" cy="4667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6860"/>
                <a:gridCol w="5520584"/>
                <a:gridCol w="2258990"/>
                <a:gridCol w="1963815"/>
              </a:tblGrid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RP-212310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RAN4 Impact on MUSIM WI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MediaTek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 Inc.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discussion</a:t>
                      </a:r>
                    </a:p>
                  </a:txBody>
                  <a:tcPr marL="0" marR="0" marT="0" marB="0" anchor="b"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RP-212355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RAN4 TU requirements for R17 MUSIM Switching Gaps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Apple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discussion</a:t>
                      </a:r>
                    </a:p>
                  </a:txBody>
                  <a:tcPr marL="0" marR="0" marT="0" marB="0" anchor="b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RP‑212026</a:t>
                      </a:r>
                      <a:endParaRPr lang="zh-CN" sz="1000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Revised WID for MUSIM</a:t>
                      </a:r>
                      <a:endParaRPr lang="zh-CN" sz="1000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vivo</a:t>
                      </a:r>
                      <a:endParaRPr lang="zh-CN" sz="1000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WID revised</a:t>
                      </a:r>
                      <a:endParaRPr lang="zh-CN" sz="1000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104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Rel-17 RAN4 related issues in RAN#93e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Link recovery for Rel-17 </a:t>
            </a:r>
            <a:r>
              <a:rPr lang="en-US" altLang="zh-CN" sz="1400" dirty="0" err="1" smtClean="0"/>
              <a:t>FeMIMO</a:t>
            </a:r>
            <a:r>
              <a:rPr lang="en-US" altLang="zh-CN" sz="1400" dirty="0" smtClean="0"/>
              <a:t> WI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Rel-17 </a:t>
            </a:r>
            <a:r>
              <a:rPr lang="en-US" altLang="zh-CN" sz="1000" dirty="0" err="1"/>
              <a:t>FeMIMO</a:t>
            </a:r>
            <a:r>
              <a:rPr lang="en-US" altLang="zh-CN" sz="1000" dirty="0"/>
              <a:t>: RAN4 sent LS to RAN R4-2115426 to ask for clarification on the scope of the scope of RAN4 objective “Investigate if the requirements on link recovery procedure is suitable for FR2 serving cells”. </a:t>
            </a:r>
            <a:endParaRPr lang="en-US" altLang="zh-CN" sz="10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dirty="0"/>
          </a:p>
          <a:p>
            <a:pPr marL="457176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MU for MIMO OTA (</a:t>
            </a:r>
            <a:r>
              <a:rPr lang="en-US" altLang="zh-CN" sz="1400" dirty="0"/>
              <a:t>WI: NR_MIMO_OTA</a:t>
            </a:r>
            <a:r>
              <a:rPr lang="en-US" altLang="zh-CN" sz="1400" dirty="0" smtClean="0"/>
              <a:t>)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EN-DC 2+4 band (</a:t>
            </a:r>
            <a:r>
              <a:rPr lang="en-US" altLang="zh-CN" sz="1400" dirty="0"/>
              <a:t>WI: DC_R17_xBLTE_4BNR_yDL2UL</a:t>
            </a:r>
            <a:r>
              <a:rPr lang="en-US" altLang="zh-CN" sz="1400" dirty="0" smtClean="0"/>
              <a:t>)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dirty="0" smtClean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6905301"/>
              </p:ext>
            </p:extLst>
          </p:nvPr>
        </p:nvGraphicFramePr>
        <p:xfrm>
          <a:off x="839207" y="2058405"/>
          <a:ext cx="10890249" cy="76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6860"/>
                <a:gridCol w="5520584"/>
                <a:gridCol w="2258990"/>
                <a:gridCol w="1963815"/>
              </a:tblGrid>
              <a:tr h="0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</a:pP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RP-212126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</a:pP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Discussion on link recovery objective of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FeMIMO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 WID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</a:pP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Ericsson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</a:pP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discussion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0" marR="0" marT="0" marB="0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RP-211789</a:t>
                      </a:r>
                      <a:endParaRPr lang="zh-CN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Assessment on Rel-17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NR_FeMIMO</a:t>
                      </a:r>
                      <a:endParaRPr lang="zh-CN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Samsung</a:t>
                      </a:r>
                      <a:endParaRPr lang="zh-CN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l" defTabSz="914354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discussion</a:t>
                      </a:r>
                      <a:endParaRPr lang="zh-CN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en-US" sz="1000" dirty="0">
                          <a:effectLst/>
                          <a:latin typeface="+mj-ea"/>
                          <a:ea typeface="+mj-ea"/>
                          <a:hlinkClick r:id="rId2"/>
                        </a:rPr>
                        <a:t>RP‑211677</a:t>
                      </a:r>
                      <a:r>
                        <a:rPr lang="en-US" sz="1000" dirty="0">
                          <a:effectLst/>
                          <a:latin typeface="+mj-ea"/>
                          <a:ea typeface="+mj-ea"/>
                        </a:rPr>
                        <a:t> </a:t>
                      </a:r>
                      <a:endParaRPr lang="en-US" sz="1000" dirty="0">
                        <a:latin typeface="+mj-ea"/>
                        <a:ea typeface="+mj-e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en-US" sz="1000" dirty="0">
                          <a:effectLst/>
                          <a:latin typeface="+mj-ea"/>
                          <a:ea typeface="+mj-ea"/>
                        </a:rPr>
                        <a:t>LS on Rel-17 </a:t>
                      </a:r>
                      <a:r>
                        <a:rPr lang="en-US" sz="1000" dirty="0" err="1">
                          <a:effectLst/>
                          <a:latin typeface="+mj-ea"/>
                          <a:ea typeface="+mj-ea"/>
                        </a:rPr>
                        <a:t>FeMIMO</a:t>
                      </a:r>
                      <a:r>
                        <a:rPr lang="en-US" sz="1000" dirty="0">
                          <a:effectLst/>
                          <a:latin typeface="+mj-ea"/>
                          <a:ea typeface="+mj-ea"/>
                        </a:rPr>
                        <a:t> WI objective on link recovery procedure in FR2 serving cell (R4-2115433; to: RAN; cc: RAN1; contact: Vivo) </a:t>
                      </a:r>
                      <a:endParaRPr lang="en-US" sz="1000" dirty="0">
                        <a:latin typeface="+mj-ea"/>
                        <a:ea typeface="+mj-e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en-US" sz="1000" dirty="0">
                          <a:effectLst/>
                          <a:latin typeface="+mj-ea"/>
                          <a:ea typeface="+mj-ea"/>
                        </a:rPr>
                        <a:t>RAN4 </a:t>
                      </a:r>
                      <a:endParaRPr lang="en-US" sz="1000" dirty="0">
                        <a:latin typeface="+mj-ea"/>
                        <a:ea typeface="+mj-e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en-US" sz="1000" dirty="0">
                          <a:effectLst/>
                          <a:latin typeface="+mj-ea"/>
                          <a:ea typeface="+mj-ea"/>
                        </a:rPr>
                        <a:t>LS in </a:t>
                      </a:r>
                      <a:endParaRPr lang="en-US" sz="1000" dirty="0">
                        <a:latin typeface="+mj-ea"/>
                        <a:ea typeface="+mj-ea"/>
                      </a:endParaRPr>
                    </a:p>
                  </a:txBody>
                  <a:tcPr marL="0" marR="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en-US" sz="1000" dirty="0">
                          <a:effectLst/>
                          <a:latin typeface="+mj-ea"/>
                          <a:ea typeface="+mj-ea"/>
                          <a:hlinkClick r:id="rId3"/>
                        </a:rPr>
                        <a:t>RP‑212023</a:t>
                      </a:r>
                      <a:r>
                        <a:rPr lang="en-US" sz="1000" dirty="0">
                          <a:effectLst/>
                          <a:latin typeface="+mj-ea"/>
                          <a:ea typeface="+mj-ea"/>
                        </a:rPr>
                        <a:t> </a:t>
                      </a:r>
                      <a:endParaRPr lang="en-US" sz="1000" dirty="0">
                        <a:latin typeface="+mj-ea"/>
                        <a:ea typeface="+mj-e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en-US" sz="1000" dirty="0">
                          <a:effectLst/>
                          <a:latin typeface="+mj-ea"/>
                          <a:ea typeface="+mj-ea"/>
                        </a:rPr>
                        <a:t>Discussion on overall Rel-17 </a:t>
                      </a:r>
                      <a:r>
                        <a:rPr lang="en-US" sz="1000" dirty="0" err="1">
                          <a:effectLst/>
                          <a:latin typeface="+mj-ea"/>
                          <a:ea typeface="+mj-ea"/>
                        </a:rPr>
                        <a:t>FeMIMO</a:t>
                      </a:r>
                      <a:r>
                        <a:rPr lang="en-US" sz="1000" dirty="0">
                          <a:effectLst/>
                          <a:latin typeface="+mj-ea"/>
                          <a:ea typeface="+mj-ea"/>
                        </a:rPr>
                        <a:t> </a:t>
                      </a:r>
                      <a:endParaRPr lang="en-US" sz="1000" dirty="0">
                        <a:latin typeface="+mj-ea"/>
                        <a:ea typeface="+mj-e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en-US" sz="1000">
                          <a:effectLst/>
                          <a:latin typeface="+mj-ea"/>
                          <a:ea typeface="+mj-ea"/>
                        </a:rPr>
                        <a:t>vivo </a:t>
                      </a:r>
                      <a:endParaRPr lang="en-US" sz="1000">
                        <a:latin typeface="+mj-ea"/>
                        <a:ea typeface="+mj-e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</a:pPr>
                      <a:r>
                        <a:rPr lang="en-US" sz="1000" dirty="0">
                          <a:effectLst/>
                          <a:latin typeface="+mj-ea"/>
                          <a:ea typeface="+mj-ea"/>
                        </a:rPr>
                        <a:t>discussion</a:t>
                      </a:r>
                      <a:endParaRPr lang="en-US" sz="1000" dirty="0">
                        <a:latin typeface="+mj-ea"/>
                        <a:ea typeface="+mj-ea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436146"/>
              </p:ext>
            </p:extLst>
          </p:nvPr>
        </p:nvGraphicFramePr>
        <p:xfrm>
          <a:off x="839206" y="3355333"/>
          <a:ext cx="10868532" cy="457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3418"/>
                <a:gridCol w="5546221"/>
                <a:gridCol w="2247544"/>
                <a:gridCol w="1931349"/>
              </a:tblGrid>
              <a:tr h="0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hlinkClick r:id="rId4"/>
                        </a:rPr>
                        <a:t>RP‑212028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 </a:t>
                      </a:r>
                      <a:endParaRPr lang="en-US" sz="1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Views on MU work in MIMO OTA WI </a:t>
                      </a:r>
                      <a:endParaRPr lang="en-US" sz="1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vivo </a:t>
                      </a:r>
                      <a:endParaRPr lang="en-US" sz="100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discussion </a:t>
                      </a:r>
                      <a:endParaRPr lang="en-US" sz="1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0" marR="0" marT="0" marB="0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hlinkClick r:id="rId5"/>
                        </a:rPr>
                        <a:t>RP‑212122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 </a:t>
                      </a:r>
                      <a:endParaRPr lang="en-US" sz="1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Motivation for NR MIMO OTA WID revision </a:t>
                      </a:r>
                      <a:endParaRPr lang="en-US" sz="1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CAICT </a:t>
                      </a:r>
                      <a:endParaRPr lang="en-US" sz="1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discussion</a:t>
                      </a:r>
                      <a:endParaRPr lang="en-US" sz="1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0" marR="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hlinkClick r:id="rId6"/>
                        </a:rPr>
                        <a:t>RP-212080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 </a:t>
                      </a:r>
                      <a:endParaRPr lang="en-US" altLang="zh-CN" sz="10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Revised WID: Multiple Input Multiple Output (MIMO) Over-the-Air (OTA) requirements for NR UEs </a:t>
                      </a:r>
                      <a:endParaRPr lang="en-US" sz="1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CAICT </a:t>
                      </a:r>
                      <a:endParaRPr lang="en-US" sz="1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WID revised </a:t>
                      </a:r>
                      <a:endParaRPr lang="en-US" sz="1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572030"/>
              </p:ext>
            </p:extLst>
          </p:nvPr>
        </p:nvGraphicFramePr>
        <p:xfrm>
          <a:off x="839207" y="4376383"/>
          <a:ext cx="10890249" cy="457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6860"/>
                <a:gridCol w="5520584"/>
                <a:gridCol w="2258990"/>
                <a:gridCol w="1963815"/>
              </a:tblGrid>
              <a:tr h="0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hlinkClick r:id="rId7"/>
                        </a:rPr>
                        <a:t>RP‑212097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 </a:t>
                      </a:r>
                      <a:endParaRPr lang="en-US" sz="1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Motivation on addition of FR1 4 Bands for 2+4 band EN-DC </a:t>
                      </a:r>
                      <a:endParaRPr lang="en-US" sz="1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SoftBank Corp. </a:t>
                      </a:r>
                      <a:endParaRPr lang="en-US" sz="100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discussion </a:t>
                      </a:r>
                      <a:endParaRPr lang="en-US" sz="1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0" marR="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hlinkClick r:id="rId8"/>
                        </a:rPr>
                        <a:t>RP‑212190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 </a:t>
                      </a:r>
                      <a:endParaRPr lang="en-US" altLang="zh-CN" sz="10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  <a:p>
                      <a:endParaRPr lang="zh-CN" altLang="en-US" sz="1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WID revision: DC of x bands (x=1,2) LTE inter-band CA (</a:t>
                      </a:r>
                      <a:r>
                        <a:rPr lang="en-US" altLang="zh-CN" sz="1000" dirty="0" err="1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xDL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/1UL) and 4 bands NR inter-band CA (4DL/1UL) </a:t>
                      </a:r>
                      <a:endParaRPr lang="en-US" altLang="zh-CN" sz="10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Huawei, HiSilicon </a:t>
                      </a:r>
                      <a:endParaRPr lang="en-US" altLang="zh-CN" sz="1000" dirty="0" smtClean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WID revised</a:t>
                      </a:r>
                      <a:endParaRPr lang="en-US" sz="1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512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Summary (1/2)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In Q3 2021, RAN4 had one e-meetings, i.e., #100-e.</a:t>
            </a:r>
            <a:endParaRPr lang="en-US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Email </a:t>
            </a:r>
            <a:r>
              <a:rPr lang="en-US" sz="1200" dirty="0" smtClean="0"/>
              <a:t>discussions were organized in 121</a:t>
            </a:r>
            <a:r>
              <a:rPr lang="en-US" sz="1200" dirty="0" smtClean="0">
                <a:solidFill>
                  <a:srgbClr val="FF0000"/>
                </a:solidFill>
              </a:rPr>
              <a:t> </a:t>
            </a:r>
            <a:r>
              <a:rPr lang="en-US" sz="1200" dirty="0" smtClean="0"/>
              <a:t>email threads, each with a moderator, in three parallel sessions (Main, RRM, </a:t>
            </a:r>
            <a:r>
              <a:rPr lang="en-US" sz="1200" dirty="0" err="1" smtClean="0"/>
              <a:t>BSRF_Demod_Test</a:t>
            </a:r>
            <a:r>
              <a:rPr lang="en-US" sz="1200" dirty="0" smtClean="0"/>
              <a:t>).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Total 4000</a:t>
            </a:r>
            <a:r>
              <a:rPr lang="en-US" sz="1200" dirty="0" smtClean="0"/>
              <a:t>+ emails in </a:t>
            </a:r>
            <a:r>
              <a:rPr lang="en-US" altLang="zh-CN" sz="1200" dirty="0"/>
              <a:t>one</a:t>
            </a:r>
            <a:r>
              <a:rPr lang="en-US" sz="1200" dirty="0" smtClean="0"/>
              <a:t> meeting.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27 GTW calls in each session, a total of 81 hours of call, were used to treat critical or controversial topics.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Continue to improve the meeting efficiency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Update the meeting efficiency measures, which is documented in R4-2114691.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Further optimize the meeting arrangement and timeline, which are documented </a:t>
            </a:r>
            <a:r>
              <a:rPr lang="en-US" sz="1200" dirty="0"/>
              <a:t>in R4-2111702</a:t>
            </a:r>
            <a:r>
              <a:rPr lang="en-US" sz="1200" dirty="0" smtClean="0"/>
              <a:t>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Optimize the approach for handling maintenance CRs by reducing the formal agreed CRs number </a:t>
            </a:r>
            <a:r>
              <a:rPr lang="en-US" sz="1200" b="1" dirty="0" smtClean="0"/>
              <a:t>from around 700 to 110+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The intention is to improve the CR quality, conduct the cross-checking earlier, and facilitate the implementation of those CRs after RAN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Many thanks to all volunteer RAN4 colleagues to help merging the endorsed draft CRs</a:t>
            </a: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Rel-15 and Rel-16 maintenance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Although RAN4 limits the number of CRs submitted by one company, there were still a large number of Rel-15 and Rel-16 maintenance CRs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Rel-15 maintenance </a:t>
            </a:r>
            <a:r>
              <a:rPr lang="en-US" altLang="zh-CN" sz="1200" dirty="0" err="1" smtClean="0"/>
              <a:t>tdocs</a:t>
            </a:r>
            <a:r>
              <a:rPr lang="en-US" altLang="zh-CN" sz="1200" dirty="0" smtClean="0"/>
              <a:t> account for 11.9% of total number treated, Rel-16 maintenance </a:t>
            </a:r>
            <a:r>
              <a:rPr lang="en-US" altLang="zh-CN" sz="1200" dirty="0" err="1" smtClean="0"/>
              <a:t>tdocs</a:t>
            </a:r>
            <a:r>
              <a:rPr lang="en-US" altLang="zh-CN" sz="1200" dirty="0" smtClean="0"/>
              <a:t> account for 16.8%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More than half of maintenance </a:t>
            </a:r>
            <a:r>
              <a:rPr lang="en-US" altLang="zh-CN" sz="1200" dirty="0" err="1" smtClean="0"/>
              <a:t>tdocs</a:t>
            </a:r>
            <a:r>
              <a:rPr lang="en-US" altLang="zh-CN" sz="1200" dirty="0" smtClean="0"/>
              <a:t> are CRs for performance part of Rel-16 WIs which were just closed in last quarter. 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Rel-17 WI/SI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err="1"/>
              <a:t>Tdocs</a:t>
            </a:r>
            <a:r>
              <a:rPr lang="en-US" altLang="zh-CN" sz="1200" dirty="0"/>
              <a:t> of Rel-17 spectrum-related WI account for 25% of total number,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 of Rel-17 non-spectrum related WI/SIs account for 39%.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Most of GTW time slots are used to treat Rel-17 WI/SIs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Q4 and Perf. Part TU Planning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TU budget for RAN4 in Rel-17 (The detailed TU allocation for each WI/SI was given in RP-211604)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There is no available TU in RF, RRM and </a:t>
            </a:r>
            <a:r>
              <a:rPr lang="en-US" altLang="zh-CN" sz="1200" dirty="0" err="1" smtClean="0"/>
              <a:t>BSRF_Demod_Testing</a:t>
            </a:r>
            <a:r>
              <a:rPr lang="en-US" altLang="zh-CN" sz="1200" dirty="0" smtClean="0"/>
              <a:t> session(s).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NOTE</a:t>
            </a:r>
            <a:r>
              <a:rPr lang="zh-CN" altLang="en-US" sz="1200" dirty="0" smtClean="0"/>
              <a:t>：</a:t>
            </a:r>
            <a:r>
              <a:rPr lang="en-US" altLang="zh-CN" sz="1200" dirty="0" smtClean="0"/>
              <a:t>Total available TU in RAN4 is 45 TU, including RF 24.5 TU, RD 20.5 TU.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TU budget for Rel-17 Perf. Part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The TU requests for Rel-17 Perf. Part are uncompleted due to the postpone of Rel-17 target completion date. 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RAN4 </a:t>
            </a:r>
            <a:r>
              <a:rPr lang="en-US" altLang="zh-CN" sz="1200" dirty="0"/>
              <a:t>leadership provided input of Rel-17 Perf. Part TU budget based on available SR or TU budgets which may be submitted long time </a:t>
            </a:r>
            <a:r>
              <a:rPr lang="en-US" altLang="zh-CN" sz="1200" dirty="0" smtClean="0"/>
              <a:t>ago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with proper adjustment (see the attachment)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Q4 meeting plans: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Focus </a:t>
            </a:r>
            <a:r>
              <a:rPr lang="en-US" altLang="zh-CN" sz="1200" dirty="0" smtClean="0"/>
              <a:t>on Rel-17 WI/SIs, especially WI led by other WGs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684048"/>
              </p:ext>
            </p:extLst>
          </p:nvPr>
        </p:nvGraphicFramePr>
        <p:xfrm>
          <a:off x="162364" y="3493093"/>
          <a:ext cx="11895757" cy="1630680"/>
        </p:xfrm>
        <a:graphic>
          <a:graphicData uri="http://schemas.openxmlformats.org/drawingml/2006/table">
            <a:tbl>
              <a:tblPr>
                <a:tableStyleId>{D27102A9-8310-4765-A935-A1911B00CA55}</a:tableStyleId>
              </a:tblPr>
              <a:tblGrid>
                <a:gridCol w="1492365"/>
                <a:gridCol w="650212"/>
                <a:gridCol w="650212"/>
                <a:gridCol w="650212"/>
                <a:gridCol w="650212"/>
                <a:gridCol w="650212"/>
                <a:gridCol w="650212"/>
                <a:gridCol w="650212"/>
                <a:gridCol w="650212"/>
                <a:gridCol w="650212"/>
                <a:gridCol w="650212"/>
                <a:gridCol w="650212"/>
                <a:gridCol w="650212"/>
                <a:gridCol w="650212"/>
                <a:gridCol w="650212"/>
                <a:gridCol w="650212"/>
                <a:gridCol w="650212"/>
              </a:tblGrid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>
                          <a:effectLst/>
                          <a:latin typeface="+mj-ea"/>
                          <a:ea typeface="+mj-ea"/>
                        </a:rPr>
                        <a:t>RAN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5720" marR="45720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>
                          <a:effectLst/>
                          <a:latin typeface="+mj-ea"/>
                          <a:ea typeface="+mj-ea"/>
                        </a:rPr>
                        <a:t>R4RF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>
                          <a:effectLst/>
                          <a:latin typeface="+mj-ea"/>
                          <a:ea typeface="+mj-ea"/>
                        </a:rPr>
                        <a:t>R4RD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>
                          <a:effectLst/>
                          <a:latin typeface="+mj-ea"/>
                          <a:ea typeface="+mj-ea"/>
                        </a:rPr>
                        <a:t>RAN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>
                          <a:effectLst/>
                          <a:latin typeface="+mj-ea"/>
                          <a:ea typeface="+mj-ea"/>
                        </a:rPr>
                        <a:t>R4RF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>
                          <a:effectLst/>
                          <a:latin typeface="+mj-ea"/>
                          <a:ea typeface="+mj-ea"/>
                        </a:rPr>
                        <a:t>R4RD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>
                          <a:effectLst/>
                          <a:latin typeface="+mj-ea"/>
                          <a:ea typeface="+mj-ea"/>
                        </a:rPr>
                        <a:t>R4RF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>
                          <a:effectLst/>
                          <a:latin typeface="+mj-ea"/>
                          <a:ea typeface="+mj-ea"/>
                        </a:rPr>
                        <a:t>R4RD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>
                          <a:effectLst/>
                          <a:latin typeface="+mj-ea"/>
                          <a:ea typeface="+mj-ea"/>
                        </a:rPr>
                        <a:t>RAN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R4RF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R4RD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R4RF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R4RD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R4RF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R4RD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RAN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 smtClean="0">
                          <a:effectLst/>
                          <a:latin typeface="+mj-ea"/>
                          <a:ea typeface="+mj-ea"/>
                        </a:rPr>
                        <a:t>93</a:t>
                      </a:r>
                      <a:r>
                        <a:rPr lang="en-US" sz="1100" u="none" strike="noStrike" dirty="0">
                          <a:effectLst/>
                          <a:latin typeface="+mj-ea"/>
                          <a:ea typeface="+mj-ea"/>
                        </a:rPr>
                        <a:t/>
                      </a:r>
                      <a:br>
                        <a:rPr lang="en-US" sz="1100" u="none" strike="noStrike" dirty="0">
                          <a:effectLst/>
                          <a:latin typeface="+mj-ea"/>
                          <a:ea typeface="+mj-ea"/>
                        </a:rPr>
                      </a:br>
                      <a:r>
                        <a:rPr lang="en-US" sz="1100" u="none" strike="noStrike" dirty="0" smtClean="0">
                          <a:effectLst/>
                          <a:latin typeface="+mj-ea"/>
                          <a:ea typeface="+mj-ea"/>
                        </a:rPr>
                        <a:t>Sep. 21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5720" marR="45720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100" u="none" strike="noStrike" dirty="0">
                          <a:effectLst/>
                          <a:latin typeface="+mj-ea"/>
                          <a:ea typeface="+mj-ea"/>
                        </a:rPr>
                        <a:t>101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100" u="none" strike="noStrike" dirty="0">
                          <a:effectLst/>
                          <a:latin typeface="+mj-ea"/>
                          <a:ea typeface="+mj-ea"/>
                        </a:rPr>
                        <a:t>101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>
                          <a:effectLst/>
                          <a:latin typeface="+mj-ea"/>
                          <a:ea typeface="+mj-ea"/>
                        </a:rPr>
                        <a:t>94</a:t>
                      </a:r>
                      <a:br>
                        <a:rPr lang="en-US" sz="1100" u="none" strike="noStrike" dirty="0">
                          <a:effectLst/>
                          <a:latin typeface="+mj-ea"/>
                          <a:ea typeface="+mj-ea"/>
                        </a:rPr>
                      </a:br>
                      <a:r>
                        <a:rPr lang="en-US" sz="1100" u="none" strike="noStrike" dirty="0">
                          <a:effectLst/>
                          <a:latin typeface="+mj-ea"/>
                          <a:ea typeface="+mj-ea"/>
                        </a:rPr>
                        <a:t>Dec.21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>
                          <a:effectLst/>
                          <a:latin typeface="+mj-ea"/>
                          <a:ea typeface="+mj-ea"/>
                        </a:rPr>
                        <a:t>101bis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>
                          <a:effectLst/>
                          <a:latin typeface="+mj-ea"/>
                          <a:ea typeface="+mj-ea"/>
                        </a:rPr>
                        <a:t>101bis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100" u="none" strike="noStrike" dirty="0">
                          <a:effectLst/>
                          <a:latin typeface="+mj-ea"/>
                          <a:ea typeface="+mj-ea"/>
                        </a:rPr>
                        <a:t>102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100" u="none" strike="noStrike" dirty="0">
                          <a:effectLst/>
                          <a:latin typeface="+mj-ea"/>
                          <a:ea typeface="+mj-ea"/>
                        </a:rPr>
                        <a:t>102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u="none" strike="noStrike" dirty="0">
                          <a:effectLst/>
                          <a:latin typeface="+mj-ea"/>
                          <a:ea typeface="+mj-ea"/>
                        </a:rPr>
                        <a:t>95</a:t>
                      </a:r>
                      <a:br>
                        <a:rPr lang="en-US" sz="1100" u="none" strike="noStrike" dirty="0">
                          <a:effectLst/>
                          <a:latin typeface="+mj-ea"/>
                          <a:ea typeface="+mj-ea"/>
                        </a:rPr>
                      </a:br>
                      <a:r>
                        <a:rPr lang="en-US" sz="1100" u="none" strike="noStrike" dirty="0">
                          <a:effectLst/>
                          <a:latin typeface="+mj-ea"/>
                          <a:ea typeface="+mj-ea"/>
                        </a:rPr>
                        <a:t>Mar.22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102bis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102bis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103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103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96</a:t>
                      </a:r>
                    </a:p>
                    <a:p>
                      <a:pPr algn="ctr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Jun 22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104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104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97</a:t>
                      </a:r>
                    </a:p>
                    <a:p>
                      <a:pPr algn="ctr" fontAlgn="t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Sep</a:t>
                      </a:r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 22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354" rtl="0" eaLnBrk="1" fontAlgn="t" latinLnBrk="0" hangingPunct="1"/>
                      <a:r>
                        <a:rPr lang="en-US" sz="11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total used capacity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100" u="none" strike="noStrike" dirty="0" smtClean="0">
                          <a:effectLst/>
                          <a:latin typeface="+mj-ea"/>
                          <a:ea typeface="+mj-ea"/>
                        </a:rPr>
                        <a:t>27.8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20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100" u="none" strike="noStrike" dirty="0" smtClean="0">
                          <a:effectLst/>
                          <a:latin typeface="+mj-ea"/>
                          <a:ea typeface="+mj-ea"/>
                        </a:rPr>
                        <a:t>26.8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100" u="none" strike="noStrike" dirty="0" smtClean="0">
                          <a:effectLst/>
                          <a:latin typeface="+mj-ea"/>
                          <a:ea typeface="+mj-ea"/>
                        </a:rPr>
                        <a:t>21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100" u="none" strike="noStrike" dirty="0" smtClean="0">
                          <a:effectLst/>
                          <a:latin typeface="+mj-ea"/>
                          <a:ea typeface="+mj-ea"/>
                        </a:rPr>
                        <a:t>27.4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100" u="none" strike="noStrike" dirty="0" smtClean="0">
                          <a:effectLst/>
                          <a:latin typeface="+mj-ea"/>
                          <a:ea typeface="+mj-ea"/>
                        </a:rPr>
                        <a:t>22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4.5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11.25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4.25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11.25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4.25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11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354" rtl="0" eaLnBrk="1" fontAlgn="t" latinLnBrk="0" hangingPunct="1"/>
                      <a:r>
                        <a:rPr lang="en-US" sz="11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available capacity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100" u="none" strike="noStrike" dirty="0">
                          <a:effectLst/>
                          <a:latin typeface="+mj-ea"/>
                          <a:ea typeface="+mj-ea"/>
                        </a:rPr>
                        <a:t>24.5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100" u="none" strike="noStrike" dirty="0">
                          <a:effectLst/>
                          <a:latin typeface="+mj-ea"/>
                          <a:ea typeface="+mj-ea"/>
                        </a:rPr>
                        <a:t>20.5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1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100" u="none" strike="noStrike" dirty="0">
                          <a:effectLst/>
                          <a:latin typeface="+mj-ea"/>
                          <a:ea typeface="+mj-ea"/>
                        </a:rPr>
                        <a:t>24.5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100" u="none" strike="noStrike" dirty="0">
                          <a:effectLst/>
                          <a:latin typeface="+mj-ea"/>
                          <a:ea typeface="+mj-ea"/>
                        </a:rPr>
                        <a:t>20.5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100" u="none" strike="noStrike" dirty="0">
                          <a:effectLst/>
                          <a:latin typeface="+mj-ea"/>
                          <a:ea typeface="+mj-ea"/>
                        </a:rPr>
                        <a:t>24.5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100" u="none" strike="noStrike" dirty="0">
                          <a:effectLst/>
                          <a:latin typeface="+mj-ea"/>
                          <a:ea typeface="+mj-ea"/>
                        </a:rPr>
                        <a:t>20.5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1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24.5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20.5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24.5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20.5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24.5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20.5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354" rtl="0" eaLnBrk="1" fontAlgn="t" latinLnBrk="0" hangingPunct="1"/>
                      <a:r>
                        <a:rPr lang="en-US" sz="11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remaining/exceeded capacity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1" u="none" strike="noStrike" dirty="0" smtClean="0">
                          <a:effectLst/>
                          <a:latin typeface="+mj-ea"/>
                          <a:ea typeface="+mj-ea"/>
                        </a:rPr>
                        <a:t>-3.25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0.5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2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-2.25</a:t>
                      </a:r>
                      <a:endParaRPr lang="en-US" altLang="zh-CN" sz="1200" b="1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-0.5</a:t>
                      </a:r>
                      <a:endParaRPr lang="en-US" altLang="zh-CN" sz="1200" b="1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-2.9</a:t>
                      </a:r>
                      <a:endParaRPr lang="en-US" altLang="zh-CN" sz="1200" b="1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-1.5</a:t>
                      </a:r>
                      <a:endParaRPr lang="en-US" altLang="zh-CN" sz="1200" b="1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2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20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9.25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20.25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9.25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20.25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9.5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72AF2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461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Rel-18 RAN4 new proposals and </a:t>
            </a:r>
            <a:r>
              <a:rPr lang="en-US" altLang="zh-CN" b="1" dirty="0" smtClean="0"/>
              <a:t>TU plan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summary of RAN August email discussions was provided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RP-211667 Moderator's summary for discussion [RAN93e-R18Prep-17] Potential RAN4 enhancements RAN4 chair (Huawei)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err="1"/>
              <a:t>T</a:t>
            </a:r>
            <a:r>
              <a:rPr lang="en-US" altLang="zh-CN" sz="1200" dirty="0" err="1" smtClean="0"/>
              <a:t>docs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for Rel-18 new proposals were submitted under AI9.0.5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According to August email, RAN4 </a:t>
            </a:r>
            <a:r>
              <a:rPr lang="en-US" altLang="zh-CN" sz="1400" dirty="0"/>
              <a:t>leadership </a:t>
            </a:r>
            <a:r>
              <a:rPr lang="en-US" altLang="zh-CN" sz="1400" dirty="0" smtClean="0"/>
              <a:t>provides initial TU </a:t>
            </a:r>
            <a:r>
              <a:rPr lang="en-US" altLang="zh-CN" sz="1400" dirty="0"/>
              <a:t>budget </a:t>
            </a:r>
            <a:r>
              <a:rPr lang="en-US" altLang="zh-CN" sz="1400" dirty="0" smtClean="0"/>
              <a:t>for Rel-18 for further discussion based on Rel-17 status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Total 45 TU, RF 24.5 TU, RD 20.5 TU </a:t>
            </a:r>
            <a:r>
              <a:rPr lang="en-US" altLang="zh-CN" sz="1200" dirty="0" smtClean="0"/>
              <a:t>(refer to RP-211604, RP-210925, PR-202856, RP-202111, RP-201361, RP-193267 for table below)</a:t>
            </a:r>
            <a:endParaRPr lang="en-US" altLang="zh-CN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 smtClean="0"/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867270"/>
              </p:ext>
            </p:extLst>
          </p:nvPr>
        </p:nvGraphicFramePr>
        <p:xfrm>
          <a:off x="264917" y="3012432"/>
          <a:ext cx="11741937" cy="94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9539"/>
                <a:gridCol w="537911"/>
                <a:gridCol w="537911"/>
                <a:gridCol w="537911"/>
                <a:gridCol w="537911"/>
                <a:gridCol w="537911"/>
                <a:gridCol w="537911"/>
                <a:gridCol w="537911"/>
                <a:gridCol w="537911"/>
                <a:gridCol w="537911"/>
                <a:gridCol w="537911"/>
                <a:gridCol w="537911"/>
                <a:gridCol w="537911"/>
                <a:gridCol w="537911"/>
                <a:gridCol w="537911"/>
                <a:gridCol w="537911"/>
                <a:gridCol w="537911"/>
                <a:gridCol w="537911"/>
                <a:gridCol w="537911"/>
              </a:tblGrid>
              <a:tr h="0">
                <a:tc rowSpan="2"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Actual TU budget (Average</a:t>
                      </a:r>
                      <a:r>
                        <a:rPr lang="en-US" altLang="zh-CN" sz="800" baseline="0" dirty="0" smtClean="0">
                          <a:latin typeface="+mj-ea"/>
                          <a:ea typeface="+mj-ea"/>
                        </a:rPr>
                        <a:t> TU for Quarter with two meetings)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 gridSpan="2"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2020</a:t>
                      </a:r>
                      <a:r>
                        <a:rPr lang="en-US" altLang="zh-CN" sz="800" baseline="0" dirty="0" smtClean="0">
                          <a:latin typeface="+mj-ea"/>
                          <a:ea typeface="+mj-ea"/>
                        </a:rPr>
                        <a:t> Q1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2020 Q2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2020 Q3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2020 Q4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2021 Q1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2021 Q2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2021 Q3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2021 Q4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2022 Q1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 sz="10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RF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RD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RF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RD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RF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RD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RF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RD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RF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RD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RF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RD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RF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RD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RF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RD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RF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RD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800" b="1" dirty="0" smtClean="0">
                          <a:latin typeface="+mj-ea"/>
                          <a:ea typeface="+mj-ea"/>
                        </a:rPr>
                        <a:t>Maintenance R15/16 closed</a:t>
                      </a:r>
                      <a:endParaRPr lang="zh-CN" altLang="en-US" sz="800" b="1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2.5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2.5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2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2.5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3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3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3.13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2.38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2.5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3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2.25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1.5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2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1.25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800" b="1" dirty="0" smtClean="0">
                          <a:latin typeface="+mj-ea"/>
                          <a:ea typeface="+mj-ea"/>
                        </a:rPr>
                        <a:t>RAN1~3, 5</a:t>
                      </a:r>
                      <a:r>
                        <a:rPr lang="en-US" altLang="zh-CN" sz="800" b="1" baseline="0" dirty="0" smtClean="0">
                          <a:latin typeface="+mj-ea"/>
                          <a:ea typeface="+mj-ea"/>
                        </a:rPr>
                        <a:t> impacts on RAN4</a:t>
                      </a:r>
                      <a:endParaRPr lang="zh-CN" altLang="en-US" sz="800" b="1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7.6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17.85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(Note1)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14.25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5.5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17.25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8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10.75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7.5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9.75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7.88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7.13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7.75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8.5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7.75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9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7.75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11.5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800" b="1" dirty="0" smtClean="0">
                          <a:latin typeface="+mj-ea"/>
                          <a:ea typeface="+mj-ea"/>
                        </a:rPr>
                        <a:t>RAN4 spectrum</a:t>
                      </a: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4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4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6.75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6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7.5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6.5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6.5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0.25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6.5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0.25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6.5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0.25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800" b="1" dirty="0" smtClean="0">
                          <a:latin typeface="+mj-ea"/>
                          <a:ea typeface="+mj-ea"/>
                        </a:rPr>
                        <a:t>RAN4 non-spectrum</a:t>
                      </a:r>
                      <a:endParaRPr lang="zh-CN" altLang="en-US" sz="800" b="1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19.45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8.35</a:t>
                      </a:r>
                      <a:endParaRPr lang="zh-CN" altLang="en-US" sz="800" kern="1200" dirty="0" smtClean="0">
                        <a:solidFill>
                          <a:schemeClr val="dk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(Note1)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4.5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13.45</a:t>
                      </a:r>
                      <a:endParaRPr lang="zh-CN" altLang="en-US" sz="800" kern="1200" dirty="0" smtClean="0">
                        <a:solidFill>
                          <a:schemeClr val="dk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5.5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8.5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6.75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7.1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7.25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10.13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8.5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12.25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8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11.25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9.25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10.8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8.5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538244" y="4116764"/>
            <a:ext cx="1615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RAN#86 Approve Rel-17 RAN1~3 package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16380" y="4116764"/>
            <a:ext cx="14314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RAN#89 Approve Rel-17 RAN4 package#1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23218" y="4116764"/>
            <a:ext cx="14940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RAN#91 Approve Rel-17 RAN4 package#2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 bwMode="auto">
          <a:xfrm flipV="1">
            <a:off x="1615155" y="4447390"/>
            <a:ext cx="3945313" cy="2661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13" name="文本框 12"/>
          <p:cNvSpPr txBox="1"/>
          <p:nvPr/>
        </p:nvSpPr>
        <p:spPr>
          <a:xfrm>
            <a:off x="2853765" y="4430437"/>
            <a:ext cx="26167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Finalize Rel-16 core +  Rel-16 maintenance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 bwMode="auto">
          <a:xfrm>
            <a:off x="5717136" y="4448595"/>
            <a:ext cx="1969806" cy="1457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17" name="文本框 16"/>
          <p:cNvSpPr txBox="1"/>
          <p:nvPr/>
        </p:nvSpPr>
        <p:spPr>
          <a:xfrm>
            <a:off x="6135885" y="4430437"/>
            <a:ext cx="143938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Finalize Rel-16 Perf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等腰三角形 17"/>
          <p:cNvSpPr/>
          <p:nvPr/>
        </p:nvSpPr>
        <p:spPr bwMode="auto">
          <a:xfrm>
            <a:off x="2243271" y="3936128"/>
            <a:ext cx="195209" cy="193049"/>
          </a:xfrm>
          <a:prstGeom prst="triangl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0" name="等腰三角形 19"/>
          <p:cNvSpPr/>
          <p:nvPr/>
        </p:nvSpPr>
        <p:spPr bwMode="auto">
          <a:xfrm>
            <a:off x="5460283" y="3935173"/>
            <a:ext cx="195209" cy="193049"/>
          </a:xfrm>
          <a:prstGeom prst="triangl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1" name="等腰三角形 20"/>
          <p:cNvSpPr/>
          <p:nvPr/>
        </p:nvSpPr>
        <p:spPr bwMode="auto">
          <a:xfrm>
            <a:off x="7605875" y="3943737"/>
            <a:ext cx="195209" cy="193049"/>
          </a:xfrm>
          <a:prstGeom prst="triangl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graphicFrame>
        <p:nvGraphicFramePr>
          <p:cNvPr id="24" name="表格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161269"/>
              </p:ext>
            </p:extLst>
          </p:nvPr>
        </p:nvGraphicFramePr>
        <p:xfrm>
          <a:off x="264917" y="4861712"/>
          <a:ext cx="11741937" cy="126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9539"/>
                <a:gridCol w="537911"/>
                <a:gridCol w="537911"/>
                <a:gridCol w="537911"/>
                <a:gridCol w="537911"/>
                <a:gridCol w="537911"/>
                <a:gridCol w="537911"/>
                <a:gridCol w="537911"/>
                <a:gridCol w="537911"/>
                <a:gridCol w="537911"/>
                <a:gridCol w="537911"/>
                <a:gridCol w="537911"/>
                <a:gridCol w="537911"/>
                <a:gridCol w="537911"/>
                <a:gridCol w="537911"/>
                <a:gridCol w="537911"/>
                <a:gridCol w="537911"/>
                <a:gridCol w="537911"/>
                <a:gridCol w="537911"/>
              </a:tblGrid>
              <a:tr h="0">
                <a:tc rowSpan="2"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Reserved TU (Average</a:t>
                      </a:r>
                      <a:r>
                        <a:rPr lang="en-US" altLang="zh-CN" sz="800" baseline="0" dirty="0" smtClean="0">
                          <a:latin typeface="+mj-ea"/>
                          <a:ea typeface="+mj-ea"/>
                        </a:rPr>
                        <a:t> TU for Quarter with two meetings)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 gridSpan="2"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2022</a:t>
                      </a:r>
                      <a:r>
                        <a:rPr lang="en-US" altLang="zh-CN" sz="800" baseline="0" dirty="0" smtClean="0">
                          <a:latin typeface="+mj-ea"/>
                          <a:ea typeface="+mj-ea"/>
                        </a:rPr>
                        <a:t> Q2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2022 Q3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2022 Q4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2023 Q1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2023 Q2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2023 Q3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altLang="zh-CN" sz="8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+mj-ea"/>
                          <a:ea typeface="+mj-ea"/>
                        </a:rPr>
                        <a:t>2023 Q4</a:t>
                      </a:r>
                      <a:endParaRPr lang="zh-CN" altLang="en-US" sz="8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altLang="zh-CN" sz="8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+mj-ea"/>
                          <a:ea typeface="+mj-ea"/>
                        </a:rPr>
                        <a:t>2024 Q1</a:t>
                      </a:r>
                      <a:endParaRPr lang="zh-CN" altLang="en-US" sz="8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altLang="zh-CN" sz="8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+mj-ea"/>
                          <a:ea typeface="+mj-ea"/>
                        </a:rPr>
                        <a:t>2024 Q2</a:t>
                      </a:r>
                      <a:endParaRPr lang="zh-CN" altLang="en-US" sz="8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 sz="10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RF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RD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RF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RD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RF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RD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RF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RD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RF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RD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RF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RD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+mj-ea"/>
                          <a:ea typeface="+mj-ea"/>
                        </a:rPr>
                        <a:t>RF</a:t>
                      </a:r>
                      <a:endParaRPr lang="zh-CN" altLang="en-US" sz="8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+mj-ea"/>
                          <a:ea typeface="+mj-ea"/>
                        </a:rPr>
                        <a:t>RD</a:t>
                      </a:r>
                      <a:endParaRPr lang="zh-CN" altLang="en-US" sz="8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+mj-ea"/>
                          <a:ea typeface="+mj-ea"/>
                        </a:rPr>
                        <a:t>RF</a:t>
                      </a:r>
                      <a:endParaRPr lang="zh-CN" altLang="en-US" sz="8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+mj-ea"/>
                          <a:ea typeface="+mj-ea"/>
                        </a:rPr>
                        <a:t>RD</a:t>
                      </a:r>
                      <a:endParaRPr lang="zh-CN" altLang="en-US" sz="8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+mj-ea"/>
                          <a:ea typeface="+mj-ea"/>
                        </a:rPr>
                        <a:t>RF</a:t>
                      </a:r>
                      <a:endParaRPr lang="zh-CN" altLang="en-US" sz="8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+mj-ea"/>
                          <a:ea typeface="+mj-ea"/>
                        </a:rPr>
                        <a:t>RD</a:t>
                      </a:r>
                      <a:endParaRPr lang="zh-CN" altLang="en-US" sz="8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800" b="1" dirty="0" smtClean="0">
                          <a:latin typeface="+mj-ea"/>
                          <a:ea typeface="+mj-ea"/>
                        </a:rPr>
                        <a:t>Maintenance &lt;/= R17</a:t>
                      </a:r>
                      <a:r>
                        <a:rPr lang="en-US" altLang="zh-CN" sz="800" b="1" baseline="0" dirty="0" smtClean="0">
                          <a:latin typeface="+mj-ea"/>
                          <a:ea typeface="+mj-ea"/>
                        </a:rPr>
                        <a:t> </a:t>
                      </a:r>
                      <a:r>
                        <a:rPr lang="en-US" altLang="zh-CN" sz="800" b="1" dirty="0" smtClean="0">
                          <a:latin typeface="+mj-ea"/>
                          <a:ea typeface="+mj-ea"/>
                        </a:rPr>
                        <a:t>closed</a:t>
                      </a:r>
                      <a:endParaRPr lang="zh-CN" altLang="en-US" sz="800" b="1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4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3.5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4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3.5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3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3.5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3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3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2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2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2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2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800" b="1" dirty="0" smtClean="0">
                          <a:latin typeface="+mj-ea"/>
                          <a:ea typeface="+mj-ea"/>
                        </a:rPr>
                        <a:t>Rel-18 RAN1~3, 5</a:t>
                      </a:r>
                      <a:r>
                        <a:rPr lang="en-US" altLang="zh-CN" sz="800" b="1" baseline="0" dirty="0" smtClean="0">
                          <a:latin typeface="+mj-ea"/>
                          <a:ea typeface="+mj-ea"/>
                        </a:rPr>
                        <a:t> impacts on RAN4</a:t>
                      </a:r>
                      <a:endParaRPr lang="zh-CN" altLang="en-US" sz="800" b="1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0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0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1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1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7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8.25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7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8.25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8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11.25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8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11.25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800" b="1" dirty="0" smtClean="0">
                          <a:latin typeface="+mj-ea"/>
                          <a:ea typeface="+mj-ea"/>
                        </a:rPr>
                        <a:t>Rel-18</a:t>
                      </a:r>
                      <a:r>
                        <a:rPr lang="en-US" altLang="zh-CN" sz="800" b="1" baseline="0" dirty="0" smtClean="0">
                          <a:latin typeface="+mj-ea"/>
                          <a:ea typeface="+mj-ea"/>
                        </a:rPr>
                        <a:t> </a:t>
                      </a:r>
                      <a:r>
                        <a:rPr lang="en-US" altLang="zh-CN" sz="800" b="1" dirty="0" smtClean="0">
                          <a:latin typeface="+mj-ea"/>
                          <a:ea typeface="+mj-ea"/>
                        </a:rPr>
                        <a:t>RAN4-led spectrum</a:t>
                      </a: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6.5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0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6.5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0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6.5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0.25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6.5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0.25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6.5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0.25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6.5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0.25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800" b="1" dirty="0" smtClean="0">
                          <a:latin typeface="+mj-ea"/>
                          <a:ea typeface="+mj-ea"/>
                        </a:rPr>
                        <a:t>Rel-18</a:t>
                      </a:r>
                      <a:r>
                        <a:rPr lang="en-US" altLang="zh-CN" sz="800" b="1" baseline="0" dirty="0" smtClean="0">
                          <a:latin typeface="+mj-ea"/>
                          <a:ea typeface="+mj-ea"/>
                        </a:rPr>
                        <a:t> </a:t>
                      </a:r>
                      <a:r>
                        <a:rPr lang="en-US" altLang="zh-CN" sz="800" b="1" dirty="0" smtClean="0">
                          <a:latin typeface="+mj-ea"/>
                          <a:ea typeface="+mj-ea"/>
                        </a:rPr>
                        <a:t>RAN4-led non-spectrum</a:t>
                      </a:r>
                      <a:endParaRPr lang="zh-CN" altLang="en-US" sz="800" b="1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b="1" dirty="0" smtClean="0">
                          <a:solidFill>
                            <a:srgbClr val="0000FF"/>
                          </a:solidFill>
                          <a:latin typeface="+mj-ea"/>
                          <a:ea typeface="+mj-ea"/>
                        </a:rPr>
                        <a:t>8.75</a:t>
                      </a:r>
                      <a:endParaRPr lang="zh-CN" altLang="en-US" sz="800" b="1" dirty="0">
                        <a:solidFill>
                          <a:srgbClr val="0000FF"/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b="1" dirty="0" smtClean="0">
                          <a:solidFill>
                            <a:srgbClr val="0000FF"/>
                          </a:solidFill>
                          <a:latin typeface="+mj-ea"/>
                          <a:ea typeface="+mj-ea"/>
                        </a:rPr>
                        <a:t>4.75</a:t>
                      </a:r>
                      <a:endParaRPr lang="zh-CN" altLang="en-US" sz="800" b="1" dirty="0">
                        <a:solidFill>
                          <a:srgbClr val="0000FF"/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b="1" dirty="0" smtClean="0">
                          <a:solidFill>
                            <a:srgbClr val="0000FF"/>
                          </a:solidFill>
                          <a:latin typeface="+mj-ea"/>
                          <a:ea typeface="+mj-ea"/>
                        </a:rPr>
                        <a:t>7.75</a:t>
                      </a:r>
                      <a:endParaRPr lang="zh-CN" altLang="en-US" sz="800" b="1" dirty="0">
                        <a:solidFill>
                          <a:srgbClr val="0000FF"/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b="1" dirty="0" smtClean="0">
                          <a:solidFill>
                            <a:srgbClr val="0000FF"/>
                          </a:solidFill>
                          <a:latin typeface="+mj-ea"/>
                          <a:ea typeface="+mj-ea"/>
                        </a:rPr>
                        <a:t>4</a:t>
                      </a:r>
                      <a:endParaRPr lang="zh-CN" altLang="en-US" sz="800" b="1" dirty="0">
                        <a:solidFill>
                          <a:srgbClr val="0000FF"/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b="1" dirty="0" smtClean="0">
                          <a:solidFill>
                            <a:srgbClr val="0000FF"/>
                          </a:solidFill>
                          <a:latin typeface="+mj-ea"/>
                          <a:ea typeface="+mj-ea"/>
                        </a:rPr>
                        <a:t>8</a:t>
                      </a:r>
                      <a:endParaRPr lang="zh-CN" altLang="en-US" sz="800" b="1" dirty="0">
                        <a:solidFill>
                          <a:srgbClr val="0000FF"/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b="1" dirty="0" smtClean="0">
                          <a:solidFill>
                            <a:srgbClr val="0000FF"/>
                          </a:solidFill>
                          <a:latin typeface="+mj-ea"/>
                          <a:ea typeface="+mj-ea"/>
                        </a:rPr>
                        <a:t>8.5</a:t>
                      </a:r>
                      <a:endParaRPr lang="zh-CN" altLang="en-US" sz="800" b="1" dirty="0">
                        <a:solidFill>
                          <a:srgbClr val="0000FF"/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b="1" dirty="0" smtClean="0">
                          <a:solidFill>
                            <a:srgbClr val="0000FF"/>
                          </a:solidFill>
                          <a:latin typeface="+mj-ea"/>
                          <a:ea typeface="+mj-ea"/>
                        </a:rPr>
                        <a:t>8</a:t>
                      </a:r>
                      <a:endParaRPr lang="zh-CN" altLang="en-US" sz="800" b="1" dirty="0">
                        <a:solidFill>
                          <a:srgbClr val="0000FF"/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b="1" dirty="0" smtClean="0">
                          <a:solidFill>
                            <a:srgbClr val="0000FF"/>
                          </a:solidFill>
                          <a:latin typeface="+mj-ea"/>
                          <a:ea typeface="+mj-ea"/>
                        </a:rPr>
                        <a:t>9</a:t>
                      </a:r>
                      <a:endParaRPr lang="zh-CN" altLang="en-US" sz="800" b="1" dirty="0">
                        <a:solidFill>
                          <a:srgbClr val="0000FF"/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b="1" dirty="0" smtClean="0">
                          <a:solidFill>
                            <a:srgbClr val="0000FF"/>
                          </a:solidFill>
                          <a:latin typeface="+mj-ea"/>
                          <a:ea typeface="+mj-ea"/>
                        </a:rPr>
                        <a:t>8</a:t>
                      </a:r>
                      <a:endParaRPr lang="zh-CN" altLang="en-US" sz="800" b="1" dirty="0">
                        <a:solidFill>
                          <a:srgbClr val="0000FF"/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b="1" dirty="0" smtClean="0">
                          <a:solidFill>
                            <a:srgbClr val="0000FF"/>
                          </a:solidFill>
                          <a:latin typeface="+mj-ea"/>
                          <a:ea typeface="+mj-ea"/>
                        </a:rPr>
                        <a:t>7</a:t>
                      </a:r>
                      <a:endParaRPr lang="zh-CN" altLang="en-US" sz="800" b="1" dirty="0">
                        <a:solidFill>
                          <a:srgbClr val="0000FF"/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b="1" dirty="0" smtClean="0">
                          <a:solidFill>
                            <a:srgbClr val="0000FF"/>
                          </a:solidFill>
                          <a:latin typeface="+mj-ea"/>
                          <a:ea typeface="+mj-ea"/>
                        </a:rPr>
                        <a:t>8</a:t>
                      </a:r>
                      <a:endParaRPr lang="zh-CN" altLang="en-US" sz="800" b="1" dirty="0">
                        <a:solidFill>
                          <a:srgbClr val="0000FF"/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b="1" dirty="0" smtClean="0">
                          <a:solidFill>
                            <a:srgbClr val="0000FF"/>
                          </a:solidFill>
                          <a:latin typeface="+mj-ea"/>
                          <a:ea typeface="+mj-ea"/>
                        </a:rPr>
                        <a:t>7</a:t>
                      </a:r>
                      <a:endParaRPr lang="zh-CN" altLang="en-US" sz="800" b="1" dirty="0">
                        <a:solidFill>
                          <a:srgbClr val="0000FF"/>
                        </a:solidFill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800" b="1" dirty="0" smtClean="0">
                          <a:latin typeface="+mj-ea"/>
                          <a:ea typeface="+mj-ea"/>
                        </a:rPr>
                        <a:t>Rel-17 performance part</a:t>
                      </a:r>
                      <a:endParaRPr lang="zh-CN" altLang="en-US" sz="800" b="1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4.25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11.25</a:t>
                      </a:r>
                      <a:endParaRPr lang="zh-CN" altLang="en-US" sz="8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4.25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11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0</a:t>
                      </a:r>
                      <a:endParaRPr lang="zh-CN" altLang="en-US" sz="8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0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0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0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0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0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0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0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800" b="1" dirty="0" smtClean="0">
                          <a:latin typeface="+mj-ea"/>
                          <a:ea typeface="+mj-ea"/>
                        </a:rPr>
                        <a:t>Reserved</a:t>
                      </a:r>
                      <a:r>
                        <a:rPr lang="en-US" altLang="zh-CN" sz="800" b="1" baseline="0" dirty="0" smtClean="0">
                          <a:latin typeface="+mj-ea"/>
                          <a:ea typeface="+mj-ea"/>
                        </a:rPr>
                        <a:t> TU for Rel-18 LS reply</a:t>
                      </a:r>
                      <a:endParaRPr lang="zh-CN" altLang="en-US" sz="800" b="1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1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endParaRPr lang="zh-CN" altLang="en-US" sz="8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1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1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0</a:t>
                      </a:r>
                      <a:endParaRPr lang="zh-CN" altLang="en-US" sz="800" kern="120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0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0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0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0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0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0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j-ea"/>
                          <a:ea typeface="+mj-ea"/>
                        </a:rPr>
                        <a:t>0</a:t>
                      </a:r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j-ea"/>
                        <a:ea typeface="+mj-ea"/>
                      </a:endParaRPr>
                    </a:p>
                  </a:txBody>
                  <a:tcPr marL="45720" marR="45720" marT="18000" marB="18000"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926197" y="4638400"/>
            <a:ext cx="78005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Reserved TU table for Rel-18 in RAN4 (Total TU: 45; RF TU 24.5, RD TU 20.5, assume Rel-18 work starts from Q2 2022)</a:t>
            </a:r>
            <a:endParaRPr lang="zh-CN" altLang="en-US" sz="10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926197" y="2779509"/>
            <a:ext cx="52357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Actual TU plan for Rel-17 in RAN4 (Note 1: no TU clearly captured somewhere)</a:t>
            </a:r>
            <a:endParaRPr lang="zh-CN" altLang="en-US" sz="10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 bwMode="auto">
          <a:xfrm>
            <a:off x="495656" y="6209494"/>
            <a:ext cx="3982340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23" name="文本框 22"/>
          <p:cNvSpPr txBox="1"/>
          <p:nvPr/>
        </p:nvSpPr>
        <p:spPr>
          <a:xfrm>
            <a:off x="1771273" y="6209494"/>
            <a:ext cx="26167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Finalize Rel-17 Perf. Part, Rel-17 maintenance</a:t>
            </a:r>
            <a:endParaRPr lang="zh-CN" altLang="en-US" sz="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59309" y="6133521"/>
            <a:ext cx="5623655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b="1" dirty="0" smtClean="0">
                <a:latin typeface="+mj-ea"/>
                <a:ea typeface="+mj-ea"/>
              </a:rPr>
              <a:t>NOTE: for Rel-18 TU budget reservation, the following three phases are considered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900" dirty="0" smtClean="0">
                <a:latin typeface="+mj-ea"/>
                <a:ea typeface="+mj-ea"/>
              </a:rPr>
              <a:t>Phase I (2022 Q2, Q3): more TU for Rel-17 maintenance, and Rel-17 Perf. Part, 1TU for Rel-18 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900" dirty="0" smtClean="0">
                <a:latin typeface="+mj-ea"/>
                <a:ea typeface="+mj-ea"/>
              </a:rPr>
              <a:t>Phase II (2022 Q4, 2023 Q1): balance TU between RAN1~3,5 led and RAN4 led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900" dirty="0" smtClean="0">
                <a:latin typeface="+mj-ea"/>
                <a:ea typeface="+mj-ea"/>
              </a:rPr>
              <a:t>Phase III (2023 Q2, Q3): more TU for Rel-18 RAN1~3, 5 led WI</a:t>
            </a:r>
          </a:p>
          <a:p>
            <a:r>
              <a:rPr lang="en-US" altLang="zh-CN" sz="900" dirty="0" smtClean="0">
                <a:latin typeface="+mj-ea"/>
                <a:ea typeface="+mj-ea"/>
              </a:rPr>
              <a:t> </a:t>
            </a:r>
            <a:endParaRPr lang="zh-CN" altLang="en-US" sz="9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7864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Rel-16 feature list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No outstanding open issues on Rel-16 feature list in RAN4.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43931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TEI CR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No Cat-B TEI CR was agreed in RAN4 in last quarter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43572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51" y="3301689"/>
            <a:ext cx="4389779" cy="280140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RAN4#100 meeting celebration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Invite all RAN4 former Chairs to give speech and share stories with us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Howard BENN, </a:t>
            </a:r>
            <a:r>
              <a:rPr lang="en-US" altLang="zh-CN" sz="1200" dirty="0" err="1" smtClean="0"/>
              <a:t>Takaharu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NAKAMURA</a:t>
            </a:r>
            <a:r>
              <a:rPr lang="en-US" altLang="zh-CN" sz="1200" dirty="0" smtClean="0"/>
              <a:t>, </a:t>
            </a:r>
            <a:r>
              <a:rPr lang="en-US" altLang="zh-CN" sz="1200" dirty="0" err="1" smtClean="0"/>
              <a:t>Dawei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ZHANG, </a:t>
            </a:r>
            <a:r>
              <a:rPr lang="en-US" altLang="zh-CN" sz="1200" dirty="0" smtClean="0"/>
              <a:t>Tuomo </a:t>
            </a:r>
            <a:r>
              <a:rPr lang="en-US" altLang="zh-CN" sz="1200" dirty="0"/>
              <a:t>SÄYNÄJÄKANGAS, </a:t>
            </a:r>
            <a:r>
              <a:rPr lang="en-US" altLang="zh-CN" sz="1200" dirty="0" smtClean="0"/>
              <a:t>Xutao</a:t>
            </a:r>
            <a:r>
              <a:rPr lang="en-US" altLang="zh-CN" sz="1200" dirty="0"/>
              <a:t> ZHOU, </a:t>
            </a:r>
            <a:r>
              <a:rPr lang="en-US" altLang="zh-CN" sz="1200" dirty="0" smtClean="0"/>
              <a:t>Xiang </a:t>
            </a:r>
            <a:r>
              <a:rPr lang="en-US" altLang="zh-CN" sz="1200" dirty="0"/>
              <a:t>(Steven</a:t>
            </a:r>
            <a:r>
              <a:rPr lang="en-US" altLang="zh-CN" sz="1200" dirty="0" smtClean="0"/>
              <a:t>) CHEN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Invite senior RAN4 experts, Johan </a:t>
            </a:r>
            <a:r>
              <a:rPr lang="en-US" altLang="zh-CN" sz="1400" dirty="0" err="1" smtClean="0"/>
              <a:t>Sköld</a:t>
            </a:r>
            <a:r>
              <a:rPr lang="en-US" altLang="zh-CN" sz="1400" dirty="0" smtClean="0"/>
              <a:t> from Ericsson, to present slides on RAN4 history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Farewell </a:t>
            </a:r>
            <a:r>
              <a:rPr lang="en-US" altLang="zh-CN" sz="1400" dirty="0"/>
              <a:t>to </a:t>
            </a:r>
            <a:r>
              <a:rPr lang="en-US" altLang="zh-CN" sz="1400" dirty="0" smtClean="0"/>
              <a:t>Ian Rose</a:t>
            </a:r>
            <a:endParaRPr lang="en-US" altLang="zh-CN" sz="1400" i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5324" y="2548116"/>
            <a:ext cx="2158370" cy="12129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2898" y="2988662"/>
            <a:ext cx="1638571" cy="12129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29297" y="3736561"/>
            <a:ext cx="1976838" cy="121329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80536" y="4775705"/>
            <a:ext cx="1927529" cy="118864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85108" y="5216120"/>
            <a:ext cx="1874706" cy="12000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97633" y="4024270"/>
            <a:ext cx="3740830" cy="20904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05347" y="2572486"/>
            <a:ext cx="1842968" cy="1523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06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Thank You!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Vice </a:t>
            </a:r>
            <a:r>
              <a:rPr lang="en-US" altLang="zh-CN" sz="1600" dirty="0"/>
              <a:t>chairs Haijie Qiu and Andrey Chervyakov for helping structure the e-meeting and chairing sessions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600" dirty="0"/>
              <a:t>Carolyn Taylor for efficient secretary support</a:t>
            </a:r>
            <a:endParaRPr lang="en-US" altLang="zh-CN" sz="16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altLang="en-US" sz="1600" dirty="0"/>
              <a:t>Email moderators for leading the email discussions and providing </a:t>
            </a:r>
            <a:r>
              <a:rPr lang="sv-SE" altLang="en-US" sz="1600" dirty="0" smtClean="0"/>
              <a:t>summaries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All the volunteer delegates help RAN4 merge endorsed draft CRs</a:t>
            </a:r>
            <a:endParaRPr lang="sv-SE" altLang="en-US" sz="16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altLang="zh-CN" sz="1600" dirty="0" smtClean="0"/>
              <a:t>Delegates for contributions and discussesions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86617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Summary (2/2)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Rel-17 </a:t>
            </a:r>
            <a:r>
              <a:rPr lang="en-US" altLang="zh-CN" sz="1400" dirty="0" smtClean="0"/>
              <a:t>NR and LTE WI/SIs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Following RAN4-led WIs were completed: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>
                <a:latin typeface="+mj-ea"/>
                <a:cs typeface="Times New Roman" panose="02020603050405020304" pitchFamily="18" charset="0"/>
              </a:rPr>
              <a:t>Core part: LTE/NR spectrum sharing in Band 34/n34 and Band 39/n39 </a:t>
            </a:r>
            <a:endParaRPr lang="zh-CN" altLang="zh-CN" sz="1200" dirty="0" smtClean="0">
              <a:latin typeface="+mj-ea"/>
              <a:cs typeface="Times New Roman" panose="02020603050405020304" pitchFamily="18" charset="0"/>
            </a:endParaRP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Core part: LTE/NR spectrum sharing in Band 34/n34 and Band 39/n39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Core part: NR_FR2_FWA_Bn259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NR_UE_PC2_n39 (Core and Perf.)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NR_UE_PC1_5_n79 (Core and Perf.)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Core part: HPUE_PC1_5_n77_n78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Core part: NR_SAR_PC2_interB_SUL_2BUL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NR_FR1_35MHz_45MHz_BW (Core and Perf.)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>
                <a:latin typeface="+mj-ea"/>
                <a:cs typeface="Times New Roman" panose="02020603050405020304" pitchFamily="18" charset="0"/>
              </a:rPr>
              <a:t>Perf. part: Introduction of NR 47GHz band</a:t>
            </a:r>
            <a:endParaRPr lang="zh-CN" altLang="zh-CN" sz="1200" dirty="0">
              <a:latin typeface="+mj-ea"/>
              <a:cs typeface="Times New Roman" panose="02020603050405020304" pitchFamily="18" charset="0"/>
            </a:endParaRP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Study </a:t>
            </a:r>
            <a:r>
              <a:rPr lang="en-US" altLang="zh-CN" sz="1200" dirty="0"/>
              <a:t>on extended 600MHz NR band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Study on high power UE (power class 2) for one NR FDD band 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The </a:t>
            </a:r>
            <a:r>
              <a:rPr lang="en-US" altLang="zh-CN" sz="1200" dirty="0"/>
              <a:t>following RAN4-led WI/SIs need to be </a:t>
            </a:r>
            <a:r>
              <a:rPr lang="en-US" altLang="zh-CN" sz="1200" dirty="0" smtClean="0"/>
              <a:t>extended:</a:t>
            </a: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1200" dirty="0"/>
              <a:t>Core part: Introduction of DL 1024QAM for NR FR1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1200" dirty="0"/>
              <a:t>Study on efficient utilization of licensed spectrum that is not aligned with existing NR channel bandwidths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1200" dirty="0" smtClean="0"/>
              <a:t>LTE_bands_R17_M1_M2_NB1_NB2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Other work of Rel-17 WI/SIs are on track.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88580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RAN4 Vice Chair election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Mr. Haijie Qiu and Mr. Andrey Chervyakov were re-elected as RAN4 Vice Chairs (2</a:t>
            </a:r>
            <a:r>
              <a:rPr lang="en-US" altLang="zh-CN" sz="1600" baseline="30000" dirty="0" smtClean="0"/>
              <a:t>nd</a:t>
            </a:r>
            <a:r>
              <a:rPr lang="en-US" altLang="zh-CN" sz="1600" dirty="0" smtClean="0"/>
              <a:t> term) by acclamation on August 18, 2021.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No ballot was carried out for elections.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Congratulations to both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6724690"/>
              </p:ext>
            </p:extLst>
          </p:nvPr>
        </p:nvGraphicFramePr>
        <p:xfrm>
          <a:off x="1692423" y="3682459"/>
          <a:ext cx="6477000" cy="1097280"/>
        </p:xfrm>
        <a:graphic>
          <a:graphicData uri="http://schemas.openxmlformats.org/drawingml/2006/table">
            <a:tbl>
              <a:tblPr/>
              <a:tblGrid>
                <a:gridCol w="3238500"/>
                <a:gridCol w="3238500"/>
              </a:tblGrid>
              <a:tr h="0">
                <a:tc>
                  <a:txBody>
                    <a:bodyPr/>
                    <a:lstStyle/>
                    <a:p>
                      <a:pPr algn="l" fontAlgn="base"/>
                      <a:r>
                        <a:rPr lang="en-US" sz="1400" b="1" dirty="0">
                          <a:solidFill>
                            <a:srgbClr val="333333"/>
                          </a:solidFill>
                          <a:effectLst/>
                          <a:latin typeface="+mj-ea"/>
                          <a:ea typeface="+mj-ea"/>
                        </a:rPr>
                        <a:t>Name </a:t>
                      </a:r>
                      <a:endParaRPr lang="en-US" sz="14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400" b="1">
                          <a:solidFill>
                            <a:srgbClr val="333333"/>
                          </a:solidFill>
                          <a:effectLst/>
                          <a:latin typeface="+mj-ea"/>
                          <a:ea typeface="+mj-ea"/>
                        </a:rPr>
                        <a:t>Company / Partner </a:t>
                      </a:r>
                      <a:endParaRPr lang="en-US" sz="1400">
                        <a:effectLst/>
                        <a:latin typeface="+mj-ea"/>
                        <a:ea typeface="+mj-ea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base"/>
                      <a:r>
                        <a:rPr lang="en-US" sz="1400" u="none" strike="noStrike" dirty="0">
                          <a:solidFill>
                            <a:srgbClr val="5E85B7"/>
                          </a:solidFill>
                          <a:effectLst/>
                          <a:latin typeface="+mj-ea"/>
                          <a:ea typeface="+mj-ea"/>
                          <a:hlinkClick r:id="rId2"/>
                        </a:rPr>
                        <a:t>Mr. Andrey Chervyakov</a:t>
                      </a:r>
                      <a:endParaRPr lang="en-US" sz="14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400" dirty="0">
                          <a:effectLst/>
                          <a:latin typeface="+mj-ea"/>
                          <a:ea typeface="+mj-ea"/>
                        </a:rPr>
                        <a:t>Intel / ATIS</a:t>
                      </a: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base"/>
                      <a:r>
                        <a:rPr lang="en-US" sz="1400" u="none" strike="noStrike" dirty="0">
                          <a:solidFill>
                            <a:srgbClr val="5E85B7"/>
                          </a:solidFill>
                          <a:effectLst/>
                          <a:latin typeface="+mj-ea"/>
                          <a:ea typeface="+mj-ea"/>
                          <a:hlinkClick r:id="rId3"/>
                        </a:rPr>
                        <a:t>Mr. Haijie Qiu</a:t>
                      </a:r>
                      <a:endParaRPr lang="en-US" sz="14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400" dirty="0">
                          <a:effectLst/>
                          <a:latin typeface="+mj-ea"/>
                          <a:ea typeface="+mj-ea"/>
                        </a:rPr>
                        <a:t>Samsung Electronics Co., Ltd / TTA</a:t>
                      </a:r>
                    </a:p>
                  </a:txBody>
                  <a:tcPr marL="76200" marR="76200" marT="76200" marB="762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692423" y="3179775"/>
            <a:ext cx="1032334" cy="4616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600" b="1" i="0" u="none" strike="noStrike" cap="none" normalizeH="0" baseline="0" dirty="0" smtClean="0">
                <a:ln>
                  <a:noFill/>
                </a:ln>
                <a:solidFill>
                  <a:srgbClr val="53AF13"/>
                </a:solidFill>
                <a:effectLst/>
                <a:latin typeface="+mj-ea"/>
                <a:ea typeface="+mj-ea"/>
              </a:rPr>
              <a:t>Vice Chair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5126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Statistics</a:t>
            </a:r>
            <a:endParaRPr lang="ru-RU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7749128"/>
              </p:ext>
            </p:extLst>
          </p:nvPr>
        </p:nvGraphicFramePr>
        <p:xfrm>
          <a:off x="687446" y="1599985"/>
          <a:ext cx="10900650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36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045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1033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823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60718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81677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8818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Meeting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Date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Location</a:t>
                      </a:r>
                    </a:p>
                  </a:txBody>
                  <a:tcPr marL="91432" marR="91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Host</a:t>
                      </a: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Delegates registered/attendees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Documents requested/uploaded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3271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RAN4 #100-e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August 16~27, 2021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FI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Electronic meeting</a:t>
                      </a:r>
                      <a:endParaRPr kumimoji="0" lang="zh-CN" altLang="zh-CN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---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403/403</a:t>
                      </a:r>
                      <a:endParaRPr kumimoji="0" lang="zh-CN" altLang="zh-CN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Arial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4291/3903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graphicFrame>
        <p:nvGraphicFramePr>
          <p:cNvPr id="6" name="Chart 1"/>
          <p:cNvGraphicFramePr/>
          <p:nvPr>
            <p:extLst>
              <p:ext uri="{D42A27DB-BD31-4B8C-83A1-F6EECF244321}">
                <p14:modId xmlns:p14="http://schemas.microsoft.com/office/powerpoint/2010/main" val="2074643736"/>
              </p:ext>
            </p:extLst>
          </p:nvPr>
        </p:nvGraphicFramePr>
        <p:xfrm>
          <a:off x="1123950" y="3075101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7"/>
          <p:cNvGraphicFramePr/>
          <p:nvPr>
            <p:extLst>
              <p:ext uri="{D42A27DB-BD31-4B8C-83A1-F6EECF244321}">
                <p14:modId xmlns:p14="http://schemas.microsoft.com/office/powerpoint/2010/main" val="2595427085"/>
              </p:ext>
            </p:extLst>
          </p:nvPr>
        </p:nvGraphicFramePr>
        <p:xfrm>
          <a:off x="6029657" y="3075101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1388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Rel-17 NR and LTE WI/SIs</a:t>
            </a:r>
            <a:r>
              <a:rPr lang="en-US" dirty="0" smtClean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3074326"/>
              </p:ext>
            </p:extLst>
          </p:nvPr>
        </p:nvGraphicFramePr>
        <p:xfrm>
          <a:off x="111095" y="1353084"/>
          <a:ext cx="11929929" cy="4358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/>
                <a:gridCol w="3793086"/>
                <a:gridCol w="1607856"/>
                <a:gridCol w="668619"/>
                <a:gridCol w="655979"/>
                <a:gridCol w="706096"/>
                <a:gridCol w="571500"/>
                <a:gridCol w="576841"/>
                <a:gridCol w="2777383"/>
              </a:tblGrid>
              <a:tr h="21058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 anchor="b"/>
                </a:tc>
              </a:tr>
              <a:tr h="3158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920175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Introduction of operation in full unlicensed band 5925-7125MHz for NR 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NR_6GHz_unlic_full-Core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RP-212301, revised WID: RP-212302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3158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920275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Introduction of operation in full unlicensed band 5925-7125MHz for NR 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NR_6GHz_unlic_full-Perf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RP-212301, revised WID: RP-212302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3158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920174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Rel-17 Dual Connectivity (DC) of x bands (x=1,2) LTE inter-band CA (xDL1UL) and 4 bands NR inter-band CA (4DL1UL) 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DC_R17_xBLTE_4BNR_yDL2UL-Core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RP-212189, revised WID: RP-212190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3158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920274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Rel-17 Dual Connectivity (DC) of x bands (x=1,2) LTE inter-band CA (xDL1UL) and 4 bands NR inter-band CA (4DL1UL) 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DC_R17_xBLTE_4BNR_yDL2UL-Perf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RP-212189, revised WID: RP-212190 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3158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920173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High-power UE operation for fixed-wireless/vehicle-mounted use cases in LTE bands 5, 12, 13 and NR bands n5, n13, n71 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LTE_NR_HPUE_FWVM-Core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RP-212089, revised WID: RP-212091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3158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920273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High-power UE operation for fixed-wireless/vehicle-mounted use cases in LTE bands 5, 12, 13 and NR bands n5, n13, n71 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LTE_NR_HPUE_FWVM-</a:t>
                      </a:r>
                      <a:r>
                        <a:rPr lang="es-ES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RP-212089, revised WID: RP-212091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3158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920172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LTE/NR spectrum sharing in Band 34/n34 and Band 39/n39 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DSS_LTE_B34_NR_Bn34_LTE_B39_NR_Bn39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Completed </a:t>
                      </a: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earlier than plan</a:t>
                      </a: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GB" sz="900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</a:t>
                      </a: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: RP-211995, revised WID: RP-211996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rgbClr val="00FF00"/>
                    </a:solidFill>
                  </a:tcPr>
                </a:tc>
              </a:tr>
              <a:tr h="3158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920170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UE RF requirements for Transparent </a:t>
                      </a:r>
                      <a:r>
                        <a:rPr lang="en-GB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Tx</a:t>
                      </a: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 Diversity (</a:t>
                      </a:r>
                      <a:r>
                        <a:rPr lang="en-GB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TxD</a:t>
                      </a: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) for NR 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NR_RF_TxD</a:t>
                      </a: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RP-211941, revised WID: RP-211940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74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920270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UE RF requirements for Transparent Tx Diversity (TxD) for NR 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NR_RF_TxD</a:t>
                      </a: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RP-211941, revised WID: RP-211940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74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911205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 Sidelink Relay 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NR_SL_relay-Perf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RP-211779, revised WID: RP-211781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3158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911120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New bands and bandwidth allocation for 5G terrestrial broadcast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LTE_terr_bcast_bands_part1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R1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RP-211947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3158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911119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ENDC_R17_1BLTE_1BNR_MSD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ENDC_R17_1BLTE_1BNR_MSD-Core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RP-212186, revised WID: RP-212187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539008" y="6026753"/>
            <a:ext cx="94138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+mj-ea"/>
                <a:ea typeface="+mj-ea"/>
              </a:rPr>
              <a:t>NOTE: in the following slides we show the completion level based on the submitted SR and revised WID as requested by MCC.</a:t>
            </a:r>
            <a:endParaRPr lang="zh-CN" altLang="en-US" sz="12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5457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Rel-17 NR and LTE WI/SIs</a:t>
            </a:r>
            <a:r>
              <a:rPr lang="en-US" dirty="0" smtClean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1493597"/>
              </p:ext>
            </p:extLst>
          </p:nvPr>
        </p:nvGraphicFramePr>
        <p:xfrm>
          <a:off x="111095" y="1353085"/>
          <a:ext cx="11929929" cy="5227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/>
                <a:gridCol w="3297786"/>
                <a:gridCol w="2103156"/>
                <a:gridCol w="668619"/>
                <a:gridCol w="655979"/>
                <a:gridCol w="706096"/>
                <a:gridCol w="571500"/>
                <a:gridCol w="576841"/>
                <a:gridCol w="2777383"/>
              </a:tblGrid>
              <a:tr h="19400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 anchor="b"/>
                </a:tc>
              </a:tr>
              <a:tr h="18187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911118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</a:t>
                      </a:r>
                      <a:r>
                        <a:rPr lang="en-GB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LTE_NR_Simult_RxTx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LTE_NR_Simult_RxTx-Core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RP-212185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187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911218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LTE_NR_Simult_RxTx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LTE_NR_Simult_RxTx-Perf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RP-212185.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1878"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911117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 part: NR_RAIL_EU_1900MHz_TDD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NR_RAIL_EU_1900MHz_TDD-Core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RP-211684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9100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911217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NR_RAIL_EU_1900MHz_TDD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NR_RAIL_EU_1900MHz_TDD-Perf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RP-211684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187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911116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 part: NR_RAIL_EU_900MHz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NR_RAIL_EU_900MHz-Core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RP-211683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187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911216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NR_RAIL_EU_900MHz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NR_RAIL_EU_900MHz-Perf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RP-211683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187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911115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NR_FR2_FWA_Bn259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NR_FR2_FWA_Bn259-Core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Completed. </a:t>
                      </a:r>
                      <a:r>
                        <a:rPr lang="en-US" sz="900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</a:t>
                      </a:r>
                      <a:r>
                        <a:rPr lang="en-US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: RP-211743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rgbClr val="00FF00"/>
                    </a:solidFill>
                  </a:tcPr>
                </a:tc>
              </a:tr>
              <a:tr h="18187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911215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NR_FR2_FWA_Bn259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NR_FR2_FWA_Bn259-Perf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</a:t>
                      </a:r>
                      <a:r>
                        <a:rPr lang="en-US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: RP-211743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187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911114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 part: NR_UE_PC2_n39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NR_UE_PC2_n39-Core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Completed</a:t>
                      </a:r>
                      <a:r>
                        <a:rPr lang="en-GB" sz="900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RP-211984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rgbClr val="00FF00"/>
                    </a:solidFill>
                  </a:tcPr>
                </a:tc>
              </a:tr>
              <a:tr h="18187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911214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NR_UE_PC2_n39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NR_UE_PC2_n39-Perf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Completed</a:t>
                      </a:r>
                      <a:r>
                        <a:rPr lang="en-GB" sz="900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RP-211984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rgbClr val="00FF00"/>
                    </a:solidFill>
                  </a:tcPr>
                </a:tc>
              </a:tr>
              <a:tr h="18187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911113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 part: NR_UE_PC2_n34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NR_UE_PC2_n34-Core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187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911213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NR_UE_PC2_n34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NR_UE_PC2_n34-Perf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187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911112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 part: NR_UE_PC1_5_n79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NR_UE_PC1_5_n79-Core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Completed.</a:t>
                      </a:r>
                      <a:r>
                        <a:rPr lang="en-GB" sz="900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 SR</a:t>
                      </a: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: RP-211983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rgbClr val="00FF00"/>
                    </a:solidFill>
                  </a:tcPr>
                </a:tc>
              </a:tr>
              <a:tr h="18187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911212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NR_UE_PC1_5_n79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NR_UE_PC1_5_n79-Perf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Completed</a:t>
                      </a: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</a:t>
                      </a: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: RP-211983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rgbClr val="00FF00"/>
                    </a:solidFill>
                  </a:tcPr>
                </a:tc>
              </a:tr>
              <a:tr h="18187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911111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 part: ENDC_PC2_R17_xLTE_yNR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ENDC_PC2_R17_xLTE_yNR-Core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47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RP-211756, revised WID: RP-211760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187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911211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ENDC_PC2_R17_xLTE_yNR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ENDC_PC2_R17_xLTE_yNR-Perf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47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RP-211756, revised WID: RP-211760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187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911110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NR_FR1_TRP_TRS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NR_FR1_TRP_TRS-Core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RP-212029, revised WID: RP-212030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187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911210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NR_FR1_TRP_TRS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NR_FR1_TRP_TRS-Perf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RP-212029, revised WID: RP-212030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9100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911109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 part: NR_UE_PC2_R17_CADC_SUL_xBDL_yBUL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NR_UE_PC2_R17_CADC_SUL_xBDL_yBUL-Core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RP-212181, revised WID: RP-212182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910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911209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NR_UE_PC2_R17_CADC_SUL_xBDL_yBUL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NR_UE_PC2_R17_CADC_SUL_xBDL_yBUL-Perf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RP-212181, revised WID: RP-212182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190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Rel-17 NR and LTE WI/SIs</a:t>
            </a:r>
            <a:r>
              <a:rPr lang="en-US" dirty="0" smtClean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9487333"/>
              </p:ext>
            </p:extLst>
          </p:nvPr>
        </p:nvGraphicFramePr>
        <p:xfrm>
          <a:off x="111095" y="1353084"/>
          <a:ext cx="11929929" cy="4953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/>
                <a:gridCol w="3307311"/>
                <a:gridCol w="2093631"/>
                <a:gridCol w="668619"/>
                <a:gridCol w="655979"/>
                <a:gridCol w="706096"/>
                <a:gridCol w="571500"/>
                <a:gridCol w="576841"/>
                <a:gridCol w="2777383"/>
              </a:tblGrid>
              <a:tr h="20727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 anchor="b"/>
                </a:tc>
              </a:tr>
              <a:tr h="1943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910097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Study on optimizations of pi/2 BPSK uplink power in NR 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FS_NR_Opt_pi2BPSK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RP-211745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43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910096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Study on band combination handling in RAN4 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FS_NR_ENDC_combo_rules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RP-211762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43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900262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NR_redcap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NR_redcap</a:t>
                      </a: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RP-211742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43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900261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NR_cov_enh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NR_cov_enh</a:t>
                      </a: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RP-211826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43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900260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 positioning enhancements 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NR_pos_enh</a:t>
                      </a: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RP-212365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43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900170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WI on NR Repeaters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NR_repeaters</a:t>
                      </a: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12/21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RP-212128</a:t>
                      </a: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, revised WID: RP-212129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43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900169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HPUE_PC1_5_n77_n78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HPUE_PC1_5_n77_n78-Core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Completed</a:t>
                      </a:r>
                      <a:r>
                        <a:rPr lang="en-GB" sz="900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RP-212049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rgbClr val="00FF00"/>
                    </a:solidFill>
                  </a:tcPr>
                </a:tc>
              </a:tr>
              <a:tr h="1943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900168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DL_intrpt_combos_TxSW_R17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DL_intrpt_combos_TxSW_R17-Core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40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RP-211833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43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900268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DL_intrpt_combos_TxSW_R17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DL_intrpt_combos_TxSW_R17-Perf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RP-211833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43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900167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Introduction of bandwidth combination set 4 (BCS4) for NR 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NR_BCS4-Core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75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RP-211755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43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900166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Introduction of NR band n85 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NR_n85-Core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06/21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43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900266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Introduction of NR band n85 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NR_n85-Perf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06/21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43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900165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Introduction of NR band n67 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NR_n67-Core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06/21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43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900265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Introduction of NR band n67 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NR_n67-Perf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06/21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43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900164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NR_bands_UL_MIMO_PC3_R17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NR_bands_UL_MIMO_PC3_R17-Core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RP-212183, revised WID: RP-212184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43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900264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NR_bands_UL_MIMO_PC3_R17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NR_bands_UL_MIMO_PC3_R17-Perf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RP-212183, revised WID: RP-212184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3109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900163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 part: NR_intra_HPUE_R17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NR_intra_HPUE_R17-Core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RP-212179, revised WID: </a:t>
                      </a:r>
                      <a:r>
                        <a:rPr lang="en-GB" sz="900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RP-212180. No</a:t>
                      </a:r>
                      <a:r>
                        <a:rPr lang="en-GB" sz="900" baseline="0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 new input.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43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900263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NR_intra_HPUE_R17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NR_intra_HPUE_R17-Perf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RP-212179, revised WID: RP-212180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943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900059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Study on extended 600MHz NR band 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FS_NR_600MHz_ext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75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Completed.</a:t>
                      </a:r>
                      <a:r>
                        <a:rPr lang="en-GB" sz="900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RP-211952.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rgbClr val="00FF00"/>
                    </a:solidFill>
                  </a:tcPr>
                </a:tc>
              </a:tr>
              <a:tr h="1943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900058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Study on high power UE (power class 2) for one NR FDD band 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FS_NR_PC2_UE_FDD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Completed.</a:t>
                      </a:r>
                      <a:r>
                        <a:rPr lang="en-GB" sz="900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RP-211854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337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Rel-17 NR and LTE WI/SIs</a:t>
            </a:r>
            <a:r>
              <a:rPr lang="en-US" dirty="0" smtClean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9891372"/>
              </p:ext>
            </p:extLst>
          </p:nvPr>
        </p:nvGraphicFramePr>
        <p:xfrm>
          <a:off x="111095" y="1353085"/>
          <a:ext cx="11929929" cy="49987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/>
                <a:gridCol w="3307311"/>
                <a:gridCol w="2093631"/>
                <a:gridCol w="668619"/>
                <a:gridCol w="655979"/>
                <a:gridCol w="706096"/>
                <a:gridCol w="571500"/>
                <a:gridCol w="576841"/>
                <a:gridCol w="2777383"/>
              </a:tblGrid>
              <a:tr h="16453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 anchor="b"/>
                </a:tc>
              </a:tr>
              <a:tr h="2468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890255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NR_demod_enh2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NR_demod_enh2-Perf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45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WI revised to add CSI-IM phase II. </a:t>
                      </a: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RP-211834, revised WID: RP-211835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425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890162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RF requirements enhancement for NR FR1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NR_RF_FR1_enh-Core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40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RP-212170, revised WID: RP-212171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425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890262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RF requirements enhancement for NR FR1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NR_RF_FR1_enh-Perf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RP-212170, revised WID: RP-212171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425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890161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NR and MR-DC measurement gap enhancements 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NR_MG_enh-Core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RP-212311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425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890261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 and MR-DC measurement gap enhancements 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NR_MG_enh-Perf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RP-212311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425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890160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NR support for high speed train scenario in FR2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NR_HST_FR2-Core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RP-212116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425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890260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 support for high speed train scenario in FR2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NR_HST_FR2-Perf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RP-212116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425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890159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NR_RF_FR2_req_enh2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NR_RF_FR2_req_enh2-Core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RP-212090, revised WID RP-212092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425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890259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NR_RF_FR2_req_enh2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NR_RF_FR2_req_enh2-Perf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25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RP-212090, revised WID RP-212092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890158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Enhanced NR support for high speed train scenario for FR1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NR_HST_FR1_enh-Core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55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RP-211982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425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890258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Enhanced NR support for high speed train scenario for FR1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NR_HST_FR1_enh-Perf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40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RP-211982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425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890157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Further RRM enhancement for NR and MR-DC 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NR_RRM_enh2-Core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RP-211949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425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890257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Further RRM enhancement for NR and MR-DC 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NR_RRM_enh2-Perf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RP-211949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425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890156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Introduction of DL 1024QAM for NR FR1 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NR_DL1024QAM_FR1-Core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12/21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Extended by one Quarter</a:t>
                      </a:r>
                      <a:r>
                        <a:rPr lang="en-GB" sz="900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, SR</a:t>
                      </a: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: RP-211770, 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425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890256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Introduction of DL 1024QAM for NR FR1 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NR_DL1024QAM_FR1-Perf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RP-211770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425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890154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 part: NR_PC2_CA_R17_2BDL_2BUL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NR_PC2_CA_R17_2BDL_2BUL-Core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RP-211832, revised WID: RP-211831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425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890254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NR_PC2_CA_R17_2BDL_2BUL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NR_PC2_CA_R17_2BDL_2BUL-Perf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RP-211832, revised WID: RP-211831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425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890153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 part: DC_R17_xBLTE_2BNR_yDL3UL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DC_R17_xBLTE_2BNR_yDL3UL-Core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RP-212113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425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890253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Perf. part: DC_R17_xBLTE_2BNR_yDL3UL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DC_R17_xBLTE_2BNR_yDL3UL-Perf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SR: RP-212113</a:t>
                      </a:r>
                      <a:endParaRPr lang="zh-CN" sz="9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098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5C68143-B530-4487-9EA7-5BCC5970B48F}">
  <ds:schemaRefs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a915fe38-2618-47b6-8303-829fb71466d5"/>
    <ds:schemaRef ds:uri="http://purl.org/dc/elements/1.1/"/>
    <ds:schemaRef ds:uri="23d77754-4ccc-4c57-9291-cab09e81894a"/>
    <ds:schemaRef ds:uri="http://schemas.microsoft.com/office/infopath/2007/PartnerControl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335884</TotalTime>
  <Words>5750</Words>
  <Application>Microsoft Office PowerPoint</Application>
  <PresentationFormat>宽屏</PresentationFormat>
  <Paragraphs>2233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黑体</vt:lpstr>
      <vt:lpstr>宋体</vt:lpstr>
      <vt:lpstr>微软雅黑</vt:lpstr>
      <vt:lpstr>Arial</vt:lpstr>
      <vt:lpstr>Arial Black</vt:lpstr>
      <vt:lpstr>Calibri</vt:lpstr>
      <vt:lpstr>Times New Roman</vt:lpstr>
      <vt:lpstr>3gpp</vt:lpstr>
      <vt:lpstr>Status Report RAN WG4</vt:lpstr>
      <vt:lpstr>Summary (1/2)</vt:lpstr>
      <vt:lpstr>Summary (2/2)</vt:lpstr>
      <vt:lpstr>RAN4 Vice Chair election</vt:lpstr>
      <vt:lpstr>Statistics</vt:lpstr>
      <vt:lpstr>Rel-17 NR and LTE WI/SIs </vt:lpstr>
      <vt:lpstr>Rel-17 NR and LTE WI/SIs </vt:lpstr>
      <vt:lpstr>Rel-17 NR and LTE WI/SIs </vt:lpstr>
      <vt:lpstr>Rel-17 NR and LTE WI/SIs </vt:lpstr>
      <vt:lpstr>Rel-17 NR and LTE WI/SIs </vt:lpstr>
      <vt:lpstr>Rel-17 NR and LTE WI/SIs </vt:lpstr>
      <vt:lpstr>Rel-17 NR and LTE WI/SIs </vt:lpstr>
      <vt:lpstr>Rel-17 NR and LTE WI/SIs </vt:lpstr>
      <vt:lpstr>Rel-17 NR and LTE WI/SIs </vt:lpstr>
      <vt:lpstr>Rel-18 LTE WI/SIs </vt:lpstr>
      <vt:lpstr>New Rel-17 RAN4-led WI proposals</vt:lpstr>
      <vt:lpstr>Rel-17 RAN4 related issues in RAN#93e</vt:lpstr>
      <vt:lpstr>Rel-17 RAN4 related issues in RAN#93e</vt:lpstr>
      <vt:lpstr>Rel-17 RAN4 related issues in RAN#93e</vt:lpstr>
      <vt:lpstr>RAN4 Q4 and Perf. Part TU Planning</vt:lpstr>
      <vt:lpstr>Rel-18 RAN4 new proposals and TU plan</vt:lpstr>
      <vt:lpstr>Rel-16 feature list</vt:lpstr>
      <vt:lpstr>TEI CR</vt:lpstr>
      <vt:lpstr>RAN4#100 meeting celebration</vt:lpstr>
      <vt:lpstr>Thank You!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Xizeng Dai</cp:lastModifiedBy>
  <cp:revision>1385</cp:revision>
  <cp:lastPrinted>2016-09-15T08:31:35Z</cp:lastPrinted>
  <dcterms:created xsi:type="dcterms:W3CDTF">2009-11-27T05:15:11Z</dcterms:created>
  <dcterms:modified xsi:type="dcterms:W3CDTF">2021-09-13T08:54:53Z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1552620126</vt:lpwstr>
  </property>
  <property fmtid="{D5CDD505-2E9C-101B-9397-08002B2CF9AE}" pid="8" name="TitusGUID">
    <vt:lpwstr>6f9c0495-a83c-462b-8664-67016d5bf2d5</vt:lpwstr>
  </property>
  <property fmtid="{D5CDD505-2E9C-101B-9397-08002B2CF9AE}" pid="9" name="CTP_TimeStamp">
    <vt:lpwstr>2020-06-04 10:01:06Z</vt:lpwstr>
  </property>
  <property fmtid="{D5CDD505-2E9C-101B-9397-08002B2CF9AE}" pid="10" name="CTP_BU">
    <vt:lpwstr>NA</vt:lpwstr>
  </property>
  <property fmtid="{D5CDD505-2E9C-101B-9397-08002B2CF9AE}" pid="11" name="CTP_IDSID">
    <vt:lpwstr>NA</vt:lpwstr>
  </property>
  <property fmtid="{D5CDD505-2E9C-101B-9397-08002B2CF9AE}" pid="12" name="CTP_WWID">
    <vt:lpwstr>NA</vt:lpwstr>
  </property>
  <property fmtid="{D5CDD505-2E9C-101B-9397-08002B2CF9AE}" pid="13" name="CTPClassification">
    <vt:lpwstr>CTP_NT</vt:lpwstr>
  </property>
  <property fmtid="{D5CDD505-2E9C-101B-9397-08002B2CF9AE}" pid="14" name="ContentTypeId">
    <vt:lpwstr>0x010100F2552158F8185D44A8848B98AEA319AF</vt:lpwstr>
  </property>
  <property fmtid="{D5CDD505-2E9C-101B-9397-08002B2CF9AE}" pid="15" name="_2015_ms_pID_725343">
    <vt:lpwstr>(3)V5UhNgdh0RT/BoyecBFvK+eGNUiiwVoTETepnsu/uVH4+ZcBN1UNJphA+KioMhDUH/e/xlFS
JtVzVD0QjLz85C6Kd7ySeUhSNQQ+IfdyhTnXDWZT2Co/DondhAwy3bAXpcbaDHKg6GZRDxvD
2MD/cA1JRSMNFM9wVzVkGIT70NoNB3jR42l5XbaX4GWKsyft2atte7Kz8oqXnrodU8qLM18R
Yw3Vh5FvIA6xhbbfD5</vt:lpwstr>
  </property>
  <property fmtid="{D5CDD505-2E9C-101B-9397-08002B2CF9AE}" pid="16" name="_2015_ms_pID_7253431">
    <vt:lpwstr>l8+fWMAfN3y3DbnmtK1oW5P6QzO9OfWToDzMWtSB4rTPQRcDSArbNQ
Hhi5GX1DRBN/IXtDTkRr8C1+Vdm6juT9bhRQk8NnNBts3Kj69wB4lDxfr1gkaBCcobTSqp20
QKIG6HkKS92/BgLpuesMszU9lCsKBPORzSgGlATVQlaxK9nizaWSy6hNB3wpXcQJx7EfqO6T
eacU2dmq5rBP1ofBCZlOzLA/O1rDfg+nss94</vt:lpwstr>
  </property>
  <property fmtid="{D5CDD505-2E9C-101B-9397-08002B2CF9AE}" pid="17" name="_2015_ms_pID_7253432">
    <vt:lpwstr>ng==</vt:lpwstr>
  </property>
</Properties>
</file>