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0"/>
  </p:notesMasterIdLst>
  <p:sldIdLst>
    <p:sldId id="376" r:id="rId2"/>
    <p:sldId id="377" r:id="rId3"/>
    <p:sldId id="380" r:id="rId4"/>
    <p:sldId id="391" r:id="rId5"/>
    <p:sldId id="390" r:id="rId6"/>
    <p:sldId id="388" r:id="rId7"/>
    <p:sldId id="389" r:id="rId8"/>
    <p:sldId id="34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9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32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85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591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472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557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79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812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2021/3/12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>
            <a:extLst>
              <a:ext uri="{FF2B5EF4-FFF2-40B4-BE49-F238E27FC236}">
                <a16:creationId xmlns:a16="http://schemas.microsoft.com/office/drawing/2014/main" id="{E70936A9-FA99-4F41-BCBC-AFE8CD3063E4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021922"/>
            <a:ext cx="8653431" cy="2622508"/>
          </a:xfrm>
        </p:spPr>
        <p:txBody>
          <a:bodyPr/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#</a:t>
            </a:r>
            <a:r>
              <a:rPr lang="en-US" altLang="zh-CN" sz="1600" b="1" dirty="0">
                <a:solidFill>
                  <a:schemeClr val="bg1"/>
                </a:solidFill>
              </a:rPr>
              <a:t>91e</a:t>
            </a:r>
            <a:r>
              <a:rPr lang="en-GB" altLang="zh-CN" sz="1600" b="1" dirty="0">
                <a:solidFill>
                  <a:schemeClr val="bg1"/>
                </a:solidFill>
              </a:rPr>
              <a:t>	                                                     </a:t>
            </a:r>
            <a:r>
              <a:rPr lang="en-US" altLang="zh-CN" sz="1600" b="1" dirty="0">
                <a:solidFill>
                  <a:schemeClr val="bg1"/>
                </a:solidFill>
              </a:rPr>
              <a:t>RP-210319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en-GB" altLang="zh-CN" sz="1600" b="1" dirty="0">
                <a:solidFill>
                  <a:schemeClr val="bg1"/>
                </a:solidFill>
              </a:rPr>
              <a:t>Electronic Meeting, </a:t>
            </a:r>
            <a:r>
              <a:rPr lang="en-US" altLang="zh-CN" sz="1600" b="1" dirty="0">
                <a:solidFill>
                  <a:schemeClr val="bg1"/>
                </a:solidFill>
              </a:rPr>
              <a:t>Mar.</a:t>
            </a:r>
            <a:r>
              <a:rPr lang="zh-CN" altLang="en-US" sz="1600" b="1" dirty="0">
                <a:solidFill>
                  <a:schemeClr val="bg1"/>
                </a:solidFill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</a:rPr>
              <a:t>22-26</a:t>
            </a:r>
            <a:r>
              <a:rPr lang="en-GB" altLang="zh-CN" sz="1600" b="1" dirty="0">
                <a:solidFill>
                  <a:schemeClr val="bg1"/>
                </a:solidFill>
              </a:rPr>
              <a:t>, 202</a:t>
            </a:r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zh-CN" sz="16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>
          <a:xfrm>
            <a:off x="754960" y="4936136"/>
            <a:ext cx="3709464" cy="60734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	</a:t>
            </a:r>
            <a:r>
              <a:rPr lang="en-US" altLang="zh-CN" b="1" dirty="0"/>
              <a:t>9.7.27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707153" y="3826643"/>
            <a:ext cx="7393613" cy="456860"/>
          </a:xfrm>
        </p:spPr>
        <p:txBody>
          <a:bodyPr/>
          <a:lstStyle/>
          <a:p>
            <a:r>
              <a:rPr lang="en-US" altLang="zh-CN" sz="2800" dirty="0"/>
              <a:t>Views on WID scope for Rel-17 </a:t>
            </a:r>
            <a:r>
              <a:rPr lang="en-US" altLang="zh-CN" sz="2800" dirty="0" err="1"/>
              <a:t>RedCap</a:t>
            </a:r>
            <a:endParaRPr lang="zh-CN" altLang="en-US" sz="2800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50ADB0C-9447-474D-A3B0-7290C02B36F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13760" y="1371832"/>
            <a:ext cx="10810732" cy="4475423"/>
          </a:xfrm>
        </p:spPr>
        <p:txBody>
          <a:bodyPr>
            <a:normAutofit/>
          </a:bodyPr>
          <a:lstStyle/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In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RAN#90e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meeting,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a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new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WID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on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support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of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reduced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capability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NR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devices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was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approved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in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[RP-202933]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with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the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following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scopes.</a:t>
            </a:r>
            <a:r>
              <a:rPr lang="zh-CN" altLang="en-US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vivo Bold"/>
                <a:ea typeface="vivo type CNS"/>
                <a:cs typeface="Times New Roman" pitchFamily="18" charset="0"/>
              </a:rPr>
              <a:t>The highlighted parts are to be revisited in RAN#91e</a:t>
            </a:r>
          </a:p>
          <a:p>
            <a:pPr marL="8001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/>
              </a:solidFill>
              <a:latin typeface="vivo Bold"/>
              <a:ea typeface="vivo type CNS"/>
              <a:cs typeface="Times New Roman" pitchFamily="18" charset="0"/>
            </a:endParaRPr>
          </a:p>
          <a:p>
            <a:pPr marL="1257278" lvl="2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zh-CN" altLang="en-US" dirty="0">
              <a:solidFill>
                <a:schemeClr val="tx1"/>
              </a:solidFill>
              <a:latin typeface="vivo Bold"/>
              <a:ea typeface="vivo type CNS"/>
              <a:cs typeface="Times New Roman" pitchFamily="18" charset="0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DF4A872-4FB7-4E16-9E01-9F6BFE19E8D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 vert="horz" lIns="0" tIns="0" rIns="0" bIns="0" rtlCol="0" anchor="ctr">
            <a:noAutofit/>
          </a:bodyPr>
          <a:lstStyle/>
          <a:p>
            <a:r>
              <a:rPr lang="en-US" altLang="zh-CN" sz="2400" b="1" dirty="0"/>
              <a:t>Background</a:t>
            </a:r>
            <a:endParaRPr lang="zh-CN" altLang="en-US" sz="2400" b="1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73E84D07-9985-470A-BB24-2056759149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052658"/>
              </p:ext>
            </p:extLst>
          </p:nvPr>
        </p:nvGraphicFramePr>
        <p:xfrm>
          <a:off x="699925" y="1949720"/>
          <a:ext cx="11036615" cy="4691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36615">
                  <a:extLst>
                    <a:ext uri="{9D8B030D-6E8A-4147-A177-3AD203B41FA5}">
                      <a16:colId xmlns:a16="http://schemas.microsoft.com/office/drawing/2014/main" val="2794059805"/>
                    </a:ext>
                  </a:extLst>
                </a:gridCol>
              </a:tblGrid>
              <a:tr h="4691479">
                <a:tc>
                  <a:txBody>
                    <a:bodyPr/>
                    <a:lstStyle/>
                    <a:p>
                      <a:pPr marL="342900" lvl="0" indent="-342900" algn="just" hangingPunct="0">
                        <a:spcAft>
                          <a:spcPts val="900"/>
                        </a:spcAft>
                        <a:buFont typeface="Symbol" pitchFamily="2" charset="2"/>
                        <a:buChar char=""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Specify support for the following UE complexity reduction features [RAN1, RAN4]:</a:t>
                      </a:r>
                      <a:endParaRPr lang="zh-CN" altLang="zh-CN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742950" lvl="1" indent="-285750" algn="just" fontAlgn="auto" hangingPunct="0"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" pitchFamily="2" charset="0"/>
                          <a:ea typeface="MS Mincho" panose="02020609040205080304" pitchFamily="49" charset="-128"/>
                          <a:cs typeface="Times" pitchFamily="2" charset="0"/>
                        </a:rPr>
                        <a:t>Reduced maximum UE bandwidth: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1143000" lvl="2" indent="-228600" algn="just" fontAlgn="auto" hangingPunct="0">
                        <a:spcAft>
                          <a:spcPts val="60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" pitchFamily="2" charset="0"/>
                          <a:ea typeface="MS Mincho" panose="02020609040205080304" pitchFamily="49" charset="-128"/>
                          <a:cs typeface="Times" pitchFamily="2" charset="0"/>
                        </a:rPr>
                        <a:t>Maximum bandwidth of an FR1 </a:t>
                      </a:r>
                      <a:r>
                        <a:rPr lang="en-US" altLang="zh-CN" sz="800" i="0" dirty="0" err="1">
                          <a:solidFill>
                            <a:schemeClr val="tx1"/>
                          </a:solidFill>
                          <a:effectLst/>
                          <a:latin typeface="Times" pitchFamily="2" charset="0"/>
                          <a:ea typeface="MS Mincho" panose="02020609040205080304" pitchFamily="49" charset="-128"/>
                          <a:cs typeface="Times" pitchFamily="2" charset="0"/>
                        </a:rPr>
                        <a:t>RedCap</a:t>
                      </a: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" pitchFamily="2" charset="0"/>
                          <a:ea typeface="MS Mincho" panose="02020609040205080304" pitchFamily="49" charset="-128"/>
                          <a:cs typeface="Times" pitchFamily="2" charset="0"/>
                        </a:rPr>
                        <a:t> UE during and after initial access of 20 MHz</a:t>
                      </a:r>
                      <a:r>
                        <a:rPr lang="en-US" altLang="zh-CN" sz="800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</a:t>
                      </a: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" pitchFamily="2" charset="0"/>
                          <a:ea typeface="MS Mincho" panose="02020609040205080304" pitchFamily="49" charset="-128"/>
                          <a:cs typeface="Times" pitchFamily="2" charset="0"/>
                        </a:rPr>
                        <a:t>is supported. </a:t>
                      </a:r>
                      <a:r>
                        <a:rPr lang="en-US" altLang="zh-CN" sz="800" i="0" dirty="0">
                          <a:solidFill>
                            <a:srgbClr val="FF0000"/>
                          </a:solidFill>
                          <a:effectLst/>
                          <a:latin typeface="Times" pitchFamily="2" charset="0"/>
                          <a:ea typeface="MS Mincho" panose="02020609040205080304" pitchFamily="49" charset="-128"/>
                          <a:cs typeface="Times" pitchFamily="2" charset="0"/>
                        </a:rPr>
                        <a:t>The possibility of, and any associated conditions for, optional support of a wider bandwidth up to 40MHz after initial access for this case will be further discussed at RAN#91e.</a:t>
                      </a:r>
                      <a:endParaRPr lang="zh-CN" altLang="zh-CN" sz="800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1143000" lvl="2" indent="-228600" algn="just" fontAlgn="auto" hangingPunct="0">
                        <a:spcAft>
                          <a:spcPts val="60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" pitchFamily="2" charset="0"/>
                          <a:ea typeface="MS Mincho" panose="02020609040205080304" pitchFamily="49" charset="-128"/>
                          <a:cs typeface="Times" pitchFamily="2" charset="0"/>
                        </a:rPr>
                        <a:t>Maximum bandwidth of an FR2 </a:t>
                      </a:r>
                      <a:r>
                        <a:rPr lang="en-US" altLang="zh-CN" sz="800" i="0" dirty="0" err="1">
                          <a:solidFill>
                            <a:schemeClr val="tx1"/>
                          </a:solidFill>
                          <a:effectLst/>
                          <a:latin typeface="Times" pitchFamily="2" charset="0"/>
                          <a:ea typeface="MS Mincho" panose="02020609040205080304" pitchFamily="49" charset="-128"/>
                          <a:cs typeface="Times" pitchFamily="2" charset="0"/>
                        </a:rPr>
                        <a:t>RedCap</a:t>
                      </a: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" pitchFamily="2" charset="0"/>
                          <a:ea typeface="MS Mincho" panose="02020609040205080304" pitchFamily="49" charset="-128"/>
                          <a:cs typeface="Times" pitchFamily="2" charset="0"/>
                        </a:rPr>
                        <a:t> UE during and after initial access is 100 MHz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742950" lvl="1" indent="-285750" algn="just" fontAlgn="auto" hangingPunct="0"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Reduced minimum number of Rx branches: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1143000" lvl="2" indent="-228600" algn="just" fontAlgn="auto" hangingPunct="0">
                        <a:spcAft>
                          <a:spcPts val="60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For frequency bands where a legacy NR UE is required to be equipped with a minimum of 2 Rx antenna ports, the minimum number of Rx branches supported by specification for a </a:t>
                      </a:r>
                      <a:r>
                        <a:rPr lang="en-US" altLang="zh-CN" sz="800" i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RedCap</a:t>
                      </a: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UE is 1. The specification also supports 2 Rx branches for a </a:t>
                      </a:r>
                      <a:r>
                        <a:rPr lang="en-US" altLang="zh-CN" sz="800" i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RedCap</a:t>
                      </a: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UE in these bands.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1143000" lvl="2" indent="-228600" algn="just" fontAlgn="auto" hangingPunct="0">
                        <a:spcAft>
                          <a:spcPts val="60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80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For frequency bands where a legacy NR UE (other than 2-Rx vehicular UE) is required to be equipped with a minimum of 4 Rx antenna ports, the minimum number of Rx branches supported by specification for a </a:t>
                      </a:r>
                      <a:r>
                        <a:rPr lang="en-US" altLang="zh-CN" sz="800" i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RedCap</a:t>
                      </a:r>
                      <a:r>
                        <a:rPr lang="en-US" altLang="zh-CN" sz="800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UE will be decided at RAN#91e; hence no specific work for these frequency bands will be done before RAN#91e.</a:t>
                      </a:r>
                      <a:endParaRPr lang="zh-CN" altLang="zh-CN" sz="800" i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742950" lvl="1" indent="-285750" algn="just" fontAlgn="auto" hangingPunct="0"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Maximum number of DL MIMO layers: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1143000" lvl="2" indent="-228600" algn="just" fontAlgn="auto" hangingPunct="0">
                        <a:spcAft>
                          <a:spcPts val="60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For a </a:t>
                      </a:r>
                      <a:r>
                        <a:rPr lang="en-US" altLang="zh-CN" sz="800" i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RedCap</a:t>
                      </a: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UE with 1 Rx branch, 1 DL MIMO layer is supported.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1143000" lvl="2" indent="-228600" algn="just" fontAlgn="auto" hangingPunct="0">
                        <a:spcAft>
                          <a:spcPts val="60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For a </a:t>
                      </a:r>
                      <a:r>
                        <a:rPr lang="en-US" altLang="zh-CN" sz="800" i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RedCap</a:t>
                      </a: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UE with 2 Rx branches, 2 DL MIMO layers are supported.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742950" lvl="1" indent="-285750" algn="just" fontAlgn="auto" hangingPunct="0"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Relaxed maximum modulation order: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1143000" lvl="2" indent="-228600" algn="just" fontAlgn="auto" hangingPunct="0">
                        <a:spcAft>
                          <a:spcPts val="60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Support of 256QAM in DL is optional (instead of mandatory) for an FR1 </a:t>
                      </a:r>
                      <a:r>
                        <a:rPr lang="en-US" altLang="zh-CN" sz="800" i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RedCap</a:t>
                      </a: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UE.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1143000" lvl="2" indent="-228600" algn="just" fontAlgn="auto" hangingPunct="0">
                        <a:spcAft>
                          <a:spcPts val="60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 other relaxations of maximum modulation order are specified for a </a:t>
                      </a:r>
                      <a:r>
                        <a:rPr lang="en-US" altLang="zh-CN" sz="800" i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RedCap</a:t>
                      </a: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UE.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742950" lvl="1" indent="-285750" algn="just" fontAlgn="auto" hangingPunct="0">
                        <a:spcAft>
                          <a:spcPts val="6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Duplex operation: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1143000" lvl="2" indent="-228600" algn="just" fontAlgn="auto" hangingPunct="0">
                        <a:spcAft>
                          <a:spcPts val="600"/>
                        </a:spcAft>
                        <a:buFont typeface="Wingdings" pitchFamily="2" charset="2"/>
                        <a:buChar char=""/>
                      </a:pPr>
                      <a:r>
                        <a:rPr lang="en-US" altLang="zh-CN" sz="80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HD-FDD type A with the minimum specification impact (Note that FD-FDD and TDD are also supported.)</a:t>
                      </a:r>
                      <a:endParaRPr lang="zh-CN" altLang="zh-CN" sz="8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342900" lvl="0" indent="-342900" algn="just" hangingPunct="0">
                        <a:spcAft>
                          <a:spcPts val="900"/>
                        </a:spcAft>
                        <a:buFont typeface="Symbol" pitchFamily="2" charset="2"/>
                        <a:buChar char=""/>
                      </a:pP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Specify higher layer support of enhancements listed above [RAN2, RAN1]. Details are to be refined at RAN#91e taking the outcome of the </a:t>
                      </a:r>
                      <a:r>
                        <a:rPr lang="en-US" altLang="zh-CN" sz="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RedCap</a:t>
                      </a: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SI into account, and work on this objective shall start after RAN#91e:</a:t>
                      </a:r>
                      <a:endParaRPr lang="zh-CN" altLang="zh-CN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742950" lvl="1" indent="-285750" algn="just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Specify definition of </a:t>
                      </a:r>
                      <a:r>
                        <a:rPr lang="en-US" altLang="zh-CN" sz="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RedCap</a:t>
                      </a: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UE type(s) including set(s) of L1 capabilities for </a:t>
                      </a:r>
                      <a:r>
                        <a:rPr lang="en-US" altLang="zh-CN" sz="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RedCap</a:t>
                      </a: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UE identification and for constraining the use of those </a:t>
                      </a:r>
                      <a:r>
                        <a:rPr lang="en-US" altLang="zh-CN" sz="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RedCap</a:t>
                      </a: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L1 capabilities only for </a:t>
                      </a:r>
                      <a:r>
                        <a:rPr lang="en-US" altLang="zh-CN" sz="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RedCap</a:t>
                      </a: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UEs, and preventing </a:t>
                      </a:r>
                      <a:r>
                        <a:rPr lang="en-US" altLang="zh-CN" sz="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RedCap</a:t>
                      </a: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UEs from using capabilities not intended for </a:t>
                      </a:r>
                      <a:r>
                        <a:rPr lang="en-US" altLang="zh-CN" sz="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RedCap</a:t>
                      </a: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UEs including at least carrier aggregation, dual connectivity and wider bandwidths.</a:t>
                      </a:r>
                      <a:endParaRPr lang="zh-CN" altLang="zh-CN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742950" lvl="1" indent="-285750" algn="just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Specify functionality that will enable </a:t>
                      </a:r>
                      <a:r>
                        <a:rPr lang="en-US" altLang="zh-CN" sz="8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RedCap</a:t>
                      </a: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UEs to be explicitly identifiable to networks and allow operators to restrict their access if desired.</a:t>
                      </a:r>
                      <a:endParaRPr lang="zh-CN" altLang="zh-CN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742950" lvl="1" indent="-285750" algn="just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Specify necessary updates of UE capabilities (38.306) and RRC parameters (38.331).</a:t>
                      </a:r>
                      <a:endParaRPr lang="zh-CN" altLang="zh-CN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342900" lvl="0" indent="-342900" algn="just" hangingPunct="0">
                        <a:spcAft>
                          <a:spcPts val="900"/>
                        </a:spcAft>
                        <a:buFont typeface="Symbol" pitchFamily="2" charset="2"/>
                        <a:buChar char=""/>
                      </a:pPr>
                      <a:r>
                        <a:rPr lang="en-US" altLang="zh-CN" sz="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Specify RAN4 core requirements for the above.</a:t>
                      </a:r>
                      <a:endParaRPr lang="zh-CN" altLang="zh-CN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879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874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EBF35E8-ADC9-48DB-A8EA-58B66F998E3B}"/>
              </a:ext>
            </a:extLst>
          </p:cNvPr>
          <p:cNvSpPr>
            <a:spLocks noGrp="1"/>
          </p:cNvSpPr>
          <p:nvPr>
            <p:ph sz="quarter" idx="59"/>
          </p:nvPr>
        </p:nvSpPr>
        <p:spPr/>
        <p:txBody>
          <a:bodyPr>
            <a:normAutofit fontScale="77500" lnSpcReduction="20000"/>
          </a:bodyPr>
          <a:lstStyle/>
          <a:p>
            <a:pPr marL="0" indent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300" u="sng" dirty="0">
                <a:latin typeface="vivo Bold"/>
                <a:ea typeface="vivo type CNS"/>
                <a:cs typeface="Arial" panose="020B0604020202020204" pitchFamily="34" charset="0"/>
              </a:rPr>
              <a:t>On number of Rx antennas</a:t>
            </a:r>
            <a:endParaRPr lang="en-US" altLang="zh-CN" sz="2000" u="sng" dirty="0">
              <a:latin typeface="vivo Bold"/>
              <a:cs typeface="Arial" panose="020B0604020202020204" pitchFamily="34" charset="0"/>
            </a:endParaRPr>
          </a:p>
          <a:p>
            <a:pPr marL="597694" lvl="2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900" dirty="0"/>
              <a:t>For device types with form factor limitation (e.g. wearables), the performance gain by 2Rx is insignificant compared to 1Rx due to high antenna correlation (see RP-210320 for more details), however, the implementation challenging is high. </a:t>
            </a:r>
          </a:p>
          <a:p>
            <a:pPr marL="597694" lvl="2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900" dirty="0"/>
              <a:t>As concluded in the study, no coverage issue in FR1 for 1Rx UE for 4GHz with typical </a:t>
            </a:r>
            <a:r>
              <a:rPr lang="en-US" altLang="zh-CN" sz="1900" dirty="0" err="1"/>
              <a:t>gNB</a:t>
            </a:r>
            <a:r>
              <a:rPr lang="en-US" altLang="zh-CN" sz="1900" dirty="0"/>
              <a:t> PSD (33dBm/MHz) and any other FR1 TDD bands</a:t>
            </a:r>
          </a:p>
          <a:p>
            <a:pPr marL="0" indent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300" b="1" dirty="0">
                <a:latin typeface="vivo Bold"/>
                <a:cs typeface="Arial" panose="020B0604020202020204" pitchFamily="34" charset="0"/>
              </a:rPr>
              <a:t>Proposal</a:t>
            </a:r>
            <a:r>
              <a:rPr lang="zh-CN" altLang="en-US" sz="2300" b="1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300" b="1" dirty="0">
                <a:latin typeface="vivo Bold"/>
                <a:cs typeface="Arial" panose="020B0604020202020204" pitchFamily="34" charset="0"/>
              </a:rPr>
              <a:t>1: </a:t>
            </a:r>
            <a:r>
              <a:rPr lang="en-US" altLang="zh-CN" sz="1800" dirty="0">
                <a:latin typeface="vivo Bold"/>
                <a:cs typeface="Arial" panose="020B0604020202020204" pitchFamily="34" charset="0"/>
              </a:rPr>
              <a:t>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For frequency bands where a legacy NR UE is required to be equipped with a minimum of 4 Rx antenna ports, the minimum number of Rx branches supported by specification for a </a:t>
            </a:r>
            <a:r>
              <a:rPr lang="en-US" altLang="zh-CN" sz="1800" dirty="0" err="1"/>
              <a:t>RedCap</a:t>
            </a:r>
            <a:r>
              <a:rPr lang="en-US" altLang="zh-CN" sz="1800" dirty="0"/>
              <a:t> UE </a:t>
            </a:r>
            <a:r>
              <a:rPr lang="en-US" altLang="zh-CN" sz="1800" u="sng" dirty="0">
                <a:solidFill>
                  <a:srgbClr val="FF0000"/>
                </a:solidFill>
              </a:rPr>
              <a:t>is 1. The specification also supports 2 Rx branches for a </a:t>
            </a:r>
            <a:r>
              <a:rPr lang="en-US" altLang="zh-CN" sz="1800" u="sng" dirty="0" err="1">
                <a:solidFill>
                  <a:srgbClr val="FF0000"/>
                </a:solidFill>
              </a:rPr>
              <a:t>RedCap</a:t>
            </a:r>
            <a:r>
              <a:rPr lang="en-US" altLang="zh-CN" sz="1800" u="sng" dirty="0">
                <a:solidFill>
                  <a:srgbClr val="FF0000"/>
                </a:solidFill>
              </a:rPr>
              <a:t> UE in these bands</a:t>
            </a:r>
            <a:r>
              <a:rPr lang="en-US" altLang="zh-CN" sz="1800" dirty="0">
                <a:solidFill>
                  <a:srgbClr val="0070C0"/>
                </a:solidFill>
              </a:rPr>
              <a:t>.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No</a:t>
            </a:r>
            <a:r>
              <a:rPr lang="zh-CN" altLang="en-US" sz="1800" dirty="0"/>
              <a:t> </a:t>
            </a:r>
            <a:r>
              <a:rPr lang="en-US" altLang="zh-CN" sz="1800" dirty="0"/>
              <a:t>Redcap</a:t>
            </a:r>
            <a:r>
              <a:rPr lang="zh-CN" altLang="en-US" sz="1800" dirty="0"/>
              <a:t> </a:t>
            </a:r>
            <a:r>
              <a:rPr lang="en-US" altLang="zh-CN" sz="1800" dirty="0"/>
              <a:t>specific coverage recovery solutions are to be specified in Rel-17. Redcap UEs leverage the coverage enhancement solutions specified in other WIs (e.g. CE WI)</a:t>
            </a:r>
          </a:p>
          <a:p>
            <a:pPr marL="0" indent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100" u="sng" dirty="0">
                <a:latin typeface="vivo Bold"/>
                <a:cs typeface="Arial" panose="020B0604020202020204" pitchFamily="34" charset="0"/>
              </a:rPr>
              <a:t>On Redcap UE BW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For device types with form factor limitation, 40MHz BW capability is required to support 150Mbps peak data rate (40MHz BW, single layer, 64QAM)</a:t>
            </a:r>
          </a:p>
          <a:p>
            <a:pPr marL="0" lvl="1" indent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300" b="1" dirty="0">
                <a:latin typeface="vivo Bold"/>
                <a:cs typeface="Arial" panose="020B0604020202020204" pitchFamily="34" charset="0"/>
              </a:rPr>
              <a:t>Proposal</a:t>
            </a:r>
            <a:r>
              <a:rPr lang="zh-CN" altLang="en-US" sz="2300" b="1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300" b="1" dirty="0">
                <a:latin typeface="vivo Bold"/>
                <a:cs typeface="Arial" panose="020B0604020202020204" pitchFamily="34" charset="0"/>
              </a:rPr>
              <a:t>2:  </a:t>
            </a:r>
          </a:p>
          <a:p>
            <a:pPr lvl="1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Maximum bandwidth of an FR1 </a:t>
            </a:r>
            <a:r>
              <a:rPr lang="en-US" altLang="zh-CN" sz="1800" dirty="0" err="1"/>
              <a:t>RedCap</a:t>
            </a:r>
            <a:r>
              <a:rPr lang="en-US" altLang="zh-CN" sz="1800" dirty="0"/>
              <a:t> UE during and after initial access of 20 MHz is supported. </a:t>
            </a:r>
            <a:r>
              <a:rPr lang="en-US" altLang="zh-CN" sz="1800" u="sng" dirty="0">
                <a:solidFill>
                  <a:srgbClr val="FF0000"/>
                </a:solidFill>
              </a:rPr>
              <a:t>40MHz channel bandwidth after initial access is optionally supported.</a:t>
            </a:r>
            <a:r>
              <a:rPr lang="en-US" altLang="zh-CN" sz="1800" dirty="0"/>
              <a:t> </a:t>
            </a:r>
          </a:p>
          <a:p>
            <a:pPr marL="0" lvl="1" indent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300" b="1" dirty="0">
              <a:latin typeface="vivo Bold"/>
              <a:cs typeface="Arial" panose="020B0604020202020204" pitchFamily="34" charset="0"/>
            </a:endParaRPr>
          </a:p>
          <a:p>
            <a:pPr marL="140494" lvl="1" indent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800" dirty="0"/>
          </a:p>
          <a:p>
            <a:pPr marL="0" indent="0" hangingPunc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dirty="0"/>
          </a:p>
          <a:p>
            <a:pPr marL="597694" lvl="2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>
              <a:latin typeface="vivo Bold"/>
              <a:cs typeface="Arial" panose="020B0604020202020204" pitchFamily="34" charset="0"/>
            </a:endParaRPr>
          </a:p>
          <a:p>
            <a:pPr marL="0" indent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dirty="0">
              <a:latin typeface="vivo Bold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>
              <a:latin typeface="vivo Bold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>
              <a:latin typeface="vivo Bold"/>
              <a:cs typeface="Arial" panose="020B0604020202020204" pitchFamily="34" charset="0"/>
            </a:endParaRPr>
          </a:p>
          <a:p>
            <a:pPr marL="426244" lvl="1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140494" lvl="1" indent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800" u="sng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140494" lvl="1" indent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800" u="sng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426244" lvl="1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800" b="1" u="sng" dirty="0">
              <a:latin typeface="vivo Bold"/>
              <a:ea typeface="vivo type CNS"/>
              <a:cs typeface="Times New Roman" pitchFamily="18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b="1" dirty="0"/>
              <a:t>RAN1 objectives on #Rx and BW</a:t>
            </a:r>
            <a:endParaRPr lang="zh-CN" altLang="en-US" sz="2400" b="1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193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EBF35E8-ADC9-48DB-A8EA-58B66F998E3B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131822"/>
          </a:xfrm>
        </p:spPr>
        <p:txBody>
          <a:bodyPr>
            <a:normAutofit fontScale="85000" lnSpcReduction="20000"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SI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phase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UE type definition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for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UEs and categorization of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capabilities were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discussed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and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summarized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TR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38.875.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It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was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agreed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and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recommended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that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as a baseline, the existing UE capability framework is used to indicate the capabilities of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UEs.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endParaRPr lang="en-US" altLang="zh-CN" sz="22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Considering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" altLang="zh-CN" sz="2200" dirty="0">
                <a:latin typeface="vivo Bold"/>
                <a:ea typeface="vivo type CNS"/>
                <a:cs typeface="Arial" panose="020B0604020202020204" pitchFamily="34" charset="0"/>
              </a:rPr>
              <a:t>use cases and corresponding requirements are quite diverse for </a:t>
            </a:r>
            <a:r>
              <a:rPr lang="en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" altLang="zh-CN" sz="2200" dirty="0">
                <a:latin typeface="vivo Bold"/>
                <a:ea typeface="vivo type CNS"/>
                <a:cs typeface="Arial" panose="020B0604020202020204" pitchFamily="34" charset="0"/>
              </a:rPr>
              <a:t> devices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,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we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think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</a:t>
            </a:r>
            <a:r>
              <a:rPr lang="en" altLang="zh-CN" sz="2200" dirty="0">
                <a:latin typeface="vivo Bold"/>
                <a:ea typeface="vivo type CNS"/>
                <a:cs typeface="Arial" panose="020B0604020202020204" pitchFamily="34" charset="0"/>
              </a:rPr>
              <a:t>wo UE types/categories should be defined for </a:t>
            </a:r>
            <a:r>
              <a:rPr lang="en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" altLang="zh-CN" sz="2200" dirty="0">
                <a:latin typeface="vivo Bold"/>
                <a:ea typeface="vivo type CNS"/>
                <a:cs typeface="Arial" panose="020B0604020202020204" pitchFamily="34" charset="0"/>
              </a:rPr>
              <a:t> devices to cover various use cases: high-end and low-end devices. </a:t>
            </a:r>
            <a:endParaRPr lang="en-US" altLang="zh-CN" sz="22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The final categorization of capabilities into the studied categories depends on the exact capabilities applicable to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UEs, to be defined during the WI phase.</a:t>
            </a: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Regarding how can the network be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able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to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control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that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UEs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are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only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used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for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intended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use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cases,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several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options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were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identified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and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summarized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TR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38.875.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down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selection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should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be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discussed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WI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phase.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endParaRPr lang="en-US" altLang="zh-CN" sz="22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At least for device type identification and possibly for constraining the use of reduced capabilities, the network needs to know whether the UE is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 or not. </a:t>
            </a: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endParaRPr lang="en-US" altLang="zh-CN" sz="22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1700" b="1" dirty="0"/>
              <a:t>Proposal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3: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Include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the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following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scope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for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identification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and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access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restriction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in</a:t>
            </a:r>
            <a:r>
              <a:rPr lang="zh-CN" altLang="en-US" sz="1700" b="1" dirty="0"/>
              <a:t> </a:t>
            </a:r>
            <a:r>
              <a:rPr lang="en-US" altLang="zh-CN" sz="1700" b="1" dirty="0" err="1"/>
              <a:t>RedCap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WID</a:t>
            </a:r>
          </a:p>
          <a:p>
            <a:pPr lvl="1" hangingPunct="0"/>
            <a:r>
              <a:rPr lang="en-US" altLang="zh-CN" b="1" u="sng" dirty="0">
                <a:solidFill>
                  <a:srgbClr val="FF0000"/>
                </a:solidFill>
              </a:rPr>
              <a:t>Specify functionality that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ensures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Redcap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UEs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are only used for the intended use cases</a:t>
            </a:r>
            <a:r>
              <a:rPr lang="zh-CN" altLang="zh-CN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[RAN2]</a:t>
            </a:r>
          </a:p>
          <a:p>
            <a:pPr lvl="2" hangingPunct="0"/>
            <a:endParaRPr lang="en-US" altLang="zh-CN" sz="1800" u="sng" dirty="0">
              <a:solidFill>
                <a:srgbClr val="FF0000"/>
              </a:solidFill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b="1" dirty="0"/>
              <a:t>RAN2 objectives - UE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type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and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constraining</a:t>
            </a:r>
            <a:endParaRPr lang="zh-CN" altLang="en-US" sz="2400" b="1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512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EBF35E8-ADC9-48DB-A8EA-58B66F998E3B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131822"/>
          </a:xfrm>
        </p:spPr>
        <p:txBody>
          <a:bodyPr>
            <a:normAutofit fontScale="70000" lnSpcReduction="20000"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Early indication for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in Msg1, Msg3,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MsgA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, or in a later message have been studied and analysis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in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SI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phase.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It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was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agree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that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the necessity of early indication depends on the need for the network to know whether the UE accessing the system is a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 during the initial access, e.g. depending on the need of coverage recovery, different scheduling of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UEs, or additional access restrictions.</a:t>
            </a: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Actually,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during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RAN2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discussion,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there is clearly majority think it is not needed from RAN2 perspective to identify </a:t>
            </a:r>
            <a:r>
              <a:rPr lang="en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UEs during Msg.1 and Msg.5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.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endParaRPr lang="en-US" altLang="zh-CN" sz="22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If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the network allows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UEs (supporting lower BW than the initial BWP of the cell) camping on a cell, it should be up to network implementation to schedule Msg4/5 with the BW restriction of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UE. Thus,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there is still no need to identify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UEs in Msg.3 </a:t>
            </a: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Meanwhile, there is no need to reject part of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UEs in addition to SI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indicated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cell barring and UAC mechanism,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as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UAC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could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be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reused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for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access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control.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endParaRPr lang="en-US" altLang="zh-CN" sz="22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Regarding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access control of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UEs in RAN,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different mechanisms have been studied and analysis:</a:t>
            </a: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System information indication to indicate whether a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 can camp on the cell or not.</a:t>
            </a: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Unified access control should be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applied to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 UEs,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e.g.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" altLang="zh-CN" sz="2200" dirty="0">
                <a:latin typeface="vivo Bold"/>
                <a:ea typeface="vivo type CNS"/>
                <a:cs typeface="Arial" panose="020B0604020202020204" pitchFamily="34" charset="0"/>
              </a:rPr>
              <a:t>Different Access Identities/Categories can be used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for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different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RedCap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UE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types.</a:t>
            </a:r>
          </a:p>
          <a:p>
            <a:pPr>
              <a:lnSpc>
                <a:spcPct val="100000"/>
              </a:lnSpc>
            </a:pPr>
            <a:endParaRPr lang="en-US" altLang="zh-CN" b="1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1700" b="1" dirty="0"/>
              <a:t>Proposal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4: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Include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the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following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scope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for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identification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and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access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restriction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in</a:t>
            </a:r>
            <a:r>
              <a:rPr lang="zh-CN" altLang="en-US" sz="1700" b="1" dirty="0"/>
              <a:t> </a:t>
            </a:r>
            <a:r>
              <a:rPr lang="en-US" altLang="zh-CN" sz="1700" b="1" dirty="0" err="1"/>
              <a:t>RedCap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WID</a:t>
            </a:r>
          </a:p>
          <a:p>
            <a:pPr lvl="1" hangingPunct="0"/>
            <a:r>
              <a:rPr lang="en-US" altLang="zh-CN" b="1" dirty="0"/>
              <a:t>Specify functionality that will enable </a:t>
            </a:r>
            <a:r>
              <a:rPr lang="en-US" altLang="zh-CN" b="1" dirty="0" err="1"/>
              <a:t>RedCap</a:t>
            </a:r>
            <a:r>
              <a:rPr lang="en-US" altLang="zh-CN" b="1" dirty="0"/>
              <a:t> UEs to be explicitly identifiable to networks and allow operators to restrict their access if desired.</a:t>
            </a:r>
            <a:r>
              <a:rPr lang="zh-CN" altLang="en-US" b="1" dirty="0"/>
              <a:t> </a:t>
            </a:r>
            <a:r>
              <a:rPr lang="en-US" altLang="zh-CN" b="1" dirty="0"/>
              <a:t>[RAN2,</a:t>
            </a:r>
            <a:r>
              <a:rPr lang="zh-CN" altLang="en-US" b="1" dirty="0"/>
              <a:t> </a:t>
            </a:r>
            <a:r>
              <a:rPr lang="en-US" altLang="zh-CN" b="1" dirty="0"/>
              <a:t>RAN1],</a:t>
            </a:r>
            <a:r>
              <a:rPr lang="zh-CN" altLang="en-US" b="1" dirty="0"/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considering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following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mechanisms:</a:t>
            </a:r>
            <a:endParaRPr lang="zh-CN" altLang="zh-CN" b="1" u="sng" dirty="0">
              <a:solidFill>
                <a:srgbClr val="FF0000"/>
              </a:solidFill>
            </a:endParaRPr>
          </a:p>
          <a:p>
            <a:pPr lvl="2" hangingPunct="0"/>
            <a:r>
              <a:rPr lang="en-US" altLang="zh-CN" b="1" u="sng" dirty="0">
                <a:solidFill>
                  <a:srgbClr val="FF0000"/>
                </a:solidFill>
              </a:rPr>
              <a:t>System information indication to indicate whether a </a:t>
            </a:r>
            <a:r>
              <a:rPr lang="en-US" altLang="zh-CN" b="1" u="sng" dirty="0" err="1">
                <a:solidFill>
                  <a:srgbClr val="FF0000"/>
                </a:solidFill>
              </a:rPr>
              <a:t>RedCap</a:t>
            </a:r>
            <a:r>
              <a:rPr lang="en-US" altLang="zh-CN" b="1" u="sng" dirty="0">
                <a:solidFill>
                  <a:srgbClr val="FF0000"/>
                </a:solidFill>
              </a:rPr>
              <a:t> UE can camp on the cell or not.</a:t>
            </a:r>
          </a:p>
          <a:p>
            <a:pPr lvl="2" hangingPunct="0"/>
            <a:r>
              <a:rPr lang="en-US" altLang="zh-CN" b="1" u="sng" dirty="0">
                <a:solidFill>
                  <a:srgbClr val="FF0000"/>
                </a:solidFill>
              </a:rPr>
              <a:t>Unified access control should be applied to </a:t>
            </a:r>
            <a:r>
              <a:rPr lang="en-US" altLang="zh-CN" b="1" u="sng" dirty="0" err="1">
                <a:solidFill>
                  <a:srgbClr val="FF0000"/>
                </a:solidFill>
              </a:rPr>
              <a:t>RedCap</a:t>
            </a:r>
            <a:r>
              <a:rPr lang="en-US" altLang="zh-CN" b="1" u="sng" dirty="0">
                <a:solidFill>
                  <a:srgbClr val="FF0000"/>
                </a:solidFill>
              </a:rPr>
              <a:t> UEs, e.g. Different Access Identities/Categories can be used for different </a:t>
            </a:r>
            <a:r>
              <a:rPr lang="en-US" altLang="zh-CN" b="1" u="sng" dirty="0" err="1">
                <a:solidFill>
                  <a:srgbClr val="FF0000"/>
                </a:solidFill>
              </a:rPr>
              <a:t>RedCap</a:t>
            </a:r>
            <a:r>
              <a:rPr lang="en-US" altLang="zh-CN" b="1" u="sng" dirty="0">
                <a:solidFill>
                  <a:srgbClr val="FF0000"/>
                </a:solidFill>
              </a:rPr>
              <a:t> UE types.</a:t>
            </a:r>
          </a:p>
          <a:p>
            <a:pPr lvl="2" hangingPunct="0"/>
            <a:endParaRPr lang="en-US" altLang="zh-CN" sz="1800" u="sng" dirty="0">
              <a:solidFill>
                <a:srgbClr val="FF0000"/>
              </a:solidFill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b="1" dirty="0"/>
              <a:t>RAN2 objectives - identification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and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access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restriction</a:t>
            </a:r>
            <a:endParaRPr lang="zh-CN" altLang="en-US" sz="2400" b="1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5928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EBF35E8-ADC9-48DB-A8EA-58B66F998E3B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131822"/>
          </a:xfrm>
        </p:spPr>
        <p:txBody>
          <a:bodyPr>
            <a:normAutofit fontScale="77500" lnSpcReduction="20000"/>
          </a:bodyPr>
          <a:lstStyle/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Power saving is very important for most of Redcap use cases</a:t>
            </a:r>
          </a:p>
          <a:p>
            <a:pPr marL="285750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For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r>
              <a:rPr lang="en-US" altLang="zh-CN" sz="2200" dirty="0" err="1">
                <a:latin typeface="vivo Bold"/>
                <a:ea typeface="vivo type CNS"/>
                <a:cs typeface="Arial" panose="020B0604020202020204" pitchFamily="34" charset="0"/>
              </a:rPr>
              <a:t>eDRX</a:t>
            </a:r>
            <a:r>
              <a:rPr lang="en-US" altLang="zh-CN" sz="2200" dirty="0">
                <a:latin typeface="vivo Bold"/>
                <a:ea typeface="vivo type CNS"/>
                <a:cs typeface="Arial" panose="020B0604020202020204" pitchFamily="34" charset="0"/>
              </a:rPr>
              <a:t>:</a:t>
            </a:r>
            <a:r>
              <a:rPr lang="zh-CN" altLang="en-US" sz="2200" dirty="0">
                <a:latin typeface="vivo Bold"/>
                <a:ea typeface="vivo type CNS"/>
                <a:cs typeface="Arial" panose="020B0604020202020204" pitchFamily="34" charset="0"/>
              </a:rPr>
              <a:t> </a:t>
            </a:r>
            <a:endParaRPr lang="en-US" altLang="zh-CN" sz="2200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In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SI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phase,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the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upper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and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lower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bound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of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extended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DRX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cycles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were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discussed.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And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the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mechanisms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for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extended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DRX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were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also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initially</a:t>
            </a:r>
            <a:r>
              <a:rPr lang="zh-CN" altLang="en-US" sz="20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vivo Bold"/>
                <a:cs typeface="Arial" panose="020B0604020202020204" pitchFamily="34" charset="0"/>
              </a:rPr>
              <a:t>discussed.</a:t>
            </a: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Meanwhile,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the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simulation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results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summarized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in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TR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38.875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shows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the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significant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power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saving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gain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for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 err="1">
                <a:latin typeface="vivo Bold"/>
                <a:cs typeface="Arial" panose="020B0604020202020204" pitchFamily="34" charset="0"/>
              </a:rPr>
              <a:t>eDRX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.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But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it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is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based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on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the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assumption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that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UEs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are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not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required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to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perform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RRM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on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serving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cell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outside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PTW.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Thus,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this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part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should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be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further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discussed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in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RAN4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in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WI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phase.</a:t>
            </a:r>
          </a:p>
          <a:p>
            <a:pPr marL="285750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200" dirty="0">
                <a:latin typeface="vivo Bold"/>
                <a:cs typeface="Arial" panose="020B0604020202020204" pitchFamily="34" charset="0"/>
              </a:rPr>
              <a:t>For</a:t>
            </a:r>
            <a:r>
              <a:rPr lang="zh-CN" altLang="en-US" sz="22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cs typeface="Arial" panose="020B0604020202020204" pitchFamily="34" charset="0"/>
              </a:rPr>
              <a:t>RRM</a:t>
            </a:r>
            <a:r>
              <a:rPr lang="zh-CN" altLang="en-US" sz="22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200" dirty="0">
                <a:latin typeface="vivo Bold"/>
                <a:cs typeface="Arial" panose="020B0604020202020204" pitchFamily="34" charset="0"/>
              </a:rPr>
              <a:t>relaxation</a:t>
            </a: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In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SI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phase,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RRM relaxation for </a:t>
            </a:r>
            <a:r>
              <a:rPr lang="en-US" altLang="zh-CN" sz="2100" dirty="0" err="1">
                <a:latin typeface="vivo Bold"/>
                <a:cs typeface="Arial" panose="020B0604020202020204" pitchFamily="34" charset="0"/>
              </a:rPr>
              <a:t>RedCap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 UEs has been studied. The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potential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enhancement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on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RRM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relaxation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for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neighboring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cells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in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idle/inactive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mode,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and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the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methods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on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RRM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relaxation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for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neighboring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cells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in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connected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mode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were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discussed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and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captured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in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TR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38.875.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endParaRPr lang="en-US" altLang="zh-CN" sz="2100" dirty="0">
              <a:latin typeface="vivo Bold"/>
              <a:cs typeface="Arial" panose="020B0604020202020204" pitchFamily="34" charset="0"/>
            </a:endParaRPr>
          </a:p>
          <a:p>
            <a:pPr marL="426244" lvl="1" indent="-285750" hangingPunct="0">
              <a:lnSpc>
                <a:spcPct val="110000"/>
              </a:lnSpc>
              <a:spcBef>
                <a:spcPts val="600"/>
              </a:spcBef>
            </a:pP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Meanwhile,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the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simulation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results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summarized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in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TR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38.875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shows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that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significant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power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saving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gain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(e.g.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13%~25%)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for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RRM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relaxation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for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neighboring</a:t>
            </a:r>
            <a:r>
              <a:rPr lang="zh-CN" altLang="en-US" sz="2100" dirty="0">
                <a:latin typeface="vivo Bold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vivo Bold"/>
                <a:cs typeface="Arial" panose="020B0604020202020204" pitchFamily="34" charset="0"/>
              </a:rPr>
              <a:t>cells.</a:t>
            </a:r>
          </a:p>
          <a:p>
            <a:pPr>
              <a:lnSpc>
                <a:spcPct val="100000"/>
              </a:lnSpc>
            </a:pPr>
            <a:endParaRPr lang="en-US" altLang="zh-CN" b="1" dirty="0"/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1700" b="1" dirty="0"/>
              <a:t>Proposal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5: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Include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the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following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scope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for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power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saving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in</a:t>
            </a:r>
            <a:r>
              <a:rPr lang="zh-CN" altLang="en-US" sz="1700" b="1" dirty="0"/>
              <a:t> </a:t>
            </a:r>
            <a:r>
              <a:rPr lang="en-US" altLang="zh-CN" sz="1700" b="1" dirty="0" err="1"/>
              <a:t>RedCap</a:t>
            </a:r>
            <a:r>
              <a:rPr lang="zh-CN" altLang="en-US" sz="1700" b="1" dirty="0"/>
              <a:t> </a:t>
            </a:r>
            <a:r>
              <a:rPr lang="en-US" altLang="zh-CN" sz="1700" b="1" dirty="0"/>
              <a:t>WID</a:t>
            </a:r>
          </a:p>
          <a:p>
            <a:pPr lvl="1" hangingPunct="0"/>
            <a:r>
              <a:rPr lang="en-US" altLang="zh-CN" b="1" u="sng" dirty="0">
                <a:solidFill>
                  <a:srgbClr val="FF0000"/>
                </a:solidFill>
              </a:rPr>
              <a:t>Specify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UE power saving and battery lifetime enhancement for reduced capability UEs in applicable use cases [RAN2, RAN4]: </a:t>
            </a:r>
          </a:p>
          <a:p>
            <a:pPr lvl="2" hangingPunct="0"/>
            <a:r>
              <a:rPr lang="en-US" altLang="zh-CN" b="1" u="sng" dirty="0">
                <a:solidFill>
                  <a:srgbClr val="FF0000"/>
                </a:solidFill>
              </a:rPr>
              <a:t>RRM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relaxation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for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neighboring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cells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in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RRC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Idle/Inactive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and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Connected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mode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under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network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control</a:t>
            </a:r>
          </a:p>
          <a:p>
            <a:pPr lvl="2" hangingPunct="0"/>
            <a:r>
              <a:rPr lang="en-US" altLang="zh-CN" b="1" u="sng" dirty="0">
                <a:solidFill>
                  <a:srgbClr val="FF0000"/>
                </a:solidFill>
              </a:rPr>
              <a:t>Extended DRX for RRC Inactive/Idle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-US" altLang="zh-CN" b="1" u="sng" dirty="0">
                <a:solidFill>
                  <a:srgbClr val="FF0000"/>
                </a:solidFill>
              </a:rPr>
              <a:t>mode,</a:t>
            </a:r>
            <a:r>
              <a:rPr lang="zh-CN" altLang="en-US" b="1" u="sng" dirty="0">
                <a:solidFill>
                  <a:srgbClr val="FF0000"/>
                </a:solidFill>
              </a:rPr>
              <a:t> </a:t>
            </a:r>
            <a:r>
              <a:rPr lang="en" altLang="zh-CN" b="1" u="sng" dirty="0">
                <a:solidFill>
                  <a:srgbClr val="FF0000"/>
                </a:solidFill>
              </a:rPr>
              <a:t>unless RAN4 indicates such </a:t>
            </a:r>
            <a:r>
              <a:rPr lang="en" altLang="zh-CN" b="1" u="sng" dirty="0" err="1">
                <a:solidFill>
                  <a:srgbClr val="FF0000"/>
                </a:solidFill>
              </a:rPr>
              <a:t>eDRX</a:t>
            </a:r>
            <a:r>
              <a:rPr lang="en" altLang="zh-CN" b="1" u="sng" dirty="0">
                <a:solidFill>
                  <a:srgbClr val="FF0000"/>
                </a:solidFill>
              </a:rPr>
              <a:t> value requires UE to perform RRM on serving cell outside PTW</a:t>
            </a:r>
            <a:endParaRPr lang="en-US" altLang="zh-CN" sz="1800" u="sng" dirty="0">
              <a:latin typeface="vivo Bold"/>
              <a:ea typeface="vivo type CNS"/>
              <a:cs typeface="Arial" panose="020B060402020202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b="1" dirty="0"/>
              <a:t>RAN2 objectives - UE power saving features</a:t>
            </a:r>
            <a:endParaRPr lang="zh-CN" altLang="en-US" sz="2400" b="1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0920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EBF35E8-ADC9-48DB-A8EA-58B66F998E3B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33303" y="1235136"/>
            <a:ext cx="11395729" cy="5131822"/>
          </a:xfrm>
        </p:spPr>
        <p:txBody>
          <a:bodyPr>
            <a:normAutofit fontScale="55000" lnSpcReduction="20000"/>
          </a:bodyPr>
          <a:lstStyle/>
          <a:p>
            <a:pPr lvl="0" hangingPunct="0"/>
            <a:r>
              <a:rPr lang="en-US" altLang="zh-CN" dirty="0"/>
              <a:t>Specify support for the following UE complexity reduction features [RAN1, RAN4]:</a:t>
            </a:r>
          </a:p>
          <a:p>
            <a:pPr lvl="1" hangingPunct="0"/>
            <a:r>
              <a:rPr lang="en-US" altLang="zh-CN" dirty="0"/>
              <a:t>Reduced maximum UE bandwidth:</a:t>
            </a:r>
          </a:p>
          <a:p>
            <a:pPr lvl="2" hangingPunct="0"/>
            <a:r>
              <a:rPr lang="en-US" altLang="zh-CN" dirty="0"/>
              <a:t>Maximum bandwidth of an FR1 </a:t>
            </a:r>
            <a:r>
              <a:rPr lang="en-US" altLang="zh-CN" dirty="0" err="1"/>
              <a:t>RedCap</a:t>
            </a:r>
            <a:r>
              <a:rPr lang="en-US" altLang="zh-CN" dirty="0"/>
              <a:t> UE during and after initial access of 20 MHz is supported. </a:t>
            </a:r>
            <a:r>
              <a:rPr lang="en-US" altLang="zh-CN" strike="sngStrike" dirty="0">
                <a:solidFill>
                  <a:srgbClr val="FF0000"/>
                </a:solidFill>
              </a:rPr>
              <a:t>The possibility of, and any associated conditions for, optional support of a wider bandwidth up to 40MHz after initial access for this case will be further discussed at RAN#91e.</a:t>
            </a:r>
            <a:r>
              <a:rPr lang="en-US" altLang="zh-CN" u="sng" strike="sngStrike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40MHz channel bandwidth after initial access is optionally supported.</a:t>
            </a:r>
            <a:endParaRPr lang="en-US" altLang="zh-CN" dirty="0"/>
          </a:p>
          <a:p>
            <a:pPr lvl="2" hangingPunct="0"/>
            <a:r>
              <a:rPr lang="en-US" altLang="zh-CN" dirty="0"/>
              <a:t>Maximum bandwidth of an FR2 </a:t>
            </a:r>
            <a:r>
              <a:rPr lang="en-US" altLang="zh-CN" dirty="0" err="1"/>
              <a:t>RedCap</a:t>
            </a:r>
            <a:r>
              <a:rPr lang="en-US" altLang="zh-CN" dirty="0"/>
              <a:t> UE during and after initial access is 100 MHz</a:t>
            </a:r>
          </a:p>
          <a:p>
            <a:pPr lvl="1" hangingPunct="0"/>
            <a:r>
              <a:rPr lang="en-US" altLang="zh-CN" dirty="0"/>
              <a:t>Reduced minimum number of Rx branches:</a:t>
            </a:r>
          </a:p>
          <a:p>
            <a:pPr lvl="2" hangingPunct="0"/>
            <a:r>
              <a:rPr lang="en-US" altLang="zh-CN" dirty="0"/>
              <a:t>For frequency bands where a legacy NR UE is required to be equipped with a minimum of 2 Rx antenna ports, the minimum number of Rx branches supported by specification for a </a:t>
            </a:r>
            <a:r>
              <a:rPr lang="en-US" altLang="zh-CN" dirty="0" err="1"/>
              <a:t>RedCap</a:t>
            </a:r>
            <a:r>
              <a:rPr lang="en-US" altLang="zh-CN" dirty="0"/>
              <a:t> UE is 1. The specification also supports 2 Rx branches for a </a:t>
            </a:r>
            <a:r>
              <a:rPr lang="en-US" altLang="zh-CN" dirty="0" err="1"/>
              <a:t>RedCap</a:t>
            </a:r>
            <a:r>
              <a:rPr lang="en-US" altLang="zh-CN" dirty="0"/>
              <a:t> UE in these bands.</a:t>
            </a:r>
          </a:p>
          <a:p>
            <a:pPr lvl="2" hangingPunct="0"/>
            <a:r>
              <a:rPr lang="en-US" altLang="zh-CN" dirty="0"/>
              <a:t>For frequency bands where a legacy NR UE (other than 2-Rx vehicular UE) is required to be equipped with a minimum of 4 Rx antenna ports, the minimum number of Rx branches supported by specification for a </a:t>
            </a:r>
            <a:r>
              <a:rPr lang="en-US" altLang="zh-CN" dirty="0" err="1"/>
              <a:t>RedCap</a:t>
            </a:r>
            <a:r>
              <a:rPr lang="en-US" altLang="zh-CN" dirty="0"/>
              <a:t> UE </a:t>
            </a:r>
            <a:r>
              <a:rPr lang="en-US" altLang="zh-CN" strike="sngStrike" dirty="0">
                <a:solidFill>
                  <a:srgbClr val="FF0000"/>
                </a:solidFill>
              </a:rPr>
              <a:t>will be decided at RAN#91e; hence no specific work for these frequency bands will be done before RAN#91e </a:t>
            </a:r>
            <a:r>
              <a:rPr lang="en-US" altLang="zh-CN" u="sng" dirty="0">
                <a:solidFill>
                  <a:srgbClr val="FF0000"/>
                </a:solidFill>
              </a:rPr>
              <a:t>is 1. The specification also supports 2 Rx branches for a </a:t>
            </a:r>
            <a:r>
              <a:rPr lang="en-US" altLang="zh-CN" u="sng" dirty="0" err="1">
                <a:solidFill>
                  <a:srgbClr val="FF0000"/>
                </a:solidFill>
              </a:rPr>
              <a:t>RedCap</a:t>
            </a:r>
            <a:r>
              <a:rPr lang="en-US" altLang="zh-CN" u="sng" dirty="0">
                <a:solidFill>
                  <a:srgbClr val="FF0000"/>
                </a:solidFill>
              </a:rPr>
              <a:t> UE in these bands</a:t>
            </a:r>
            <a:r>
              <a:rPr lang="en-US" altLang="zh-CN" dirty="0"/>
              <a:t>.</a:t>
            </a:r>
          </a:p>
          <a:p>
            <a:pPr lvl="0" hangingPunct="0"/>
            <a:r>
              <a:rPr lang="en-US" altLang="zh-CN" dirty="0"/>
              <a:t>Specify higher layer support of enhancements listed above [RAN2, RAN1]. </a:t>
            </a:r>
          </a:p>
          <a:p>
            <a:pPr lvl="1" hangingPunct="0"/>
            <a:r>
              <a:rPr lang="en-US" altLang="zh-CN" dirty="0"/>
              <a:t>Specify definition of </a:t>
            </a:r>
            <a:r>
              <a:rPr lang="en-US" altLang="zh-CN" dirty="0" err="1"/>
              <a:t>RedCap</a:t>
            </a:r>
            <a:r>
              <a:rPr lang="en-US" altLang="zh-CN" dirty="0"/>
              <a:t> UE type(s) including set(s) of L1 capabilities for </a:t>
            </a:r>
            <a:r>
              <a:rPr lang="en-US" altLang="zh-CN" dirty="0" err="1"/>
              <a:t>RedCap</a:t>
            </a:r>
            <a:r>
              <a:rPr lang="en-US" altLang="zh-CN" dirty="0"/>
              <a:t> UE identification and for constraining the use of those </a:t>
            </a:r>
            <a:r>
              <a:rPr lang="en-US" altLang="zh-CN" dirty="0" err="1"/>
              <a:t>RedCap</a:t>
            </a:r>
            <a:r>
              <a:rPr lang="en-US" altLang="zh-CN" dirty="0"/>
              <a:t> L1 capabilities only for </a:t>
            </a:r>
            <a:r>
              <a:rPr lang="en-US" altLang="zh-CN" dirty="0" err="1"/>
              <a:t>RedCap</a:t>
            </a:r>
            <a:r>
              <a:rPr lang="en-US" altLang="zh-CN" dirty="0"/>
              <a:t> UEs, and preventing </a:t>
            </a:r>
            <a:r>
              <a:rPr lang="en-US" altLang="zh-CN" dirty="0" err="1"/>
              <a:t>RedCap</a:t>
            </a:r>
            <a:r>
              <a:rPr lang="en-US" altLang="zh-CN" dirty="0"/>
              <a:t> UEs from using capabilities not intended for </a:t>
            </a:r>
            <a:r>
              <a:rPr lang="en-US" altLang="zh-CN" dirty="0" err="1"/>
              <a:t>RedCap</a:t>
            </a:r>
            <a:r>
              <a:rPr lang="en-US" altLang="zh-CN" dirty="0"/>
              <a:t> UEs including at least carrier aggregation, dual connectivity and wider bandwidths.</a:t>
            </a:r>
            <a:r>
              <a:rPr lang="zh-CN" altLang="en-US" dirty="0"/>
              <a:t> </a:t>
            </a:r>
            <a:r>
              <a:rPr lang="en-US" altLang="zh-CN" dirty="0"/>
              <a:t>[RAN2,</a:t>
            </a:r>
            <a:r>
              <a:rPr lang="zh-CN" altLang="en-US" dirty="0"/>
              <a:t> </a:t>
            </a:r>
            <a:r>
              <a:rPr lang="en-US" altLang="zh-CN" dirty="0"/>
              <a:t>RAN1]</a:t>
            </a:r>
            <a:endParaRPr lang="zh-CN" altLang="zh-CN" dirty="0"/>
          </a:p>
          <a:p>
            <a:pPr lvl="1" hangingPunct="0"/>
            <a:r>
              <a:rPr lang="en-US" altLang="zh-CN" u="sng" dirty="0">
                <a:solidFill>
                  <a:srgbClr val="FF0000"/>
                </a:solidFill>
              </a:rPr>
              <a:t>Specify functionality that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ensures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Redcap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UEs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are only used for the intended use cases</a:t>
            </a:r>
            <a:r>
              <a:rPr lang="zh-CN" altLang="zh-CN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[RAN2]</a:t>
            </a:r>
          </a:p>
          <a:p>
            <a:pPr lvl="1" hangingPunct="0"/>
            <a:r>
              <a:rPr lang="en-US" altLang="zh-CN" dirty="0"/>
              <a:t>Specify functionality that will enable </a:t>
            </a:r>
            <a:r>
              <a:rPr lang="en-US" altLang="zh-CN" dirty="0" err="1"/>
              <a:t>RedCap</a:t>
            </a:r>
            <a:r>
              <a:rPr lang="en-US" altLang="zh-CN" dirty="0"/>
              <a:t> UEs to be explicitly identifiable to networks and allow operators to restrict their access if desired</a:t>
            </a:r>
            <a:r>
              <a:rPr lang="en-US" altLang="zh-CN" u="sng" dirty="0">
                <a:solidFill>
                  <a:srgbClr val="FF0000"/>
                </a:solidFill>
              </a:rPr>
              <a:t>,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considering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following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mechanisms</a:t>
            </a:r>
            <a:r>
              <a:rPr lang="en-US" altLang="zh-CN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[RAN2,</a:t>
            </a:r>
            <a:r>
              <a:rPr lang="zh-CN" altLang="en-US" dirty="0"/>
              <a:t> </a:t>
            </a:r>
            <a:r>
              <a:rPr lang="en-US" altLang="zh-CN" dirty="0"/>
              <a:t>RAN1]</a:t>
            </a:r>
          </a:p>
          <a:p>
            <a:pPr lvl="2" hangingPunct="0"/>
            <a:r>
              <a:rPr lang="en-US" altLang="zh-CN" u="sng" dirty="0">
                <a:solidFill>
                  <a:srgbClr val="FF0000"/>
                </a:solidFill>
              </a:rPr>
              <a:t>System information indication to indicate whether a </a:t>
            </a:r>
            <a:r>
              <a:rPr lang="en-US" altLang="zh-CN" u="sng" dirty="0" err="1">
                <a:solidFill>
                  <a:srgbClr val="FF0000"/>
                </a:solidFill>
              </a:rPr>
              <a:t>RedCap</a:t>
            </a:r>
            <a:r>
              <a:rPr lang="en-US" altLang="zh-CN" u="sng" dirty="0">
                <a:solidFill>
                  <a:srgbClr val="FF0000"/>
                </a:solidFill>
              </a:rPr>
              <a:t> UE can camp on the cell or not.</a:t>
            </a:r>
          </a:p>
          <a:p>
            <a:pPr lvl="2" hangingPunct="0"/>
            <a:r>
              <a:rPr lang="en-US" altLang="zh-CN" u="sng" dirty="0">
                <a:solidFill>
                  <a:srgbClr val="FF0000"/>
                </a:solidFill>
              </a:rPr>
              <a:t>Unified access control should be applied to </a:t>
            </a:r>
            <a:r>
              <a:rPr lang="en-US" altLang="zh-CN" u="sng" dirty="0" err="1">
                <a:solidFill>
                  <a:srgbClr val="FF0000"/>
                </a:solidFill>
              </a:rPr>
              <a:t>RedCap</a:t>
            </a:r>
            <a:r>
              <a:rPr lang="en-US" altLang="zh-CN" u="sng" dirty="0">
                <a:solidFill>
                  <a:srgbClr val="FF0000"/>
                </a:solidFill>
              </a:rPr>
              <a:t> UEs, e.g. Different Access Identities/Categories can be used for different </a:t>
            </a:r>
            <a:r>
              <a:rPr lang="en-US" altLang="zh-CN" u="sng" dirty="0" err="1">
                <a:solidFill>
                  <a:srgbClr val="FF0000"/>
                </a:solidFill>
              </a:rPr>
              <a:t>RedCap</a:t>
            </a:r>
            <a:r>
              <a:rPr lang="en-US" altLang="zh-CN" u="sng" dirty="0">
                <a:solidFill>
                  <a:srgbClr val="FF0000"/>
                </a:solidFill>
              </a:rPr>
              <a:t> UE types.</a:t>
            </a:r>
          </a:p>
          <a:p>
            <a:pPr lvl="1" hangingPunct="0"/>
            <a:r>
              <a:rPr lang="en-US" altLang="zh-CN" u="sng" dirty="0">
                <a:solidFill>
                  <a:srgbClr val="FF0000"/>
                </a:solidFill>
              </a:rPr>
              <a:t>Specify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UE power saving and battery lifetime enhancement for reduced capability UEs in applicable use cases [RAN2, RAN4]: </a:t>
            </a:r>
          </a:p>
          <a:p>
            <a:pPr lvl="2" hangingPunct="0"/>
            <a:r>
              <a:rPr lang="en-US" altLang="zh-CN" u="sng" dirty="0">
                <a:solidFill>
                  <a:srgbClr val="FF0000"/>
                </a:solidFill>
              </a:rPr>
              <a:t>RRM relaxation for neighboring cells in RRC Idle/Inactive and Connected mode under network control</a:t>
            </a:r>
          </a:p>
          <a:p>
            <a:pPr lvl="2" hangingPunct="0"/>
            <a:r>
              <a:rPr lang="en-US" altLang="zh-CN" u="sng" dirty="0">
                <a:solidFill>
                  <a:srgbClr val="FF0000"/>
                </a:solidFill>
              </a:rPr>
              <a:t>Extended DRX for RRC Inactive/Idle mode, unless RAN4 indicates such </a:t>
            </a:r>
            <a:r>
              <a:rPr lang="en-US" altLang="zh-CN" u="sng" dirty="0" err="1">
                <a:solidFill>
                  <a:srgbClr val="FF0000"/>
                </a:solidFill>
              </a:rPr>
              <a:t>eDRX</a:t>
            </a:r>
            <a:r>
              <a:rPr lang="en-US" altLang="zh-CN" u="sng" dirty="0">
                <a:solidFill>
                  <a:srgbClr val="FF0000"/>
                </a:solidFill>
              </a:rPr>
              <a:t> value requires UE to perform RRM on serving cell outside PTW</a:t>
            </a:r>
          </a:p>
          <a:p>
            <a:pPr lvl="1" hangingPunct="0"/>
            <a:r>
              <a:rPr lang="en-US" altLang="zh-CN" dirty="0"/>
              <a:t>Specify necessary updates of UE capabilities (38.306), RRC parameters (38.331),</a:t>
            </a:r>
            <a:r>
              <a:rPr lang="zh-CN" altLang="en-US" dirty="0"/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and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high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layer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procedure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for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corresponding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functionalities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listed</a:t>
            </a:r>
            <a:r>
              <a:rPr lang="zh-CN" altLang="en-US" u="sng" dirty="0">
                <a:solidFill>
                  <a:srgbClr val="FF0000"/>
                </a:solidFill>
              </a:rPr>
              <a:t> </a:t>
            </a:r>
            <a:r>
              <a:rPr lang="en-US" altLang="zh-CN" u="sng" dirty="0">
                <a:solidFill>
                  <a:srgbClr val="FF0000"/>
                </a:solidFill>
              </a:rPr>
              <a:t>above</a:t>
            </a:r>
            <a:r>
              <a:rPr lang="en-US" altLang="zh-CN" dirty="0"/>
              <a:t>.</a:t>
            </a:r>
            <a:endParaRPr lang="zh-CN" altLang="zh-CN" dirty="0"/>
          </a:p>
          <a:p>
            <a:pPr>
              <a:lnSpc>
                <a:spcPct val="100000"/>
              </a:lnSpc>
            </a:pPr>
            <a:endParaRPr lang="en-US" altLang="zh-CN" dirty="0"/>
          </a:p>
          <a:p>
            <a:pPr marL="140494" lvl="1" indent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800" u="sng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140494" lvl="1" indent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1800" u="sng" dirty="0">
              <a:latin typeface="vivo Bold"/>
              <a:ea typeface="vivo type CNS"/>
              <a:cs typeface="Arial" panose="020B0604020202020204" pitchFamily="34" charset="0"/>
            </a:endParaRPr>
          </a:p>
          <a:p>
            <a:pPr marL="426244" lvl="1" indent="-28575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800" b="1" u="sng" dirty="0">
              <a:latin typeface="vivo Bold"/>
              <a:ea typeface="vivo type CNS"/>
              <a:cs typeface="Times New Roman" pitchFamily="18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38E37-48A6-475B-B75E-157AAC293D44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altLang="zh-CN" sz="2400" b="1" dirty="0"/>
              <a:t>WID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objective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update -  Proposals</a:t>
            </a:r>
            <a:endParaRPr lang="zh-CN" altLang="en-US" sz="2400" b="1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F2CB76-F9DF-4BCF-9697-3FC6978F4A0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637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5563</TotalTime>
  <Words>2126</Words>
  <Application>Microsoft Macintosh PowerPoint</Application>
  <PresentationFormat>宽屏</PresentationFormat>
  <Paragraphs>114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等线</vt:lpstr>
      <vt:lpstr>方正兰亭黑简体</vt:lpstr>
      <vt:lpstr>vivo Bold</vt:lpstr>
      <vt:lpstr>vivo type CN简 Bold</vt:lpstr>
      <vt:lpstr>vivo type CN简 Light</vt:lpstr>
      <vt:lpstr>vivo type CN简 Regular</vt:lpstr>
      <vt:lpstr>vivo type CNS</vt:lpstr>
      <vt:lpstr>vivo type CNS Light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Chenli(vivo)</cp:lastModifiedBy>
  <cp:revision>681</cp:revision>
  <dcterms:created xsi:type="dcterms:W3CDTF">2019-03-21T01:16:59Z</dcterms:created>
  <dcterms:modified xsi:type="dcterms:W3CDTF">2021-03-12T12:06:20Z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