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1"/>
  </p:sldMasterIdLst>
  <p:notesMasterIdLst>
    <p:notesMasterId r:id="rId27"/>
  </p:notesMasterIdLst>
  <p:handoutMasterIdLst>
    <p:handoutMasterId r:id="rId28"/>
  </p:handoutMasterIdLst>
  <p:sldIdLst>
    <p:sldId id="452" r:id="rId2"/>
    <p:sldId id="962" r:id="rId3"/>
    <p:sldId id="922" r:id="rId4"/>
    <p:sldId id="999" r:id="rId5"/>
    <p:sldId id="996" r:id="rId6"/>
    <p:sldId id="998" r:id="rId7"/>
    <p:sldId id="978" r:id="rId8"/>
    <p:sldId id="911" r:id="rId9"/>
    <p:sldId id="969" r:id="rId10"/>
    <p:sldId id="970" r:id="rId11"/>
    <p:sldId id="972" r:id="rId12"/>
    <p:sldId id="988" r:id="rId13"/>
    <p:sldId id="997" r:id="rId14"/>
    <p:sldId id="993" r:id="rId15"/>
    <p:sldId id="985" r:id="rId16"/>
    <p:sldId id="994" r:id="rId17"/>
    <p:sldId id="961" r:id="rId18"/>
    <p:sldId id="984" r:id="rId19"/>
    <p:sldId id="986" r:id="rId20"/>
    <p:sldId id="899" r:id="rId21"/>
    <p:sldId id="973" r:id="rId22"/>
    <p:sldId id="987" r:id="rId23"/>
    <p:sldId id="983" r:id="rId24"/>
    <p:sldId id="976" r:id="rId25"/>
    <p:sldId id="848" r:id="rId26"/>
  </p:sldIdLst>
  <p:sldSz cx="9144000" cy="6858000" type="screen4x3"/>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72AF2F"/>
    <a:srgbClr val="B1D254"/>
    <a:srgbClr val="FFCC00"/>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196" autoAdjust="0"/>
    <p:restoredTop sz="94660" autoAdjust="0"/>
  </p:normalViewPr>
  <p:slideViewPr>
    <p:cSldViewPr snapToGrid="0">
      <p:cViewPr varScale="1">
        <p:scale>
          <a:sx n="101" d="100"/>
          <a:sy n="101" d="100"/>
        </p:scale>
        <p:origin x="1880" y="1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plotArea>
      <c:layout/>
      <c:barChart>
        <c:barDir val="col"/>
        <c:grouping val="clustered"/>
        <c:varyColors val="0"/>
        <c:ser>
          <c:idx val="0"/>
          <c:order val="0"/>
          <c:tx>
            <c:strRef>
              <c:f>Sheet1!$B$1</c:f>
              <c:strCache>
                <c:ptCount val="1"/>
                <c:pt idx="0">
                  <c:v>Delegates</c:v>
                </c:pt>
              </c:strCache>
            </c:strRef>
          </c:tx>
          <c:invertIfNegative val="0"/>
          <c:cat>
            <c:strRef>
              <c:f>Sheet1!$A$2:$A$10</c:f>
              <c:strCache>
                <c:ptCount val="9"/>
                <c:pt idx="0">
                  <c:v>#91</c:v>
                </c:pt>
                <c:pt idx="1">
                  <c:v>#92</c:v>
                </c:pt>
                <c:pt idx="2">
                  <c:v>#92bis</c:v>
                </c:pt>
                <c:pt idx="3">
                  <c:v>#93</c:v>
                </c:pt>
                <c:pt idx="4">
                  <c:v>#94-e</c:v>
                </c:pt>
                <c:pt idx="5">
                  <c:v>#95-e</c:v>
                </c:pt>
                <c:pt idx="6">
                  <c:v>#96-e</c:v>
                </c:pt>
                <c:pt idx="7">
                  <c:v>#97-e</c:v>
                </c:pt>
                <c:pt idx="8">
                  <c:v>#98-e</c:v>
                </c:pt>
              </c:strCache>
            </c:strRef>
          </c:cat>
          <c:val>
            <c:numRef>
              <c:f>Sheet1!$B$2:$B$10</c:f>
              <c:numCache>
                <c:formatCode>General</c:formatCode>
                <c:ptCount val="9"/>
                <c:pt idx="0">
                  <c:v>387</c:v>
                </c:pt>
                <c:pt idx="1">
                  <c:v>266</c:v>
                </c:pt>
                <c:pt idx="2">
                  <c:v>298</c:v>
                </c:pt>
                <c:pt idx="3">
                  <c:v>382</c:v>
                </c:pt>
                <c:pt idx="4">
                  <c:v>226</c:v>
                </c:pt>
                <c:pt idx="5">
                  <c:v>308</c:v>
                </c:pt>
                <c:pt idx="6">
                  <c:v>349</c:v>
                </c:pt>
                <c:pt idx="7">
                  <c:v>367</c:v>
                </c:pt>
                <c:pt idx="8">
                  <c:v>400</c:v>
                </c:pt>
              </c:numCache>
            </c:numRef>
          </c:val>
          <c:extLst>
            <c:ext xmlns:c16="http://schemas.microsoft.com/office/drawing/2014/chart" uri="{C3380CC4-5D6E-409C-BE32-E72D297353CC}">
              <c16:uniqueId val="{00000000-D63E-483D-8DF8-A1FF20310CD7}"/>
            </c:ext>
          </c:extLst>
        </c:ser>
        <c:dLbls>
          <c:showLegendKey val="0"/>
          <c:showVal val="0"/>
          <c:showCatName val="0"/>
          <c:showSerName val="0"/>
          <c:showPercent val="0"/>
          <c:showBubbleSize val="0"/>
        </c:dLbls>
        <c:gapWidth val="150"/>
        <c:axId val="92922368"/>
        <c:axId val="251597888"/>
      </c:barChart>
      <c:catAx>
        <c:axId val="92922368"/>
        <c:scaling>
          <c:orientation val="minMax"/>
        </c:scaling>
        <c:delete val="0"/>
        <c:axPos val="b"/>
        <c:numFmt formatCode="General" sourceLinked="0"/>
        <c:majorTickMark val="none"/>
        <c:minorTickMark val="none"/>
        <c:tickLblPos val="nextTo"/>
        <c:crossAx val="251597888"/>
        <c:crosses val="autoZero"/>
        <c:auto val="1"/>
        <c:lblAlgn val="ctr"/>
        <c:lblOffset val="100"/>
        <c:noMultiLvlLbl val="0"/>
      </c:catAx>
      <c:valAx>
        <c:axId val="251597888"/>
        <c:scaling>
          <c:orientation val="minMax"/>
        </c:scaling>
        <c:delete val="0"/>
        <c:axPos val="l"/>
        <c:majorGridlines/>
        <c:numFmt formatCode="General" sourceLinked="1"/>
        <c:majorTickMark val="none"/>
        <c:minorTickMark val="none"/>
        <c:tickLblPos val="nextTo"/>
        <c:crossAx val="92922368"/>
        <c:crosses val="autoZero"/>
        <c:crossBetween val="between"/>
      </c:valAx>
      <c:dTable>
        <c:showHorzBorder val="1"/>
        <c:showVertBorder val="1"/>
        <c:showOutline val="1"/>
        <c:showKeys val="1"/>
      </c:dTable>
    </c:plotArea>
    <c:plotVisOnly val="1"/>
    <c:dispBlanksAs val="gap"/>
    <c:showDLblsOverMax val="0"/>
  </c:chart>
  <c:txPr>
    <a:bodyPr/>
    <a:lstStyle/>
    <a:p>
      <a:pPr>
        <a:defRPr sz="9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plotArea>
      <c:layout/>
      <c:barChart>
        <c:barDir val="col"/>
        <c:grouping val="clustered"/>
        <c:varyColors val="0"/>
        <c:ser>
          <c:idx val="0"/>
          <c:order val="0"/>
          <c:tx>
            <c:strRef>
              <c:f>Sheet1!$B$1</c:f>
              <c:strCache>
                <c:ptCount val="1"/>
                <c:pt idx="0">
                  <c:v>Contributions</c:v>
                </c:pt>
              </c:strCache>
            </c:strRef>
          </c:tx>
          <c:invertIfNegative val="0"/>
          <c:cat>
            <c:strRef>
              <c:f>Sheet1!$A$2:$A$10</c:f>
              <c:strCache>
                <c:ptCount val="9"/>
                <c:pt idx="0">
                  <c:v>#91</c:v>
                </c:pt>
                <c:pt idx="1">
                  <c:v>#92</c:v>
                </c:pt>
                <c:pt idx="2">
                  <c:v>#92bis</c:v>
                </c:pt>
                <c:pt idx="3">
                  <c:v>#93</c:v>
                </c:pt>
                <c:pt idx="4">
                  <c:v>#94-e</c:v>
                </c:pt>
                <c:pt idx="5">
                  <c:v>#95-e</c:v>
                </c:pt>
                <c:pt idx="6">
                  <c:v>#96-e</c:v>
                </c:pt>
                <c:pt idx="7">
                  <c:v>#97-e</c:v>
                </c:pt>
                <c:pt idx="8">
                  <c:v>#98-e</c:v>
                </c:pt>
              </c:strCache>
            </c:strRef>
          </c:cat>
          <c:val>
            <c:numRef>
              <c:f>Sheet1!$B$2:$B$10</c:f>
              <c:numCache>
                <c:formatCode>General</c:formatCode>
                <c:ptCount val="9"/>
                <c:pt idx="0">
                  <c:v>2337</c:v>
                </c:pt>
                <c:pt idx="1">
                  <c:v>2576</c:v>
                </c:pt>
                <c:pt idx="2">
                  <c:v>2230</c:v>
                </c:pt>
                <c:pt idx="3">
                  <c:v>2886</c:v>
                </c:pt>
                <c:pt idx="4">
                  <c:v>2883</c:v>
                </c:pt>
                <c:pt idx="5">
                  <c:v>3297</c:v>
                </c:pt>
                <c:pt idx="6">
                  <c:v>2971</c:v>
                </c:pt>
                <c:pt idx="7">
                  <c:v>3736</c:v>
                </c:pt>
                <c:pt idx="8">
                  <c:v>3740</c:v>
                </c:pt>
              </c:numCache>
            </c:numRef>
          </c:val>
          <c:extLst>
            <c:ext xmlns:c16="http://schemas.microsoft.com/office/drawing/2014/chart" uri="{C3380CC4-5D6E-409C-BE32-E72D297353CC}">
              <c16:uniqueId val="{00000000-9DFF-400B-85C1-29ACCAC54A87}"/>
            </c:ext>
          </c:extLst>
        </c:ser>
        <c:dLbls>
          <c:showLegendKey val="0"/>
          <c:showVal val="0"/>
          <c:showCatName val="0"/>
          <c:showSerName val="0"/>
          <c:showPercent val="0"/>
          <c:showBubbleSize val="0"/>
        </c:dLbls>
        <c:gapWidth val="150"/>
        <c:axId val="208003584"/>
        <c:axId val="251599616"/>
      </c:barChart>
      <c:catAx>
        <c:axId val="208003584"/>
        <c:scaling>
          <c:orientation val="minMax"/>
        </c:scaling>
        <c:delete val="0"/>
        <c:axPos val="b"/>
        <c:numFmt formatCode="General" sourceLinked="0"/>
        <c:majorTickMark val="none"/>
        <c:minorTickMark val="none"/>
        <c:tickLblPos val="nextTo"/>
        <c:crossAx val="251599616"/>
        <c:crosses val="autoZero"/>
        <c:auto val="1"/>
        <c:lblAlgn val="ctr"/>
        <c:lblOffset val="100"/>
        <c:noMultiLvlLbl val="0"/>
      </c:catAx>
      <c:valAx>
        <c:axId val="251599616"/>
        <c:scaling>
          <c:orientation val="minMax"/>
        </c:scaling>
        <c:delete val="0"/>
        <c:axPos val="l"/>
        <c:majorGridlines/>
        <c:numFmt formatCode="General" sourceLinked="1"/>
        <c:majorTickMark val="none"/>
        <c:minorTickMark val="none"/>
        <c:tickLblPos val="nextTo"/>
        <c:crossAx val="208003584"/>
        <c:crosses val="autoZero"/>
        <c:crossBetween val="between"/>
      </c:valAx>
      <c:dTable>
        <c:showHorzBorder val="1"/>
        <c:showVertBorder val="1"/>
        <c:showOutline val="1"/>
        <c:showKeys val="1"/>
      </c:dTable>
    </c:plotArea>
    <c:plotVisOnly val="1"/>
    <c:dispBlanksAs val="gap"/>
    <c:showDLblsOverMax val="0"/>
  </c:chart>
  <c:txPr>
    <a:bodyPr/>
    <a:lstStyle/>
    <a:p>
      <a:pPr>
        <a:defRPr sz="9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1181100" y="695325"/>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1181100" y="695325"/>
            <a:ext cx="4649788" cy="3487738"/>
          </a:xfrm>
          <a:ln/>
        </p:spPr>
      </p:sp>
      <p:sp>
        <p:nvSpPr>
          <p:cNvPr id="6147" name="Rectangle 3"/>
          <p:cNvSpPr>
            <a:spLocks noGrp="1" noChangeArrowheads="1"/>
          </p:cNvSpPr>
          <p:nvPr>
            <p:ph type="body" idx="1"/>
          </p:nvPr>
        </p:nvSpPr>
        <p:spPr>
          <a:xfrm>
            <a:off x="932411" y="4417587"/>
            <a:ext cx="5145581" cy="418248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1869344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16</a:t>
            </a:fld>
            <a:endParaRPr lang="en-GB" altLang="en-US"/>
          </a:p>
        </p:txBody>
      </p:sp>
    </p:spTree>
    <p:extLst>
      <p:ext uri="{BB962C8B-B14F-4D97-AF65-F5344CB8AC3E}">
        <p14:creationId xmlns:p14="http://schemas.microsoft.com/office/powerpoint/2010/main" val="5335406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ChangeArrowheads="1" noTextEdit="1"/>
          </p:cNvSpPr>
          <p:nvPr>
            <p:ph type="sldImg"/>
          </p:nvPr>
        </p:nvSpPr>
        <p:spPr>
          <a:ln/>
        </p:spPr>
      </p:sp>
      <p:sp>
        <p:nvSpPr>
          <p:cNvPr id="1945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ja-JP" dirty="0"/>
          </a:p>
        </p:txBody>
      </p:sp>
      <p:sp>
        <p:nvSpPr>
          <p:cNvPr id="1946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defRPr kumimoji="1" sz="2400">
                <a:solidFill>
                  <a:schemeClr val="tx1"/>
                </a:solidFill>
                <a:latin typeface="Calibri" pitchFamily="34" charset="0"/>
                <a:ea typeface="ＭＳ Ｐゴシック" charset="-128"/>
              </a:defRPr>
            </a:lvl1pPr>
            <a:lvl2pPr marL="698500" indent="-268288" defTabSz="904875">
              <a:defRPr kumimoji="1" sz="2400">
                <a:solidFill>
                  <a:schemeClr val="tx1"/>
                </a:solidFill>
                <a:latin typeface="Calibri" pitchFamily="34" charset="0"/>
                <a:ea typeface="ＭＳ Ｐゴシック" charset="-128"/>
              </a:defRPr>
            </a:lvl2pPr>
            <a:lvl3pPr marL="1074738" indent="-214313" defTabSz="904875">
              <a:defRPr kumimoji="1" sz="2400">
                <a:solidFill>
                  <a:schemeClr val="tx1"/>
                </a:solidFill>
                <a:latin typeface="Calibri" pitchFamily="34" charset="0"/>
                <a:ea typeface="ＭＳ Ｐゴシック" charset="-128"/>
              </a:defRPr>
            </a:lvl3pPr>
            <a:lvl4pPr marL="1503363" indent="-214313" defTabSz="904875">
              <a:defRPr kumimoji="1" sz="2400">
                <a:solidFill>
                  <a:schemeClr val="tx1"/>
                </a:solidFill>
                <a:latin typeface="Calibri" pitchFamily="34" charset="0"/>
                <a:ea typeface="ＭＳ Ｐゴシック" charset="-128"/>
              </a:defRPr>
            </a:lvl4pPr>
            <a:lvl5pPr marL="1933575" indent="-214313" defTabSz="904875">
              <a:defRPr kumimoji="1" sz="2400">
                <a:solidFill>
                  <a:schemeClr val="tx1"/>
                </a:solidFill>
                <a:latin typeface="Calibri" pitchFamily="34" charset="0"/>
                <a:ea typeface="ＭＳ Ｐゴシック" charset="-128"/>
              </a:defRPr>
            </a:lvl5pPr>
            <a:lvl6pPr marL="2390775" indent="-214313" defTabSz="904875" eaLnBrk="0" fontAlgn="base" hangingPunct="0">
              <a:spcBef>
                <a:spcPct val="0"/>
              </a:spcBef>
              <a:spcAft>
                <a:spcPct val="0"/>
              </a:spcAft>
              <a:defRPr kumimoji="1" sz="2400">
                <a:solidFill>
                  <a:schemeClr val="tx1"/>
                </a:solidFill>
                <a:latin typeface="Calibri" pitchFamily="34" charset="0"/>
                <a:ea typeface="ＭＳ Ｐゴシック" charset="-128"/>
              </a:defRPr>
            </a:lvl6pPr>
            <a:lvl7pPr marL="2847975" indent="-214313" defTabSz="904875" eaLnBrk="0" fontAlgn="base" hangingPunct="0">
              <a:spcBef>
                <a:spcPct val="0"/>
              </a:spcBef>
              <a:spcAft>
                <a:spcPct val="0"/>
              </a:spcAft>
              <a:defRPr kumimoji="1" sz="2400">
                <a:solidFill>
                  <a:schemeClr val="tx1"/>
                </a:solidFill>
                <a:latin typeface="Calibri" pitchFamily="34" charset="0"/>
                <a:ea typeface="ＭＳ Ｐゴシック" charset="-128"/>
              </a:defRPr>
            </a:lvl7pPr>
            <a:lvl8pPr marL="3305175" indent="-214313" defTabSz="904875" eaLnBrk="0" fontAlgn="base" hangingPunct="0">
              <a:spcBef>
                <a:spcPct val="0"/>
              </a:spcBef>
              <a:spcAft>
                <a:spcPct val="0"/>
              </a:spcAft>
              <a:defRPr kumimoji="1" sz="2400">
                <a:solidFill>
                  <a:schemeClr val="tx1"/>
                </a:solidFill>
                <a:latin typeface="Calibri" pitchFamily="34" charset="0"/>
                <a:ea typeface="ＭＳ Ｐゴシック" charset="-128"/>
              </a:defRPr>
            </a:lvl8pPr>
            <a:lvl9pPr marL="3762375" indent="-214313" defTabSz="904875" eaLnBrk="0" fontAlgn="base" hangingPunct="0">
              <a:spcBef>
                <a:spcPct val="0"/>
              </a:spcBef>
              <a:spcAft>
                <a:spcPct val="0"/>
              </a:spcAft>
              <a:defRPr kumimoji="1" sz="2400">
                <a:solidFill>
                  <a:schemeClr val="tx1"/>
                </a:solidFill>
                <a:latin typeface="Calibri" pitchFamily="34" charset="0"/>
                <a:ea typeface="ＭＳ Ｐゴシック" charset="-128"/>
              </a:defRPr>
            </a:lvl9pPr>
          </a:lstStyle>
          <a:p>
            <a:fld id="{4F9D3412-1553-41F3-B70F-CF5E21A34C58}" type="slidenum">
              <a:rPr kumimoji="0" lang="ja-JP" altLang="en-GB" sz="1100">
                <a:latin typeface="Times New Roman" pitchFamily="18" charset="0"/>
                <a:cs typeface="Arial" charset="0"/>
              </a:rPr>
              <a:pPr/>
              <a:t>20</a:t>
            </a:fld>
            <a:endParaRPr kumimoji="0" lang="en-GB" altLang="ja-JP" sz="1100" dirty="0">
              <a:latin typeface="Times New Roman" pitchFamily="18" charset="0"/>
              <a:cs typeface="Arial" charset="0"/>
            </a:endParaRPr>
          </a:p>
        </p:txBody>
      </p:sp>
    </p:spTree>
    <p:extLst>
      <p:ext uri="{BB962C8B-B14F-4D97-AF65-F5344CB8AC3E}">
        <p14:creationId xmlns:p14="http://schemas.microsoft.com/office/powerpoint/2010/main" val="14968207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21</a:t>
            </a:fld>
            <a:endParaRPr lang="en-GB" altLang="en-US"/>
          </a:p>
        </p:txBody>
      </p:sp>
    </p:spTree>
    <p:extLst>
      <p:ext uri="{BB962C8B-B14F-4D97-AF65-F5344CB8AC3E}">
        <p14:creationId xmlns:p14="http://schemas.microsoft.com/office/powerpoint/2010/main" val="27468319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22</a:t>
            </a:fld>
            <a:endParaRPr lang="en-GB" altLang="en-US"/>
          </a:p>
        </p:txBody>
      </p:sp>
    </p:spTree>
    <p:extLst>
      <p:ext uri="{BB962C8B-B14F-4D97-AF65-F5344CB8AC3E}">
        <p14:creationId xmlns:p14="http://schemas.microsoft.com/office/powerpoint/2010/main" val="12117492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ChangeArrowheads="1" noTextEdit="1"/>
          </p:cNvSpPr>
          <p:nvPr>
            <p:ph type="sldImg"/>
          </p:nvPr>
        </p:nvSpPr>
        <p:spPr>
          <a:ln/>
        </p:spPr>
      </p:sp>
      <p:sp>
        <p:nvSpPr>
          <p:cNvPr id="1945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ja-JP" dirty="0"/>
          </a:p>
        </p:txBody>
      </p:sp>
      <p:sp>
        <p:nvSpPr>
          <p:cNvPr id="1946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defRPr kumimoji="1" sz="2400">
                <a:solidFill>
                  <a:schemeClr val="tx1"/>
                </a:solidFill>
                <a:latin typeface="Calibri" pitchFamily="34" charset="0"/>
                <a:ea typeface="ＭＳ Ｐゴシック" charset="-128"/>
              </a:defRPr>
            </a:lvl1pPr>
            <a:lvl2pPr marL="698500" indent="-268288" defTabSz="904875">
              <a:defRPr kumimoji="1" sz="2400">
                <a:solidFill>
                  <a:schemeClr val="tx1"/>
                </a:solidFill>
                <a:latin typeface="Calibri" pitchFamily="34" charset="0"/>
                <a:ea typeface="ＭＳ Ｐゴシック" charset="-128"/>
              </a:defRPr>
            </a:lvl2pPr>
            <a:lvl3pPr marL="1074738" indent="-214313" defTabSz="904875">
              <a:defRPr kumimoji="1" sz="2400">
                <a:solidFill>
                  <a:schemeClr val="tx1"/>
                </a:solidFill>
                <a:latin typeface="Calibri" pitchFamily="34" charset="0"/>
                <a:ea typeface="ＭＳ Ｐゴシック" charset="-128"/>
              </a:defRPr>
            </a:lvl3pPr>
            <a:lvl4pPr marL="1503363" indent="-214313" defTabSz="904875">
              <a:defRPr kumimoji="1" sz="2400">
                <a:solidFill>
                  <a:schemeClr val="tx1"/>
                </a:solidFill>
                <a:latin typeface="Calibri" pitchFamily="34" charset="0"/>
                <a:ea typeface="ＭＳ Ｐゴシック" charset="-128"/>
              </a:defRPr>
            </a:lvl4pPr>
            <a:lvl5pPr marL="1933575" indent="-214313" defTabSz="904875">
              <a:defRPr kumimoji="1" sz="2400">
                <a:solidFill>
                  <a:schemeClr val="tx1"/>
                </a:solidFill>
                <a:latin typeface="Calibri" pitchFamily="34" charset="0"/>
                <a:ea typeface="ＭＳ Ｐゴシック" charset="-128"/>
              </a:defRPr>
            </a:lvl5pPr>
            <a:lvl6pPr marL="2390775" indent="-214313" defTabSz="904875" eaLnBrk="0" fontAlgn="base" hangingPunct="0">
              <a:spcBef>
                <a:spcPct val="0"/>
              </a:spcBef>
              <a:spcAft>
                <a:spcPct val="0"/>
              </a:spcAft>
              <a:defRPr kumimoji="1" sz="2400">
                <a:solidFill>
                  <a:schemeClr val="tx1"/>
                </a:solidFill>
                <a:latin typeface="Calibri" pitchFamily="34" charset="0"/>
                <a:ea typeface="ＭＳ Ｐゴシック" charset="-128"/>
              </a:defRPr>
            </a:lvl6pPr>
            <a:lvl7pPr marL="2847975" indent="-214313" defTabSz="904875" eaLnBrk="0" fontAlgn="base" hangingPunct="0">
              <a:spcBef>
                <a:spcPct val="0"/>
              </a:spcBef>
              <a:spcAft>
                <a:spcPct val="0"/>
              </a:spcAft>
              <a:defRPr kumimoji="1" sz="2400">
                <a:solidFill>
                  <a:schemeClr val="tx1"/>
                </a:solidFill>
                <a:latin typeface="Calibri" pitchFamily="34" charset="0"/>
                <a:ea typeface="ＭＳ Ｐゴシック" charset="-128"/>
              </a:defRPr>
            </a:lvl7pPr>
            <a:lvl8pPr marL="3305175" indent="-214313" defTabSz="904875" eaLnBrk="0" fontAlgn="base" hangingPunct="0">
              <a:spcBef>
                <a:spcPct val="0"/>
              </a:spcBef>
              <a:spcAft>
                <a:spcPct val="0"/>
              </a:spcAft>
              <a:defRPr kumimoji="1" sz="2400">
                <a:solidFill>
                  <a:schemeClr val="tx1"/>
                </a:solidFill>
                <a:latin typeface="Calibri" pitchFamily="34" charset="0"/>
                <a:ea typeface="ＭＳ Ｐゴシック" charset="-128"/>
              </a:defRPr>
            </a:lvl8pPr>
            <a:lvl9pPr marL="3762375" indent="-214313" defTabSz="904875" eaLnBrk="0" fontAlgn="base" hangingPunct="0">
              <a:spcBef>
                <a:spcPct val="0"/>
              </a:spcBef>
              <a:spcAft>
                <a:spcPct val="0"/>
              </a:spcAft>
              <a:defRPr kumimoji="1" sz="2400">
                <a:solidFill>
                  <a:schemeClr val="tx1"/>
                </a:solidFill>
                <a:latin typeface="Calibri" pitchFamily="34" charset="0"/>
                <a:ea typeface="ＭＳ Ｐゴシック" charset="-128"/>
              </a:defRPr>
            </a:lvl9pPr>
          </a:lstStyle>
          <a:p>
            <a:fld id="{4F9D3412-1553-41F3-B70F-CF5E21A34C58}" type="slidenum">
              <a:rPr kumimoji="0" lang="ja-JP" altLang="en-GB" sz="1100">
                <a:latin typeface="Times New Roman" pitchFamily="18" charset="0"/>
                <a:cs typeface="Arial" charset="0"/>
              </a:rPr>
              <a:pPr/>
              <a:t>8</a:t>
            </a:fld>
            <a:endParaRPr kumimoji="0" lang="en-GB" altLang="ja-JP" sz="1100" dirty="0">
              <a:latin typeface="Times New Roman" pitchFamily="18" charset="0"/>
              <a:cs typeface="Arial" charset="0"/>
            </a:endParaRPr>
          </a:p>
        </p:txBody>
      </p:sp>
    </p:spTree>
    <p:extLst>
      <p:ext uri="{BB962C8B-B14F-4D97-AF65-F5344CB8AC3E}">
        <p14:creationId xmlns:p14="http://schemas.microsoft.com/office/powerpoint/2010/main" val="2784828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9</a:t>
            </a:fld>
            <a:endParaRPr lang="en-GB" altLang="en-US"/>
          </a:p>
        </p:txBody>
      </p:sp>
    </p:spTree>
    <p:extLst>
      <p:ext uri="{BB962C8B-B14F-4D97-AF65-F5344CB8AC3E}">
        <p14:creationId xmlns:p14="http://schemas.microsoft.com/office/powerpoint/2010/main" val="2865615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10</a:t>
            </a:fld>
            <a:endParaRPr lang="en-GB" altLang="en-US"/>
          </a:p>
        </p:txBody>
      </p:sp>
    </p:spTree>
    <p:extLst>
      <p:ext uri="{BB962C8B-B14F-4D97-AF65-F5344CB8AC3E}">
        <p14:creationId xmlns:p14="http://schemas.microsoft.com/office/powerpoint/2010/main" val="3570949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11</a:t>
            </a:fld>
            <a:endParaRPr lang="en-GB" altLang="en-US"/>
          </a:p>
        </p:txBody>
      </p:sp>
    </p:spTree>
    <p:extLst>
      <p:ext uri="{BB962C8B-B14F-4D97-AF65-F5344CB8AC3E}">
        <p14:creationId xmlns:p14="http://schemas.microsoft.com/office/powerpoint/2010/main" val="7773861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12</a:t>
            </a:fld>
            <a:endParaRPr lang="en-GB" altLang="en-US"/>
          </a:p>
        </p:txBody>
      </p:sp>
    </p:spTree>
    <p:extLst>
      <p:ext uri="{BB962C8B-B14F-4D97-AF65-F5344CB8AC3E}">
        <p14:creationId xmlns:p14="http://schemas.microsoft.com/office/powerpoint/2010/main" val="21304977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13</a:t>
            </a:fld>
            <a:endParaRPr lang="en-GB" altLang="en-US"/>
          </a:p>
        </p:txBody>
      </p:sp>
    </p:spTree>
    <p:extLst>
      <p:ext uri="{BB962C8B-B14F-4D97-AF65-F5344CB8AC3E}">
        <p14:creationId xmlns:p14="http://schemas.microsoft.com/office/powerpoint/2010/main" val="30245846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14</a:t>
            </a:fld>
            <a:endParaRPr lang="en-GB" altLang="en-US"/>
          </a:p>
        </p:txBody>
      </p:sp>
    </p:spTree>
    <p:extLst>
      <p:ext uri="{BB962C8B-B14F-4D97-AF65-F5344CB8AC3E}">
        <p14:creationId xmlns:p14="http://schemas.microsoft.com/office/powerpoint/2010/main" val="11001366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15</a:t>
            </a:fld>
            <a:endParaRPr lang="en-GB" altLang="en-US"/>
          </a:p>
        </p:txBody>
      </p:sp>
    </p:spTree>
    <p:extLst>
      <p:ext uri="{BB962C8B-B14F-4D97-AF65-F5344CB8AC3E}">
        <p14:creationId xmlns:p14="http://schemas.microsoft.com/office/powerpoint/2010/main" val="11489194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fi-FI"/>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fi-FI"/>
          </a:p>
        </p:txBody>
      </p:sp>
      <p:sp>
        <p:nvSpPr>
          <p:cNvPr id="4" name="Slide Number Placeholder 5"/>
          <p:cNvSpPr>
            <a:spLocks noGrp="1"/>
          </p:cNvSpPr>
          <p:nvPr>
            <p:ph type="sldNum" sz="quarter" idx="10"/>
          </p:nvPr>
        </p:nvSpPr>
        <p:spPr>
          <a:xfrm>
            <a:off x="8558213" y="6483350"/>
            <a:ext cx="395287" cy="222250"/>
          </a:xfrm>
        </p:spPr>
        <p:txBody>
          <a:bodyPr/>
          <a:lstStyle>
            <a:lvl1pPr>
              <a:defRPr/>
            </a:lvl1pPr>
          </a:lstStyle>
          <a:p>
            <a:fld id="{ED32EBC1-262A-4BE7-B9F3-9F3AFBBA0893}" type="slidenum">
              <a:rPr lang="en-GB" altLang="en-US"/>
              <a:pPr/>
              <a:t>‹#›</a:t>
            </a:fld>
            <a:endParaRPr lang="en-GB" altLang="en-US"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D73D7228-79D2-4A43-9F7D-95D572D85026}" type="slidenum">
              <a:rPr lang="en-GB" altLang="en-US"/>
              <a:pPr/>
              <a:t>‹#›</a:t>
            </a:fld>
            <a:endParaRPr lang="en-GB" altLang="en-US" dirty="0"/>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9183F171-0A11-43E5-B070-5F21A599C37C}" type="slidenum">
              <a:rPr lang="en-GB" altLang="en-US"/>
              <a:pPr/>
              <a:t>‹#›</a:t>
            </a:fld>
            <a:endParaRPr lang="en-GB" altLang="en-US" dirty="0"/>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6" name="Slide Number Placeholder 5"/>
          <p:cNvSpPr>
            <a:spLocks noGrp="1"/>
          </p:cNvSpPr>
          <p:nvPr>
            <p:ph type="sldNum" sz="quarter" idx="10"/>
          </p:nvPr>
        </p:nvSpPr>
        <p:spPr/>
        <p:txBody>
          <a:bodyPr/>
          <a:lstStyle>
            <a:lvl1pPr>
              <a:defRPr/>
            </a:lvl1pPr>
          </a:lstStyle>
          <a:p>
            <a:fld id="{1D729CA9-0B79-4B9A-B62F-ED6DB8AE837C}" type="slidenum">
              <a:rPr lang="en-GB" altLang="en-US"/>
              <a:pPr/>
              <a:t>‹#›</a:t>
            </a:fld>
            <a:endParaRPr lang="en-GB" altLang="en-US" dirty="0"/>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Slide Number Placeholder 5"/>
          <p:cNvSpPr>
            <a:spLocks noGrp="1"/>
          </p:cNvSpPr>
          <p:nvPr>
            <p:ph type="sldNum" sz="quarter" idx="10"/>
          </p:nvPr>
        </p:nvSpPr>
        <p:spPr/>
        <p:txBody>
          <a:bodyPr/>
          <a:lstStyle>
            <a:lvl1pPr>
              <a:defRPr/>
            </a:lvl1pPr>
          </a:lstStyle>
          <a:p>
            <a:fld id="{A851C810-DF41-44A4-96B1-30899027F1DF}" type="slidenum">
              <a:rPr lang="en-GB" altLang="en-US"/>
              <a:pPr/>
              <a:t>‹#›</a:t>
            </a:fld>
            <a:endParaRPr lang="en-GB" altLang="en-US" dirty="0"/>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fi-FI"/>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fld id="{21FE3C95-0919-4D11-B52B-A1D487465AA3}" type="slidenum">
              <a:rPr lang="en-GB" altLang="en-US"/>
              <a:pPr/>
              <a:t>‹#›</a:t>
            </a:fld>
            <a:endParaRPr lang="en-GB" altLang="en-US" dirty="0"/>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Slide Number Placeholder 5"/>
          <p:cNvSpPr>
            <a:spLocks noGrp="1"/>
          </p:cNvSpPr>
          <p:nvPr>
            <p:ph type="sldNum" sz="quarter" idx="10"/>
          </p:nvPr>
        </p:nvSpPr>
        <p:spPr/>
        <p:txBody>
          <a:bodyPr/>
          <a:lstStyle>
            <a:lvl1pPr>
              <a:defRPr/>
            </a:lvl1pPr>
          </a:lstStyle>
          <a:p>
            <a:fld id="{91609000-B0AB-4B70-92DC-1906A0EA0615}" type="slidenum">
              <a:rPr lang="en-GB" altLang="en-US"/>
              <a:pPr/>
              <a:t>‹#›</a:t>
            </a:fld>
            <a:endParaRPr lang="en-GB" altLang="en-US"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Slide Number Placeholder 5"/>
          <p:cNvSpPr>
            <a:spLocks noGrp="1"/>
          </p:cNvSpPr>
          <p:nvPr>
            <p:ph type="sldNum" sz="quarter" idx="10"/>
          </p:nvPr>
        </p:nvSpPr>
        <p:spPr/>
        <p:txBody>
          <a:bodyPr/>
          <a:lstStyle>
            <a:lvl1pPr>
              <a:defRPr/>
            </a:lvl1pPr>
          </a:lstStyle>
          <a:p>
            <a:fld id="{2F5F441D-FDC9-4917-8782-9FB1A52175EE}" type="slidenum">
              <a:rPr lang="en-GB" altLang="en-US"/>
              <a:pPr/>
              <a:t>‹#›</a:t>
            </a:fld>
            <a:endParaRPr lang="en-GB" altLang="en-US"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Slide Number Placeholder 5"/>
          <p:cNvSpPr>
            <a:spLocks noGrp="1"/>
          </p:cNvSpPr>
          <p:nvPr>
            <p:ph type="sldNum" sz="quarter" idx="10"/>
          </p:nvPr>
        </p:nvSpPr>
        <p:spPr/>
        <p:txBody>
          <a:bodyPr/>
          <a:lstStyle>
            <a:lvl1pPr>
              <a:defRPr/>
            </a:lvl1pPr>
          </a:lstStyle>
          <a:p>
            <a:fld id="{5CF5DB0B-C0D7-4C62-A89C-F6E83EC7A4B0}" type="slidenum">
              <a:rPr lang="en-GB" altLang="en-US"/>
              <a:pPr/>
              <a:t>‹#›</a:t>
            </a:fld>
            <a:endParaRPr lang="en-GB" altLang="en-US" dirty="0"/>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fld id="{9F83FCB4-3B62-4790-B149-1B187BB8C5D5}" type="slidenum">
              <a:rPr lang="en-GB" altLang="en-US"/>
              <a:pPr/>
              <a:t>‹#›</a:t>
            </a:fld>
            <a:endParaRPr lang="en-GB" altLang="en-US" dirty="0"/>
          </a:p>
        </p:txBody>
      </p:sp>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fld id="{1A1FDCA5-AF96-43E1-A56E-6D95327FFFD0}" type="slidenum">
              <a:rPr lang="en-GB" altLang="en-US"/>
              <a:pPr/>
              <a:t>‹#›</a:t>
            </a:fld>
            <a:endParaRPr lang="en-GB" altLang="en-US" dirty="0"/>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fld id="{E88281B7-44C3-492A-8DFD-11FF2867AA2E}" type="slidenum">
              <a:rPr lang="en-GB" altLang="en-US"/>
              <a:pPr/>
              <a:t>‹#›</a:t>
            </a:fld>
            <a:endParaRPr lang="en-GB" altLang="en-US" dirty="0"/>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pic>
        <p:nvPicPr>
          <p:cNvPr id="1030"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76342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27038" y="6473825"/>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 3GPP 2020</a:t>
            </a:r>
          </a:p>
        </p:txBody>
      </p:sp>
      <p:sp>
        <p:nvSpPr>
          <p:cNvPr id="56334" name="Slide Number Placeholder 4"/>
          <p:cNvSpPr txBox="1">
            <a:spLocks noGrp="1"/>
          </p:cNvSpPr>
          <p:nvPr/>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6.xml"/><Relationship Id="rId4"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cstate="print">
            <a:clrChange>
              <a:clrFrom>
                <a:srgbClr val="FEFEFE"/>
              </a:clrFrom>
              <a:clrTo>
                <a:srgbClr val="FEFEFE">
                  <a:alpha val="0"/>
                </a:srgbClr>
              </a:clrTo>
            </a:clrChange>
            <a:lum bright="90000" contrast="-80000"/>
            <a:grayscl/>
            <a:extLst>
              <a:ext uri="{28A0092B-C50C-407E-A947-70E740481C1C}">
                <a14:useLocalDpi xmlns:a14="http://schemas.microsoft.com/office/drawing/2010/main" val="0"/>
              </a:ext>
            </a:extLst>
          </a:blip>
          <a:srcRect/>
          <a:stretch>
            <a:fillRect/>
          </a:stretch>
        </p:blipFill>
        <p:spPr bwMode="auto">
          <a:xfrm>
            <a:off x="762000" y="16287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9"/>
          <p:cNvSpPr>
            <a:spLocks noGrp="1"/>
          </p:cNvSpPr>
          <p:nvPr>
            <p:ph type="ctrTitle"/>
          </p:nvPr>
        </p:nvSpPr>
        <p:spPr/>
        <p:txBody>
          <a:bodyPr>
            <a:normAutofit fontScale="90000"/>
          </a:bodyPr>
          <a:lstStyle/>
          <a:p>
            <a:br>
              <a:rPr lang="en-US" altLang="zh-CN" dirty="0"/>
            </a:br>
            <a:br>
              <a:rPr lang="en-US" altLang="zh-CN" dirty="0"/>
            </a:br>
            <a:endParaRPr lang="en-GB" altLang="zh-CN" dirty="0">
              <a:ea typeface="SimSun" pitchFamily="2" charset="-122"/>
            </a:endParaRPr>
          </a:p>
        </p:txBody>
      </p:sp>
      <p:sp>
        <p:nvSpPr>
          <p:cNvPr id="5125" name="Subtitle 6"/>
          <p:cNvSpPr>
            <a:spLocks noGrp="1"/>
          </p:cNvSpPr>
          <p:nvPr>
            <p:ph type="subTitle" idx="4294967295"/>
          </p:nvPr>
        </p:nvSpPr>
        <p:spPr>
          <a:xfrm>
            <a:off x="2125744" y="4096574"/>
            <a:ext cx="5651369" cy="379414"/>
          </a:xfrm>
        </p:spPr>
        <p:txBody>
          <a:bodyPr/>
          <a:lstStyle/>
          <a:p>
            <a:pPr marL="0" indent="0">
              <a:buFontTx/>
              <a:buNone/>
            </a:pPr>
            <a:r>
              <a:rPr lang="en-GB" altLang="en-US" sz="2000" dirty="0">
                <a:latin typeface="Arial" charset="0"/>
              </a:rPr>
              <a:t>Steven Chen</a:t>
            </a:r>
          </a:p>
          <a:p>
            <a:pPr marL="0" indent="0">
              <a:buFontTx/>
              <a:buNone/>
            </a:pPr>
            <a:r>
              <a:rPr lang="en-GB" altLang="en-US" sz="2000" dirty="0">
                <a:latin typeface="Arial" charset="0"/>
              </a:rPr>
              <a:t>RAN4 Chairman (Apple)</a:t>
            </a:r>
          </a:p>
        </p:txBody>
      </p:sp>
      <p:sp>
        <p:nvSpPr>
          <p:cNvPr id="12" name="Text Box 63"/>
          <p:cNvSpPr txBox="1">
            <a:spLocks noChangeArrowheads="1"/>
          </p:cNvSpPr>
          <p:nvPr/>
        </p:nvSpPr>
        <p:spPr bwMode="auto">
          <a:xfrm>
            <a:off x="1182688" y="2459038"/>
            <a:ext cx="6427787" cy="1446212"/>
          </a:xfrm>
          <a:prstGeom prst="rect">
            <a:avLst/>
          </a:prstGeom>
          <a:noFill/>
          <a:ln w="9525">
            <a:noFill/>
            <a:miter lim="800000"/>
            <a:headEnd/>
            <a:tailEnd/>
          </a:ln>
          <a:effectLst/>
        </p:spPr>
        <p:txBody>
          <a:bodyPr wrap="none">
            <a:spAutoFit/>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algn="ctr"/>
            <a:r>
              <a:rPr lang="en-GB" altLang="zh-CN" sz="4400" dirty="0">
                <a:solidFill>
                  <a:srgbClr val="FF3300"/>
                </a:solidFill>
                <a:effectLst>
                  <a:outerShdw blurRad="38100" dist="38100" dir="2700000" algn="tl">
                    <a:srgbClr val="C0C0C0"/>
                  </a:outerShdw>
                </a:effectLst>
                <a:latin typeface="Arial" charset="0"/>
                <a:ea typeface="SimSun" pitchFamily="2" charset="-122"/>
              </a:rPr>
              <a:t>Status Report RAN WG4</a:t>
            </a:r>
            <a:br>
              <a:rPr lang="en-GB" altLang="zh-CN" sz="4400" dirty="0">
                <a:solidFill>
                  <a:srgbClr val="FF3300"/>
                </a:solidFill>
                <a:effectLst>
                  <a:outerShdw blurRad="38100" dist="38100" dir="2700000" algn="tl">
                    <a:srgbClr val="C0C0C0"/>
                  </a:outerShdw>
                </a:effectLst>
                <a:latin typeface="Arial" charset="0"/>
                <a:ea typeface="SimSun" pitchFamily="2" charset="-122"/>
              </a:rPr>
            </a:br>
            <a:r>
              <a:rPr lang="en-GB" altLang="zh-CN" sz="4400" dirty="0">
                <a:solidFill>
                  <a:srgbClr val="FF3300"/>
                </a:solidFill>
                <a:effectLst>
                  <a:outerShdw blurRad="38100" dist="38100" dir="2700000" algn="tl">
                    <a:srgbClr val="C0C0C0"/>
                  </a:outerShdw>
                </a:effectLst>
                <a:latin typeface="Arial" charset="0"/>
                <a:ea typeface="SimSun" pitchFamily="2" charset="-122"/>
              </a:rPr>
              <a:t>to TSG-RAN #</a:t>
            </a:r>
            <a:r>
              <a:rPr lang="en-US" altLang="zh-CN" sz="4400" dirty="0">
                <a:solidFill>
                  <a:srgbClr val="FF3300"/>
                </a:solidFill>
                <a:effectLst>
                  <a:outerShdw blurRad="38100" dist="38100" dir="2700000" algn="tl">
                    <a:srgbClr val="C0C0C0"/>
                  </a:outerShdw>
                </a:effectLst>
                <a:latin typeface="Arial" charset="0"/>
                <a:ea typeface="SimSun" pitchFamily="2" charset="-122"/>
              </a:rPr>
              <a:t>91-e</a:t>
            </a:r>
            <a:endParaRPr lang="en-US" altLang="zh-CN" sz="4400" dirty="0">
              <a:solidFill>
                <a:srgbClr val="FF3300"/>
              </a:solidFill>
              <a:effectLst>
                <a:outerShdw blurRad="38100" dist="38100" dir="2700000" algn="tl">
                  <a:srgbClr val="C0C0C0"/>
                </a:outerShdw>
              </a:effectLst>
              <a:latin typeface="Arial" charset="0"/>
            </a:endParaRPr>
          </a:p>
        </p:txBody>
      </p:sp>
      <p:sp>
        <p:nvSpPr>
          <p:cNvPr id="7" name="Text Box 65"/>
          <p:cNvSpPr txBox="1">
            <a:spLocks noChangeArrowheads="1"/>
          </p:cNvSpPr>
          <p:nvPr/>
        </p:nvSpPr>
        <p:spPr bwMode="auto">
          <a:xfrm>
            <a:off x="273347" y="258763"/>
            <a:ext cx="711358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ts val="0"/>
              </a:spcBef>
              <a:buFontTx/>
              <a:buNone/>
            </a:pPr>
            <a:r>
              <a:rPr lang="en-GB" altLang="en-US" sz="2000" b="1" dirty="0">
                <a:latin typeface="Arial" charset="0"/>
                <a:cs typeface="Times New Roman" pitchFamily="18" charset="0"/>
              </a:rPr>
              <a:t>3GPP TSG RAN #91</a:t>
            </a:r>
            <a:r>
              <a:rPr lang="en-US" altLang="en-US" sz="2000" b="1" dirty="0">
                <a:latin typeface="Arial" charset="0"/>
                <a:cs typeface="Times New Roman" pitchFamily="18" charset="0"/>
              </a:rPr>
              <a:t>-e</a:t>
            </a:r>
            <a:r>
              <a:rPr lang="en-GB" altLang="en-US" sz="2000" b="1" dirty="0">
                <a:latin typeface="Arial" charset="0"/>
                <a:cs typeface="Times New Roman" pitchFamily="18" charset="0"/>
              </a:rPr>
              <a:t>				RP-210009</a:t>
            </a:r>
          </a:p>
          <a:p>
            <a:pPr eaLnBrk="1" hangingPunct="1">
              <a:spcBef>
                <a:spcPts val="0"/>
              </a:spcBef>
              <a:buFontTx/>
              <a:buNone/>
            </a:pPr>
            <a:r>
              <a:rPr lang="en-US" altLang="zh-CN" sz="2000" b="1" dirty="0">
                <a:latin typeface="Arial" charset="0"/>
                <a:cs typeface="Times New Roman" pitchFamily="18" charset="0"/>
              </a:rPr>
              <a:t>E-meeting, Mar. 22-26, 2020</a:t>
            </a:r>
            <a:endParaRPr lang="en-GB" altLang="en-US" sz="2000" b="1" dirty="0">
              <a:latin typeface="Arial" charset="0"/>
              <a:cs typeface="Times New Roman" pitchFamily="18"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a:t>R16 NR other WG led WI/SIs </a:t>
            </a:r>
            <a:endParaRPr lang="en-US" dirty="0"/>
          </a:p>
        </p:txBody>
      </p:sp>
      <p:sp>
        <p:nvSpPr>
          <p:cNvPr id="4" name="Slide Number Placeholder 3"/>
          <p:cNvSpPr>
            <a:spLocks noGrp="1"/>
          </p:cNvSpPr>
          <p:nvPr>
            <p:ph type="sldNum" sz="quarter" idx="4294967295"/>
          </p:nvPr>
        </p:nvSpPr>
        <p:spPr>
          <a:xfrm>
            <a:off x="8377238" y="5568950"/>
            <a:ext cx="395287" cy="222250"/>
          </a:xfrm>
        </p:spPr>
        <p:txBody>
          <a:bodyPr/>
          <a:lstStyle/>
          <a:p>
            <a:fld id="{7C3C36A9-E97D-481F-A77A-192FA52A6954}" type="slidenum">
              <a:rPr lang="en-GB" altLang="en-US" smtClean="0"/>
              <a:pPr/>
              <a:t>10</a:t>
            </a:fld>
            <a:endParaRPr lang="en-GB" altLang="en-US" dirty="0"/>
          </a:p>
        </p:txBody>
      </p:sp>
      <p:graphicFrame>
        <p:nvGraphicFramePr>
          <p:cNvPr id="6" name="Table 6">
            <a:extLst>
              <a:ext uri="{FF2B5EF4-FFF2-40B4-BE49-F238E27FC236}">
                <a16:creationId xmlns:a16="http://schemas.microsoft.com/office/drawing/2014/main" id="{2F21C06E-30B1-4D0F-A716-949CF4D2015B}"/>
              </a:ext>
            </a:extLst>
          </p:cNvPr>
          <p:cNvGraphicFramePr>
            <a:graphicFrameLocks noGrp="1"/>
          </p:cNvGraphicFramePr>
          <p:nvPr>
            <p:ph idx="1"/>
            <p:extLst>
              <p:ext uri="{D42A27DB-BD31-4B8C-83A1-F6EECF244321}">
                <p14:modId xmlns:p14="http://schemas.microsoft.com/office/powerpoint/2010/main" val="3152364506"/>
              </p:ext>
            </p:extLst>
          </p:nvPr>
        </p:nvGraphicFramePr>
        <p:xfrm>
          <a:off x="457200" y="1127125"/>
          <a:ext cx="7839076" cy="5308600"/>
        </p:xfrm>
        <a:graphic>
          <a:graphicData uri="http://schemas.openxmlformats.org/drawingml/2006/table">
            <a:tbl>
              <a:tblPr firstRow="1" bandRow="1">
                <a:tableStyleId>{5C22544A-7EE6-4342-B048-85BDC9FD1C3A}</a:tableStyleId>
              </a:tblPr>
              <a:tblGrid>
                <a:gridCol w="1787533">
                  <a:extLst>
                    <a:ext uri="{9D8B030D-6E8A-4147-A177-3AD203B41FA5}">
                      <a16:colId xmlns:a16="http://schemas.microsoft.com/office/drawing/2014/main" val="2761071237"/>
                    </a:ext>
                  </a:extLst>
                </a:gridCol>
                <a:gridCol w="1913736">
                  <a:extLst>
                    <a:ext uri="{9D8B030D-6E8A-4147-A177-3AD203B41FA5}">
                      <a16:colId xmlns:a16="http://schemas.microsoft.com/office/drawing/2014/main" val="473441720"/>
                    </a:ext>
                  </a:extLst>
                </a:gridCol>
                <a:gridCol w="4137807">
                  <a:extLst>
                    <a:ext uri="{9D8B030D-6E8A-4147-A177-3AD203B41FA5}">
                      <a16:colId xmlns:a16="http://schemas.microsoft.com/office/drawing/2014/main" val="589037210"/>
                    </a:ext>
                  </a:extLst>
                </a:gridCol>
              </a:tblGrid>
              <a:tr h="370840">
                <a:tc>
                  <a:txBody>
                    <a:bodyPr/>
                    <a:lstStyle/>
                    <a:p>
                      <a:r>
                        <a:rPr lang="en-US" sz="1200" dirty="0"/>
                        <a:t>Title</a:t>
                      </a:r>
                    </a:p>
                  </a:txBody>
                  <a:tcPr/>
                </a:tc>
                <a:tc>
                  <a:txBody>
                    <a:bodyPr/>
                    <a:lstStyle/>
                    <a:p>
                      <a:r>
                        <a:rPr lang="en-US" sz="1200" dirty="0"/>
                        <a:t>Target completion date from last RAN</a:t>
                      </a:r>
                    </a:p>
                  </a:txBody>
                  <a:tcPr/>
                </a:tc>
                <a:tc>
                  <a:txBody>
                    <a:bodyPr/>
                    <a:lstStyle/>
                    <a:p>
                      <a:r>
                        <a:rPr lang="en-US" sz="1200" dirty="0"/>
                        <a:t>Notes</a:t>
                      </a:r>
                    </a:p>
                  </a:txBody>
                  <a:tcPr/>
                </a:tc>
                <a:extLst>
                  <a:ext uri="{0D108BD9-81ED-4DB2-BD59-A6C34878D82A}">
                    <a16:rowId xmlns:a16="http://schemas.microsoft.com/office/drawing/2014/main" val="1281719081"/>
                  </a:ext>
                </a:extLst>
              </a:tr>
              <a:tr h="278952">
                <a:tc>
                  <a:txBody>
                    <a:bodyPr/>
                    <a:lstStyle/>
                    <a:p>
                      <a:r>
                        <a:rPr lang="en-US" sz="1200" kern="1200" dirty="0">
                          <a:solidFill>
                            <a:schemeClr val="tx1"/>
                          </a:solidFill>
                          <a:latin typeface="+mn-lt"/>
                          <a:ea typeface="+mn-ea"/>
                          <a:cs typeface="+mn-cs"/>
                        </a:rPr>
                        <a:t>WI: </a:t>
                      </a:r>
                      <a:r>
                        <a:rPr lang="en-US" sz="1200" kern="1200" dirty="0" err="1">
                          <a:solidFill>
                            <a:schemeClr val="tx1"/>
                          </a:solidFill>
                          <a:latin typeface="+mn-lt"/>
                          <a:ea typeface="+mn-ea"/>
                          <a:cs typeface="+mn-cs"/>
                        </a:rPr>
                        <a:t>eMIMO</a:t>
                      </a:r>
                      <a:endParaRPr lang="en-US" sz="1200" kern="1200" dirty="0">
                        <a:solidFill>
                          <a:schemeClr val="tx1"/>
                        </a:solidFill>
                        <a:latin typeface="+mn-lt"/>
                        <a:ea typeface="+mn-ea"/>
                        <a:cs typeface="+mn-cs"/>
                      </a:endParaRPr>
                    </a:p>
                  </a:txBody>
                  <a:tcPr/>
                </a:tc>
                <a:tc>
                  <a:txBody>
                    <a:bodyPr/>
                    <a:lstStyle/>
                    <a:p>
                      <a:r>
                        <a:rPr lang="en-US" sz="1200" kern="1200" dirty="0">
                          <a:solidFill>
                            <a:schemeClr val="tx1"/>
                          </a:solidFill>
                          <a:latin typeface="+mn-lt"/>
                          <a:ea typeface="+mn-ea"/>
                          <a:cs typeface="+mn-cs"/>
                        </a:rPr>
                        <a:t>Perf: March 2021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highlight>
                            <a:srgbClr val="00FF00"/>
                          </a:highlight>
                          <a:latin typeface="+mn-lt"/>
                          <a:ea typeface="+mn-ea"/>
                          <a:cs typeface="+mn-cs"/>
                        </a:rPr>
                        <a:t>RRM Perf part completed.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err="1">
                          <a:solidFill>
                            <a:schemeClr val="tx1"/>
                          </a:solidFill>
                          <a:highlight>
                            <a:srgbClr val="00FF00"/>
                          </a:highlight>
                          <a:latin typeface="+mn-lt"/>
                          <a:ea typeface="+mn-ea"/>
                          <a:cs typeface="+mn-cs"/>
                        </a:rPr>
                        <a:t>Demod</a:t>
                      </a:r>
                      <a:r>
                        <a:rPr lang="en-US" altLang="zh-CN" sz="1200" kern="1200" dirty="0">
                          <a:solidFill>
                            <a:schemeClr val="tx1"/>
                          </a:solidFill>
                          <a:highlight>
                            <a:srgbClr val="00FF00"/>
                          </a:highlight>
                          <a:latin typeface="+mn-lt"/>
                          <a:ea typeface="+mn-ea"/>
                          <a:cs typeface="+mn-cs"/>
                        </a:rPr>
                        <a:t> part completed.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highlight>
                            <a:srgbClr val="00FF00"/>
                          </a:highlight>
                          <a:latin typeface="+mn-lt"/>
                          <a:ea typeface="+mn-ea"/>
                          <a:cs typeface="+mn-cs"/>
                        </a:rPr>
                        <a:t>WI completed</a:t>
                      </a:r>
                    </a:p>
                  </a:txBody>
                  <a:tcPr/>
                </a:tc>
                <a:extLst>
                  <a:ext uri="{0D108BD9-81ED-4DB2-BD59-A6C34878D82A}">
                    <a16:rowId xmlns:a16="http://schemas.microsoft.com/office/drawing/2014/main" val="1824957725"/>
                  </a:ext>
                </a:extLst>
              </a:tr>
              <a:tr h="370840">
                <a:tc>
                  <a:txBody>
                    <a:bodyPr/>
                    <a:lstStyle/>
                    <a:p>
                      <a:r>
                        <a:rPr lang="en-US" sz="1200" kern="1200" dirty="0">
                          <a:solidFill>
                            <a:schemeClr val="tx1"/>
                          </a:solidFill>
                          <a:latin typeface="+mn-lt"/>
                          <a:ea typeface="+mn-ea"/>
                          <a:cs typeface="+mn-cs"/>
                        </a:rPr>
                        <a:t>WI: NR-U</a:t>
                      </a:r>
                    </a:p>
                  </a:txBody>
                  <a:tcPr/>
                </a:tc>
                <a:tc>
                  <a:txBody>
                    <a:bodyPr/>
                    <a:lstStyle/>
                    <a:p>
                      <a:r>
                        <a:rPr lang="en-US" sz="1200" kern="1200" dirty="0">
                          <a:solidFill>
                            <a:schemeClr val="tx1"/>
                          </a:solidFill>
                          <a:latin typeface="+mn-lt"/>
                          <a:ea typeface="+mn-ea"/>
                          <a:cs typeface="+mn-cs"/>
                        </a:rPr>
                        <a:t>Perf: </a:t>
                      </a:r>
                      <a:r>
                        <a:rPr lang="en-US" altLang="zh-CN" sz="1200" kern="1200" dirty="0">
                          <a:solidFill>
                            <a:schemeClr val="tx1"/>
                          </a:solidFill>
                          <a:latin typeface="+mn-lt"/>
                          <a:ea typeface="+mn-ea"/>
                          <a:cs typeface="+mn-cs"/>
                        </a:rPr>
                        <a:t>March</a:t>
                      </a:r>
                      <a:r>
                        <a:rPr lang="en-US" sz="1200" kern="1200" dirty="0">
                          <a:solidFill>
                            <a:schemeClr val="tx1"/>
                          </a:solidFill>
                          <a:latin typeface="+mn-lt"/>
                          <a:ea typeface="+mn-ea"/>
                          <a:cs typeface="+mn-cs"/>
                        </a:rPr>
                        <a:t> 2021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RRM Perf part ongoing.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Demod part ongoing.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The completion date</a:t>
                      </a:r>
                      <a:r>
                        <a:rPr lang="en-US" sz="1200" kern="1200" baseline="0" dirty="0">
                          <a:solidFill>
                            <a:schemeClr val="tx1"/>
                          </a:solidFill>
                          <a:latin typeface="+mn-lt"/>
                          <a:ea typeface="+mn-ea"/>
                          <a:cs typeface="+mn-cs"/>
                        </a:rPr>
                        <a:t> of </a:t>
                      </a:r>
                      <a:r>
                        <a:rPr lang="en-US" altLang="zh-CN" sz="1200" kern="1200" baseline="0" dirty="0">
                          <a:solidFill>
                            <a:schemeClr val="tx1"/>
                          </a:solidFill>
                          <a:latin typeface="+mn-lt"/>
                          <a:ea typeface="+mn-ea"/>
                          <a:cs typeface="+mn-cs"/>
                        </a:rPr>
                        <a:t>performance part proposed to be extended to June 2021</a:t>
                      </a:r>
                      <a:endParaRPr lang="en-US" sz="1200" kern="1200" dirty="0">
                        <a:solidFill>
                          <a:schemeClr val="tx1"/>
                        </a:solidFill>
                        <a:latin typeface="+mn-lt"/>
                        <a:ea typeface="+mn-ea"/>
                        <a:cs typeface="+mn-cs"/>
                      </a:endParaRPr>
                    </a:p>
                  </a:txBody>
                  <a:tcPr/>
                </a:tc>
                <a:extLst>
                  <a:ext uri="{0D108BD9-81ED-4DB2-BD59-A6C34878D82A}">
                    <a16:rowId xmlns:a16="http://schemas.microsoft.com/office/drawing/2014/main" val="107140584"/>
                  </a:ext>
                </a:extLst>
              </a:tr>
              <a:tr h="369463">
                <a:tc>
                  <a:txBody>
                    <a:bodyPr/>
                    <a:lstStyle/>
                    <a:p>
                      <a:r>
                        <a:rPr lang="en-US" sz="1200" kern="1200" dirty="0">
                          <a:solidFill>
                            <a:schemeClr val="tx1"/>
                          </a:solidFill>
                          <a:latin typeface="+mn-lt"/>
                          <a:ea typeface="+mn-ea"/>
                          <a:cs typeface="+mn-cs"/>
                        </a:rPr>
                        <a:t>WI: </a:t>
                      </a:r>
                      <a:r>
                        <a:rPr lang="en-US" sz="1200" kern="1200" dirty="0" err="1">
                          <a:solidFill>
                            <a:schemeClr val="tx1"/>
                          </a:solidFill>
                          <a:latin typeface="+mn-lt"/>
                          <a:ea typeface="+mn-ea"/>
                          <a:cs typeface="+mn-cs"/>
                        </a:rPr>
                        <a:t>eURLLC</a:t>
                      </a:r>
                      <a:endParaRPr lang="en-US" sz="1200" kern="1200" dirty="0">
                        <a:solidFill>
                          <a:schemeClr val="tx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Perf: </a:t>
                      </a:r>
                      <a:r>
                        <a:rPr lang="en-US" altLang="zh-CN" sz="1200" kern="1200" dirty="0">
                          <a:solidFill>
                            <a:schemeClr val="tx1"/>
                          </a:solidFill>
                          <a:latin typeface="+mn-lt"/>
                          <a:ea typeface="+mn-ea"/>
                          <a:cs typeface="+mn-cs"/>
                        </a:rPr>
                        <a:t>March</a:t>
                      </a:r>
                      <a:r>
                        <a:rPr lang="en-US" sz="1200" kern="1200" dirty="0">
                          <a:solidFill>
                            <a:schemeClr val="tx1"/>
                          </a:solidFill>
                          <a:latin typeface="+mn-lt"/>
                          <a:ea typeface="+mn-ea"/>
                          <a:cs typeface="+mn-cs"/>
                        </a:rPr>
                        <a:t> 2021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err="1">
                          <a:solidFill>
                            <a:schemeClr val="tx1"/>
                          </a:solidFill>
                          <a:highlight>
                            <a:srgbClr val="00FF00"/>
                          </a:highlight>
                          <a:latin typeface="+mn-lt"/>
                          <a:ea typeface="+mn-ea"/>
                          <a:cs typeface="+mn-cs"/>
                        </a:rPr>
                        <a:t>Demod</a:t>
                      </a:r>
                      <a:r>
                        <a:rPr lang="en-US" altLang="zh-CN" sz="1200" kern="1200" dirty="0">
                          <a:solidFill>
                            <a:schemeClr val="tx1"/>
                          </a:solidFill>
                          <a:highlight>
                            <a:srgbClr val="00FF00"/>
                          </a:highlight>
                          <a:latin typeface="+mn-lt"/>
                          <a:ea typeface="+mn-ea"/>
                          <a:cs typeface="+mn-cs"/>
                        </a:rPr>
                        <a:t> part completed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highlight>
                            <a:srgbClr val="00FF00"/>
                          </a:highlight>
                          <a:latin typeface="+mn-lt"/>
                          <a:ea typeface="+mn-ea"/>
                          <a:cs typeface="+mn-cs"/>
                        </a:rPr>
                        <a:t>WI completed</a:t>
                      </a:r>
                    </a:p>
                  </a:txBody>
                  <a:tcPr/>
                </a:tc>
                <a:extLst>
                  <a:ext uri="{0D108BD9-81ED-4DB2-BD59-A6C34878D82A}">
                    <a16:rowId xmlns:a16="http://schemas.microsoft.com/office/drawing/2014/main" val="2780568692"/>
                  </a:ext>
                </a:extLst>
              </a:tr>
              <a:tr h="370840">
                <a:tc>
                  <a:txBody>
                    <a:bodyPr/>
                    <a:lstStyle/>
                    <a:p>
                      <a:r>
                        <a:rPr lang="en-US" sz="1200" kern="1200" dirty="0">
                          <a:solidFill>
                            <a:schemeClr val="tx1"/>
                          </a:solidFill>
                          <a:latin typeface="+mn-lt"/>
                          <a:ea typeface="+mn-ea"/>
                          <a:cs typeface="+mn-cs"/>
                        </a:rPr>
                        <a:t>WI: Power Saving</a:t>
                      </a:r>
                    </a:p>
                  </a:txBody>
                  <a:tcPr/>
                </a:tc>
                <a:tc>
                  <a:txBody>
                    <a:bodyPr/>
                    <a:lstStyle/>
                    <a:p>
                      <a:r>
                        <a:rPr lang="en-US" sz="1200" kern="1200" dirty="0">
                          <a:solidFill>
                            <a:schemeClr val="tx1"/>
                          </a:solidFill>
                          <a:latin typeface="+mn-lt"/>
                          <a:ea typeface="+mn-ea"/>
                          <a:cs typeface="+mn-cs"/>
                        </a:rPr>
                        <a:t>Perf: March 2021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err="1">
                          <a:solidFill>
                            <a:schemeClr val="tx1"/>
                          </a:solidFill>
                          <a:highlight>
                            <a:srgbClr val="00FF00"/>
                          </a:highlight>
                          <a:latin typeface="+mn-lt"/>
                          <a:ea typeface="+mn-ea"/>
                          <a:cs typeface="+mn-cs"/>
                        </a:rPr>
                        <a:t>Demod</a:t>
                      </a:r>
                      <a:r>
                        <a:rPr lang="en-US" altLang="zh-CN" sz="1200" kern="1200" dirty="0">
                          <a:solidFill>
                            <a:schemeClr val="tx1"/>
                          </a:solidFill>
                          <a:highlight>
                            <a:srgbClr val="00FF00"/>
                          </a:highlight>
                          <a:latin typeface="+mn-lt"/>
                          <a:ea typeface="+mn-ea"/>
                          <a:cs typeface="+mn-cs"/>
                        </a:rPr>
                        <a:t> part completed.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highlight>
                            <a:srgbClr val="00FF00"/>
                          </a:highlight>
                          <a:latin typeface="+mn-lt"/>
                          <a:ea typeface="+mn-ea"/>
                          <a:cs typeface="+mn-cs"/>
                        </a:rPr>
                        <a:t>WI completed</a:t>
                      </a:r>
                    </a:p>
                  </a:txBody>
                  <a:tcPr/>
                </a:tc>
                <a:extLst>
                  <a:ext uri="{0D108BD9-81ED-4DB2-BD59-A6C34878D82A}">
                    <a16:rowId xmlns:a16="http://schemas.microsoft.com/office/drawing/2014/main" val="1431678320"/>
                  </a:ext>
                </a:extLst>
              </a:tr>
              <a:tr h="370840">
                <a:tc>
                  <a:txBody>
                    <a:bodyPr/>
                    <a:lstStyle/>
                    <a:p>
                      <a:r>
                        <a:rPr lang="en-US" sz="1200" kern="1200" dirty="0">
                          <a:solidFill>
                            <a:schemeClr val="tx1"/>
                          </a:solidFill>
                          <a:latin typeface="+mn-lt"/>
                          <a:ea typeface="+mn-ea"/>
                          <a:cs typeface="+mn-cs"/>
                        </a:rPr>
                        <a:t>WI: Positioning</a:t>
                      </a:r>
                    </a:p>
                  </a:txBody>
                  <a:tcPr/>
                </a:tc>
                <a:tc>
                  <a:txBody>
                    <a:bodyPr/>
                    <a:lstStyle/>
                    <a:p>
                      <a:r>
                        <a:rPr lang="en-US" sz="1200" kern="1200" dirty="0">
                          <a:solidFill>
                            <a:schemeClr val="tx1"/>
                          </a:solidFill>
                          <a:latin typeface="+mn-lt"/>
                          <a:ea typeface="+mn-ea"/>
                          <a:cs typeface="+mn-cs"/>
                        </a:rPr>
                        <a:t>Perf: June 2021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RRM Perf part ongoing.</a:t>
                      </a:r>
                    </a:p>
                  </a:txBody>
                  <a:tcPr/>
                </a:tc>
                <a:extLst>
                  <a:ext uri="{0D108BD9-81ED-4DB2-BD59-A6C34878D82A}">
                    <a16:rowId xmlns:a16="http://schemas.microsoft.com/office/drawing/2014/main" val="1859932225"/>
                  </a:ext>
                </a:extLst>
              </a:tr>
              <a:tr h="370840">
                <a:tc>
                  <a:txBody>
                    <a:bodyPr/>
                    <a:lstStyle/>
                    <a:p>
                      <a:r>
                        <a:rPr lang="en-US" sz="1200" kern="1200" dirty="0">
                          <a:solidFill>
                            <a:schemeClr val="tx1"/>
                          </a:solidFill>
                          <a:latin typeface="+mn-lt"/>
                          <a:ea typeface="+mn-ea"/>
                          <a:cs typeface="+mn-cs"/>
                        </a:rPr>
                        <a:t>WI: NR V2X</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Perf: </a:t>
                      </a:r>
                      <a:r>
                        <a:rPr lang="en-US" altLang="zh-CN" sz="1200" strike="noStrike" kern="1200" dirty="0">
                          <a:solidFill>
                            <a:schemeClr val="tx1"/>
                          </a:solidFill>
                          <a:latin typeface="+mn-lt"/>
                          <a:ea typeface="+mn-ea"/>
                          <a:cs typeface="+mn-cs"/>
                        </a:rPr>
                        <a:t>June 2021</a:t>
                      </a:r>
                    </a:p>
                    <a:p>
                      <a:endParaRPr lang="en-US" sz="1200" kern="1200" dirty="0">
                        <a:solidFill>
                          <a:schemeClr val="tx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highlight>
                            <a:srgbClr val="00FF00"/>
                          </a:highlight>
                          <a:latin typeface="+mn-lt"/>
                          <a:ea typeface="+mn-ea"/>
                          <a:cs typeface="+mn-cs"/>
                        </a:rPr>
                        <a:t>RRM Perf part completed.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Demod part ongoing. </a:t>
                      </a:r>
                    </a:p>
                  </a:txBody>
                  <a:tcPr/>
                </a:tc>
                <a:extLst>
                  <a:ext uri="{0D108BD9-81ED-4DB2-BD59-A6C34878D82A}">
                    <a16:rowId xmlns:a16="http://schemas.microsoft.com/office/drawing/2014/main" val="3456659689"/>
                  </a:ext>
                </a:extLst>
              </a:tr>
              <a:tr h="370840">
                <a:tc>
                  <a:txBody>
                    <a:bodyPr/>
                    <a:lstStyle/>
                    <a:p>
                      <a:r>
                        <a:rPr lang="en-US" sz="1200" kern="1200" dirty="0">
                          <a:solidFill>
                            <a:schemeClr val="tx1"/>
                          </a:solidFill>
                          <a:latin typeface="+mn-lt"/>
                          <a:ea typeface="+mn-ea"/>
                          <a:cs typeface="+mn-cs"/>
                        </a:rPr>
                        <a:t>WI: MR-DC</a:t>
                      </a:r>
                    </a:p>
                  </a:txBody>
                  <a:tcPr/>
                </a:tc>
                <a:tc>
                  <a:txBody>
                    <a:bodyPr/>
                    <a:lstStyle/>
                    <a:p>
                      <a:r>
                        <a:rPr lang="en-US" sz="1200" kern="1200" dirty="0">
                          <a:solidFill>
                            <a:schemeClr val="tx1"/>
                          </a:solidFill>
                          <a:latin typeface="+mn-lt"/>
                          <a:ea typeface="+mn-ea"/>
                          <a:cs typeface="+mn-cs"/>
                        </a:rPr>
                        <a:t>Perf: March 2021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Arial" panose="020B0604020202020204"/>
                          <a:ea typeface="+mn-ea"/>
                          <a:cs typeface="+mn-cs"/>
                        </a:rPr>
                        <a:t>RRM Perf part ongoing.</a:t>
                      </a:r>
                      <a:endParaRPr lang="en-US" altLang="zh-CN" sz="1200" strike="sngStrike" kern="1200" noProof="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The completion date</a:t>
                      </a:r>
                      <a:r>
                        <a:rPr lang="en-US" sz="1200" kern="1200" baseline="0" dirty="0">
                          <a:solidFill>
                            <a:schemeClr val="tx1"/>
                          </a:solidFill>
                          <a:latin typeface="+mn-lt"/>
                          <a:ea typeface="+mn-ea"/>
                          <a:cs typeface="+mn-cs"/>
                        </a:rPr>
                        <a:t> </a:t>
                      </a:r>
                      <a:r>
                        <a:rPr lang="en-US" altLang="zh-CN" sz="1200" kern="1200" baseline="0" dirty="0">
                          <a:solidFill>
                            <a:schemeClr val="tx1"/>
                          </a:solidFill>
                          <a:latin typeface="+mn-lt"/>
                          <a:ea typeface="+mn-ea"/>
                          <a:cs typeface="+mn-cs"/>
                        </a:rPr>
                        <a:t>proposed to be extended to June 2021</a:t>
                      </a:r>
                      <a:endParaRPr lang="en-US" sz="1200" kern="1200" dirty="0">
                        <a:solidFill>
                          <a:schemeClr val="tx1"/>
                        </a:solidFill>
                        <a:latin typeface="+mn-lt"/>
                        <a:ea typeface="+mn-ea"/>
                        <a:cs typeface="+mn-cs"/>
                      </a:endParaRPr>
                    </a:p>
                  </a:txBody>
                  <a:tcPr/>
                </a:tc>
                <a:extLst>
                  <a:ext uri="{0D108BD9-81ED-4DB2-BD59-A6C34878D82A}">
                    <a16:rowId xmlns:a16="http://schemas.microsoft.com/office/drawing/2014/main" val="3228709390"/>
                  </a:ext>
                </a:extLst>
              </a:tr>
              <a:tr h="370840">
                <a:tc>
                  <a:txBody>
                    <a:bodyPr/>
                    <a:lstStyle/>
                    <a:p>
                      <a:r>
                        <a:rPr lang="en-US" sz="1200" kern="1200" dirty="0">
                          <a:solidFill>
                            <a:schemeClr val="tx1"/>
                          </a:solidFill>
                          <a:latin typeface="+mn-lt"/>
                          <a:ea typeface="+mn-ea"/>
                          <a:cs typeface="+mn-cs"/>
                        </a:rPr>
                        <a:t>WI: IAB</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Perf: </a:t>
                      </a:r>
                      <a:r>
                        <a:rPr lang="en-US" altLang="zh-CN" sz="1200" strike="noStrike" kern="1200" dirty="0">
                          <a:solidFill>
                            <a:schemeClr val="tx1"/>
                          </a:solidFill>
                          <a:latin typeface="+mn-lt"/>
                          <a:ea typeface="+mn-ea"/>
                          <a:cs typeface="+mn-cs"/>
                        </a:rPr>
                        <a:t>March</a:t>
                      </a:r>
                      <a:r>
                        <a:rPr lang="en-US" altLang="zh-CN" sz="1200" strike="noStrike" kern="1200" baseline="0" dirty="0">
                          <a:solidFill>
                            <a:schemeClr val="tx1"/>
                          </a:solidFill>
                          <a:latin typeface="+mn-lt"/>
                          <a:ea typeface="+mn-ea"/>
                          <a:cs typeface="+mn-cs"/>
                        </a:rPr>
                        <a:t> 2021</a:t>
                      </a:r>
                      <a:endParaRPr lang="en-US" altLang="zh-CN" sz="1200" strike="noStrike" kern="1200" dirty="0">
                        <a:solidFill>
                          <a:schemeClr val="tx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RRM Perf part ongoing.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noProof="0" dirty="0">
                          <a:solidFill>
                            <a:schemeClr val="tx1"/>
                          </a:solidFill>
                          <a:latin typeface="+mn-lt"/>
                          <a:ea typeface="+mn-ea"/>
                          <a:cs typeface="+mn-cs"/>
                        </a:rPr>
                        <a:t>RF conformance testing ongoing.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noProof="0" dirty="0">
                          <a:solidFill>
                            <a:schemeClr val="tx1"/>
                          </a:solidFill>
                          <a:latin typeface="+mn-lt"/>
                          <a:ea typeface="+mn-ea"/>
                          <a:cs typeface="+mn-cs"/>
                        </a:rPr>
                        <a:t>Demod part ongoing.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The completion date </a:t>
                      </a:r>
                      <a:r>
                        <a:rPr lang="en-US" altLang="zh-CN" sz="1200" kern="1200" baseline="0" dirty="0">
                          <a:solidFill>
                            <a:schemeClr val="tx1"/>
                          </a:solidFill>
                          <a:latin typeface="+mn-lt"/>
                          <a:ea typeface="+mn-ea"/>
                          <a:cs typeface="+mn-cs"/>
                        </a:rPr>
                        <a:t>proposed to be extended to June 2021</a:t>
                      </a:r>
                      <a:endParaRPr lang="en-US" sz="1200" kern="1200" dirty="0">
                        <a:solidFill>
                          <a:schemeClr val="tx1"/>
                        </a:solidFill>
                        <a:latin typeface="+mn-lt"/>
                        <a:ea typeface="+mn-ea"/>
                        <a:cs typeface="+mn-cs"/>
                      </a:endParaRPr>
                    </a:p>
                  </a:txBody>
                  <a:tcPr/>
                </a:tc>
                <a:extLst>
                  <a:ext uri="{0D108BD9-81ED-4DB2-BD59-A6C34878D82A}">
                    <a16:rowId xmlns:a16="http://schemas.microsoft.com/office/drawing/2014/main" val="199156638"/>
                  </a:ext>
                </a:extLst>
              </a:tr>
            </a:tbl>
          </a:graphicData>
        </a:graphic>
      </p:graphicFrame>
    </p:spTree>
    <p:extLst>
      <p:ext uri="{BB962C8B-B14F-4D97-AF65-F5344CB8AC3E}">
        <p14:creationId xmlns:p14="http://schemas.microsoft.com/office/powerpoint/2010/main" val="1312033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a:t>R17 NR Spectrum WI/SIs </a:t>
            </a:r>
            <a:endParaRPr lang="en-US" dirty="0"/>
          </a:p>
        </p:txBody>
      </p:sp>
      <p:sp>
        <p:nvSpPr>
          <p:cNvPr id="4" name="Slide Number Placeholder 3"/>
          <p:cNvSpPr>
            <a:spLocks noGrp="1"/>
          </p:cNvSpPr>
          <p:nvPr>
            <p:ph type="sldNum" sz="quarter" idx="4294967295"/>
          </p:nvPr>
        </p:nvSpPr>
        <p:spPr>
          <a:xfrm>
            <a:off x="8377238" y="5568950"/>
            <a:ext cx="395287" cy="222250"/>
          </a:xfrm>
        </p:spPr>
        <p:txBody>
          <a:bodyPr/>
          <a:lstStyle/>
          <a:p>
            <a:fld id="{7C3C36A9-E97D-481F-A77A-192FA52A6954}" type="slidenum">
              <a:rPr lang="en-GB" altLang="en-US" smtClean="0"/>
              <a:pPr/>
              <a:t>11</a:t>
            </a:fld>
            <a:endParaRPr lang="en-GB" altLang="en-US" dirty="0"/>
          </a:p>
        </p:txBody>
      </p:sp>
      <p:graphicFrame>
        <p:nvGraphicFramePr>
          <p:cNvPr id="6" name="Table 6">
            <a:extLst>
              <a:ext uri="{FF2B5EF4-FFF2-40B4-BE49-F238E27FC236}">
                <a16:creationId xmlns:a16="http://schemas.microsoft.com/office/drawing/2014/main" id="{2F21C06E-30B1-4D0F-A716-949CF4D2015B}"/>
              </a:ext>
            </a:extLst>
          </p:cNvPr>
          <p:cNvGraphicFramePr>
            <a:graphicFrameLocks noGrp="1"/>
          </p:cNvGraphicFramePr>
          <p:nvPr>
            <p:ph idx="1"/>
            <p:extLst>
              <p:ext uri="{D42A27DB-BD31-4B8C-83A1-F6EECF244321}">
                <p14:modId xmlns:p14="http://schemas.microsoft.com/office/powerpoint/2010/main" val="2060219061"/>
              </p:ext>
            </p:extLst>
          </p:nvPr>
        </p:nvGraphicFramePr>
        <p:xfrm>
          <a:off x="457200" y="1600200"/>
          <a:ext cx="7572375" cy="4114800"/>
        </p:xfrm>
        <a:graphic>
          <a:graphicData uri="http://schemas.openxmlformats.org/drawingml/2006/table">
            <a:tbl>
              <a:tblPr firstRow="1" bandRow="1">
                <a:tableStyleId>{5C22544A-7EE6-4342-B048-85BDC9FD1C3A}</a:tableStyleId>
              </a:tblPr>
              <a:tblGrid>
                <a:gridCol w="1726717">
                  <a:extLst>
                    <a:ext uri="{9D8B030D-6E8A-4147-A177-3AD203B41FA5}">
                      <a16:colId xmlns:a16="http://schemas.microsoft.com/office/drawing/2014/main" val="2761071237"/>
                    </a:ext>
                  </a:extLst>
                </a:gridCol>
                <a:gridCol w="1848627">
                  <a:extLst>
                    <a:ext uri="{9D8B030D-6E8A-4147-A177-3AD203B41FA5}">
                      <a16:colId xmlns:a16="http://schemas.microsoft.com/office/drawing/2014/main" val="473441720"/>
                    </a:ext>
                  </a:extLst>
                </a:gridCol>
                <a:gridCol w="3997031">
                  <a:extLst>
                    <a:ext uri="{9D8B030D-6E8A-4147-A177-3AD203B41FA5}">
                      <a16:colId xmlns:a16="http://schemas.microsoft.com/office/drawing/2014/main" val="589037210"/>
                    </a:ext>
                  </a:extLst>
                </a:gridCol>
              </a:tblGrid>
              <a:tr h="370840">
                <a:tc>
                  <a:txBody>
                    <a:bodyPr/>
                    <a:lstStyle/>
                    <a:p>
                      <a:r>
                        <a:rPr lang="en-US" sz="1200" dirty="0"/>
                        <a:t>Title</a:t>
                      </a:r>
                    </a:p>
                  </a:txBody>
                  <a:tcPr/>
                </a:tc>
                <a:tc>
                  <a:txBody>
                    <a:bodyPr/>
                    <a:lstStyle/>
                    <a:p>
                      <a:r>
                        <a:rPr lang="en-US" sz="1200" dirty="0"/>
                        <a:t>Target completion date from last RAN</a:t>
                      </a:r>
                    </a:p>
                  </a:txBody>
                  <a:tcPr/>
                </a:tc>
                <a:tc>
                  <a:txBody>
                    <a:bodyPr/>
                    <a:lstStyle/>
                    <a:p>
                      <a:r>
                        <a:rPr lang="en-US" sz="1200" dirty="0"/>
                        <a:t>Notes</a:t>
                      </a:r>
                    </a:p>
                  </a:txBody>
                  <a:tcPr/>
                </a:tc>
                <a:extLst>
                  <a:ext uri="{0D108BD9-81ED-4DB2-BD59-A6C34878D82A}">
                    <a16:rowId xmlns:a16="http://schemas.microsoft.com/office/drawing/2014/main" val="1281719081"/>
                  </a:ext>
                </a:extLst>
              </a:tr>
              <a:tr h="559435">
                <a:tc>
                  <a:txBody>
                    <a:bodyPr/>
                    <a:lstStyle/>
                    <a:p>
                      <a:r>
                        <a:rPr lang="en-US" sz="1200" kern="1200" dirty="0">
                          <a:solidFill>
                            <a:schemeClr val="tx1"/>
                          </a:solidFill>
                          <a:latin typeface="+mn-lt"/>
                          <a:ea typeface="+mn-ea"/>
                          <a:cs typeface="+mn-cs"/>
                        </a:rPr>
                        <a:t>WI: NR_FR2_FWA_Bn257_Bn258</a:t>
                      </a:r>
                    </a:p>
                  </a:txBody>
                  <a:tcPr/>
                </a:tc>
                <a:tc>
                  <a:txBody>
                    <a:bodyPr/>
                    <a:lstStyle/>
                    <a:p>
                      <a:r>
                        <a:rPr lang="en-US" sz="1200" kern="1200" dirty="0">
                          <a:solidFill>
                            <a:schemeClr val="tx1"/>
                          </a:solidFill>
                          <a:latin typeface="+mn-lt"/>
                          <a:ea typeface="+mn-ea"/>
                          <a:cs typeface="+mn-cs"/>
                        </a:rPr>
                        <a:t>Core: Dec 2020</a:t>
                      </a:r>
                    </a:p>
                    <a:p>
                      <a:r>
                        <a:rPr lang="en-US" sz="1200" kern="1200" dirty="0">
                          <a:solidFill>
                            <a:schemeClr val="tx1"/>
                          </a:solidFill>
                          <a:latin typeface="+mn-lt"/>
                          <a:ea typeface="+mn-ea"/>
                          <a:cs typeface="+mn-cs"/>
                        </a:rPr>
                        <a:t>Perf: Feb 2021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highlight>
                            <a:srgbClr val="00FF00"/>
                          </a:highlight>
                          <a:latin typeface="+mn-lt"/>
                          <a:ea typeface="+mn-ea"/>
                          <a:cs typeface="+mn-cs"/>
                        </a:rPr>
                        <a:t>Core and Perf. part completed.</a:t>
                      </a:r>
                    </a:p>
                  </a:txBody>
                  <a:tcPr/>
                </a:tc>
                <a:extLst>
                  <a:ext uri="{0D108BD9-81ED-4DB2-BD59-A6C34878D82A}">
                    <a16:rowId xmlns:a16="http://schemas.microsoft.com/office/drawing/2014/main" val="1824957725"/>
                  </a:ext>
                </a:extLst>
              </a:tr>
              <a:tr h="370840">
                <a:tc>
                  <a:txBody>
                    <a:bodyPr/>
                    <a:lstStyle/>
                    <a:p>
                      <a:r>
                        <a:rPr lang="en-US" sz="1200" kern="1200" dirty="0">
                          <a:solidFill>
                            <a:schemeClr val="tx1"/>
                          </a:solidFill>
                          <a:latin typeface="+mn-lt"/>
                          <a:ea typeface="+mn-ea"/>
                          <a:cs typeface="+mn-cs"/>
                        </a:rPr>
                        <a:t>SI: FS_6425_10500MHz _NR</a:t>
                      </a:r>
                    </a:p>
                  </a:txBody>
                  <a:tcPr/>
                </a:tc>
                <a:tc>
                  <a:txBody>
                    <a:bodyPr/>
                    <a:lstStyle/>
                    <a:p>
                      <a:r>
                        <a:rPr lang="en-US" sz="1200" dirty="0">
                          <a:solidFill>
                            <a:schemeClr val="tx1"/>
                          </a:solidFill>
                        </a:rPr>
                        <a:t>Mar. 2021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highlight>
                            <a:srgbClr val="00FF00"/>
                          </a:highlight>
                          <a:latin typeface="+mn-lt"/>
                          <a:ea typeface="+mn-ea"/>
                          <a:cs typeface="+mn-cs"/>
                        </a:rPr>
                        <a:t>Completed</a:t>
                      </a:r>
                    </a:p>
                  </a:txBody>
                  <a:tcPr/>
                </a:tc>
                <a:extLst>
                  <a:ext uri="{0D108BD9-81ED-4DB2-BD59-A6C34878D82A}">
                    <a16:rowId xmlns:a16="http://schemas.microsoft.com/office/drawing/2014/main" val="107140584"/>
                  </a:ext>
                </a:extLst>
              </a:tr>
              <a:tr h="370840">
                <a:tc>
                  <a:txBody>
                    <a:bodyPr/>
                    <a:lstStyle/>
                    <a:p>
                      <a:r>
                        <a:rPr lang="en-US" sz="1200" kern="1200" dirty="0">
                          <a:solidFill>
                            <a:schemeClr val="tx1"/>
                          </a:solidFill>
                          <a:latin typeface="+mn-lt"/>
                          <a:ea typeface="+mn-ea"/>
                          <a:cs typeface="+mn-cs"/>
                        </a:rPr>
                        <a:t>SI: Study on high-power UE operation for fixed-wireless/vehicle-mounted use cases in LTE bands 5 and 12 and NR band n71</a:t>
                      </a:r>
                    </a:p>
                  </a:txBody>
                  <a:tcPr/>
                </a:tc>
                <a:tc>
                  <a:txBody>
                    <a:bodyPr/>
                    <a:lstStyle/>
                    <a:p>
                      <a:r>
                        <a:rPr lang="en-US" sz="1200" kern="1200" dirty="0">
                          <a:solidFill>
                            <a:schemeClr val="tx1"/>
                          </a:solidFill>
                          <a:latin typeface="+mn-lt"/>
                          <a:ea typeface="+mn-ea"/>
                          <a:cs typeface="+mn-cs"/>
                        </a:rPr>
                        <a:t>March 2021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Ongoing, to be extended to June 2021</a:t>
                      </a:r>
                    </a:p>
                  </a:txBody>
                  <a:tcPr/>
                </a:tc>
                <a:extLst>
                  <a:ext uri="{0D108BD9-81ED-4DB2-BD59-A6C34878D82A}">
                    <a16:rowId xmlns:a16="http://schemas.microsoft.com/office/drawing/2014/main" val="1756836764"/>
                  </a:ext>
                </a:extLst>
              </a:tr>
              <a:tr h="370840">
                <a:tc>
                  <a:txBody>
                    <a:bodyPr/>
                    <a:lstStyle/>
                    <a:p>
                      <a:r>
                        <a:rPr lang="en-US" sz="1200" kern="1200" dirty="0">
                          <a:solidFill>
                            <a:schemeClr val="tx1"/>
                          </a:solidFill>
                          <a:latin typeface="+mn-lt"/>
                          <a:ea typeface="+mn-ea"/>
                          <a:cs typeface="+mn-cs"/>
                        </a:rPr>
                        <a:t>SAR schemes for UE PC2 for NR inter-band CA and SUL configurations with 2 bands UL</a:t>
                      </a:r>
                    </a:p>
                  </a:txBody>
                  <a:tcPr/>
                </a:tc>
                <a:tc>
                  <a:txBody>
                    <a:bodyPr/>
                    <a:lstStyle/>
                    <a:p>
                      <a:r>
                        <a:rPr lang="en-US" sz="1200" kern="1200" dirty="0">
                          <a:solidFill>
                            <a:schemeClr val="tx1"/>
                          </a:solidFill>
                          <a:latin typeface="+mn-lt"/>
                          <a:ea typeface="+mn-ea"/>
                          <a:cs typeface="+mn-cs"/>
                        </a:rPr>
                        <a:t>Core: Mar 2021</a:t>
                      </a:r>
                    </a:p>
                    <a:p>
                      <a:r>
                        <a:rPr lang="en-US" sz="1200" kern="1200" dirty="0">
                          <a:solidFill>
                            <a:schemeClr val="tx1"/>
                          </a:solidFill>
                          <a:latin typeface="+mn-lt"/>
                          <a:ea typeface="+mn-ea"/>
                          <a:cs typeface="+mn-cs"/>
                        </a:rPr>
                        <a:t>Perf: Mar 2021</a:t>
                      </a:r>
                    </a:p>
                    <a:p>
                      <a:endParaRPr lang="en-US" sz="1200" kern="1200" dirty="0">
                        <a:solidFill>
                          <a:schemeClr val="tx1"/>
                        </a:solidFill>
                        <a:latin typeface="+mn-lt"/>
                        <a:ea typeface="+mn-ea"/>
                        <a:cs typeface="+mn-cs"/>
                      </a:endParaRPr>
                    </a:p>
                  </a:txBody>
                  <a:tcPr/>
                </a:tc>
                <a:tc>
                  <a:txBody>
                    <a:bodyPr/>
                    <a:lstStyle/>
                    <a:p>
                      <a:r>
                        <a:rPr lang="en-US" sz="1200" kern="1200" dirty="0">
                          <a:solidFill>
                            <a:schemeClr val="tx1"/>
                          </a:solidFill>
                          <a:latin typeface="+mn-lt"/>
                          <a:ea typeface="+mn-ea"/>
                          <a:cs typeface="+mn-cs"/>
                        </a:rPr>
                        <a:t>Core part Ongoing, to be extended to Sep. 2021</a:t>
                      </a:r>
                    </a:p>
                    <a:p>
                      <a:r>
                        <a:rPr lang="en-US" sz="1200" kern="1200" dirty="0">
                          <a:solidFill>
                            <a:schemeClr val="tx1"/>
                          </a:solidFill>
                          <a:highlight>
                            <a:srgbClr val="00FF00"/>
                          </a:highlight>
                          <a:latin typeface="+mn-lt"/>
                          <a:ea typeface="+mn-ea"/>
                          <a:cs typeface="+mn-cs"/>
                        </a:rPr>
                        <a:t>Perf part completed</a:t>
                      </a:r>
                    </a:p>
                  </a:txBody>
                  <a:tcPr/>
                </a:tc>
                <a:extLst>
                  <a:ext uri="{0D108BD9-81ED-4DB2-BD59-A6C34878D82A}">
                    <a16:rowId xmlns:a16="http://schemas.microsoft.com/office/drawing/2014/main" val="3269538441"/>
                  </a:ext>
                </a:extLst>
              </a:tr>
            </a:tbl>
          </a:graphicData>
        </a:graphic>
      </p:graphicFrame>
    </p:spTree>
    <p:extLst>
      <p:ext uri="{BB962C8B-B14F-4D97-AF65-F5344CB8AC3E}">
        <p14:creationId xmlns:p14="http://schemas.microsoft.com/office/powerpoint/2010/main" val="6378813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a:t>R17 NR Spectrum WI/SIs (Cont.) </a:t>
            </a:r>
            <a:endParaRPr lang="en-US" dirty="0"/>
          </a:p>
        </p:txBody>
      </p:sp>
      <p:sp>
        <p:nvSpPr>
          <p:cNvPr id="4" name="Slide Number Placeholder 3"/>
          <p:cNvSpPr>
            <a:spLocks noGrp="1"/>
          </p:cNvSpPr>
          <p:nvPr>
            <p:ph type="sldNum" sz="quarter" idx="4294967295"/>
          </p:nvPr>
        </p:nvSpPr>
        <p:spPr>
          <a:xfrm>
            <a:off x="8377238" y="5568950"/>
            <a:ext cx="395287" cy="222250"/>
          </a:xfrm>
        </p:spPr>
        <p:txBody>
          <a:bodyPr/>
          <a:lstStyle/>
          <a:p>
            <a:fld id="{7C3C36A9-E97D-481F-A77A-192FA52A6954}" type="slidenum">
              <a:rPr lang="en-GB" altLang="en-US" smtClean="0"/>
              <a:pPr/>
              <a:t>12</a:t>
            </a:fld>
            <a:endParaRPr lang="en-GB" altLang="en-US" dirty="0"/>
          </a:p>
        </p:txBody>
      </p:sp>
      <p:graphicFrame>
        <p:nvGraphicFramePr>
          <p:cNvPr id="6" name="Table 6">
            <a:extLst>
              <a:ext uri="{FF2B5EF4-FFF2-40B4-BE49-F238E27FC236}">
                <a16:creationId xmlns:a16="http://schemas.microsoft.com/office/drawing/2014/main" id="{2F21C06E-30B1-4D0F-A716-949CF4D2015B}"/>
              </a:ext>
            </a:extLst>
          </p:cNvPr>
          <p:cNvGraphicFramePr>
            <a:graphicFrameLocks noGrp="1"/>
          </p:cNvGraphicFramePr>
          <p:nvPr>
            <p:ph idx="1"/>
            <p:extLst>
              <p:ext uri="{D42A27DB-BD31-4B8C-83A1-F6EECF244321}">
                <p14:modId xmlns:p14="http://schemas.microsoft.com/office/powerpoint/2010/main" val="708333129"/>
              </p:ext>
            </p:extLst>
          </p:nvPr>
        </p:nvGraphicFramePr>
        <p:xfrm>
          <a:off x="457200" y="1352550"/>
          <a:ext cx="7572375" cy="4948555"/>
        </p:xfrm>
        <a:graphic>
          <a:graphicData uri="http://schemas.openxmlformats.org/drawingml/2006/table">
            <a:tbl>
              <a:tblPr firstRow="1" bandRow="1">
                <a:tableStyleId>{5C22544A-7EE6-4342-B048-85BDC9FD1C3A}</a:tableStyleId>
              </a:tblPr>
              <a:tblGrid>
                <a:gridCol w="2305050">
                  <a:extLst>
                    <a:ext uri="{9D8B030D-6E8A-4147-A177-3AD203B41FA5}">
                      <a16:colId xmlns:a16="http://schemas.microsoft.com/office/drawing/2014/main" val="2761071237"/>
                    </a:ext>
                  </a:extLst>
                </a:gridCol>
                <a:gridCol w="1270294">
                  <a:extLst>
                    <a:ext uri="{9D8B030D-6E8A-4147-A177-3AD203B41FA5}">
                      <a16:colId xmlns:a16="http://schemas.microsoft.com/office/drawing/2014/main" val="473441720"/>
                    </a:ext>
                  </a:extLst>
                </a:gridCol>
                <a:gridCol w="3997031">
                  <a:extLst>
                    <a:ext uri="{9D8B030D-6E8A-4147-A177-3AD203B41FA5}">
                      <a16:colId xmlns:a16="http://schemas.microsoft.com/office/drawing/2014/main" val="589037210"/>
                    </a:ext>
                  </a:extLst>
                </a:gridCol>
              </a:tblGrid>
              <a:tr h="370840">
                <a:tc>
                  <a:txBody>
                    <a:bodyPr/>
                    <a:lstStyle/>
                    <a:p>
                      <a:r>
                        <a:rPr lang="en-US" sz="1200" dirty="0"/>
                        <a:t>Title</a:t>
                      </a:r>
                    </a:p>
                  </a:txBody>
                  <a:tcPr/>
                </a:tc>
                <a:tc>
                  <a:txBody>
                    <a:bodyPr/>
                    <a:lstStyle/>
                    <a:p>
                      <a:r>
                        <a:rPr lang="en-US" sz="1200" dirty="0"/>
                        <a:t>Target completion date from last RAN</a:t>
                      </a:r>
                    </a:p>
                  </a:txBody>
                  <a:tcPr/>
                </a:tc>
                <a:tc>
                  <a:txBody>
                    <a:bodyPr/>
                    <a:lstStyle/>
                    <a:p>
                      <a:r>
                        <a:rPr lang="en-US" sz="1200" dirty="0"/>
                        <a:t>Notes</a:t>
                      </a:r>
                    </a:p>
                  </a:txBody>
                  <a:tcPr/>
                </a:tc>
                <a:extLst>
                  <a:ext uri="{0D108BD9-81ED-4DB2-BD59-A6C34878D82A}">
                    <a16:rowId xmlns:a16="http://schemas.microsoft.com/office/drawing/2014/main" val="1281719081"/>
                  </a:ext>
                </a:extLst>
              </a:tr>
              <a:tr h="559435">
                <a:tc>
                  <a:txBody>
                    <a:bodyPr/>
                    <a:lstStyle/>
                    <a:p>
                      <a:r>
                        <a:rPr lang="en-US" sz="1200" kern="1200" dirty="0">
                          <a:solidFill>
                            <a:schemeClr val="tx1"/>
                          </a:solidFill>
                          <a:latin typeface="+mn-lt"/>
                          <a:ea typeface="+mn-ea"/>
                          <a:cs typeface="+mn-cs"/>
                        </a:rPr>
                        <a:t>WI: Introduction of CBW 35MHz and 45MHz for NR FR1</a:t>
                      </a:r>
                    </a:p>
                  </a:txBody>
                  <a:tcPr/>
                </a:tc>
                <a:tc>
                  <a:txBody>
                    <a:bodyPr/>
                    <a:lstStyle/>
                    <a:p>
                      <a:r>
                        <a:rPr lang="en-US" sz="1200" kern="1200" dirty="0">
                          <a:solidFill>
                            <a:schemeClr val="tx1"/>
                          </a:solidFill>
                          <a:latin typeface="+mn-lt"/>
                          <a:ea typeface="+mn-ea"/>
                          <a:cs typeface="+mn-cs"/>
                        </a:rPr>
                        <a:t>Core: Mar 2021</a:t>
                      </a:r>
                    </a:p>
                    <a:p>
                      <a:r>
                        <a:rPr lang="en-US" sz="1200" kern="1200" dirty="0">
                          <a:solidFill>
                            <a:schemeClr val="tx1"/>
                          </a:solidFill>
                          <a:latin typeface="+mn-lt"/>
                          <a:ea typeface="+mn-ea"/>
                          <a:cs typeface="+mn-cs"/>
                        </a:rPr>
                        <a:t>Perf: Mar 2021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Ongoing, to be extended to June 2021</a:t>
                      </a:r>
                    </a:p>
                  </a:txBody>
                  <a:tcPr/>
                </a:tc>
                <a:extLst>
                  <a:ext uri="{0D108BD9-81ED-4DB2-BD59-A6C34878D82A}">
                    <a16:rowId xmlns:a16="http://schemas.microsoft.com/office/drawing/2014/main" val="1824957725"/>
                  </a:ext>
                </a:extLst>
              </a:tr>
              <a:tr h="370840">
                <a:tc>
                  <a:txBody>
                    <a:bodyPr/>
                    <a:lstStyle/>
                    <a:p>
                      <a:r>
                        <a:rPr lang="en-US" sz="1200" kern="1200" dirty="0">
                          <a:solidFill>
                            <a:schemeClr val="tx1"/>
                          </a:solidFill>
                          <a:latin typeface="+mn-lt"/>
                          <a:ea typeface="+mn-ea"/>
                          <a:cs typeface="+mn-cs"/>
                        </a:rPr>
                        <a:t>WI: Introduction of NR 47 GHz band </a:t>
                      </a:r>
                    </a:p>
                  </a:txBody>
                  <a:tcPr/>
                </a:tc>
                <a:tc>
                  <a:txBody>
                    <a:bodyPr/>
                    <a:lstStyle/>
                    <a:p>
                      <a:r>
                        <a:rPr lang="en-US" sz="1200" kern="1200" dirty="0">
                          <a:solidFill>
                            <a:schemeClr val="tx1"/>
                          </a:solidFill>
                          <a:latin typeface="+mn-lt"/>
                          <a:ea typeface="+mn-ea"/>
                          <a:cs typeface="+mn-cs"/>
                        </a:rPr>
                        <a:t>Core: Mar 2021</a:t>
                      </a:r>
                    </a:p>
                    <a:p>
                      <a:r>
                        <a:rPr lang="en-US" sz="1200" kern="1200" dirty="0">
                          <a:solidFill>
                            <a:schemeClr val="tx1"/>
                          </a:solidFill>
                          <a:latin typeface="+mn-lt"/>
                          <a:ea typeface="+mn-ea"/>
                          <a:cs typeface="+mn-cs"/>
                        </a:rPr>
                        <a:t>Perf: Mar 2021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Ongoing, core part and perf part to be extended to Sep. 2021</a:t>
                      </a:r>
                    </a:p>
                  </a:txBody>
                  <a:tcPr/>
                </a:tc>
                <a:extLst>
                  <a:ext uri="{0D108BD9-81ED-4DB2-BD59-A6C34878D82A}">
                    <a16:rowId xmlns:a16="http://schemas.microsoft.com/office/drawing/2014/main" val="2780568692"/>
                  </a:ext>
                </a:extLst>
              </a:tr>
              <a:tr h="370840">
                <a:tc>
                  <a:txBody>
                    <a:bodyPr/>
                    <a:lstStyle/>
                    <a:p>
                      <a:r>
                        <a:rPr lang="en-US" sz="1200" kern="1200" dirty="0">
                          <a:solidFill>
                            <a:schemeClr val="tx1"/>
                          </a:solidFill>
                          <a:latin typeface="+mn-lt"/>
                          <a:ea typeface="+mn-ea"/>
                          <a:cs typeface="+mn-cs"/>
                        </a:rPr>
                        <a:t>WI: Introduction of NR band n24 </a:t>
                      </a:r>
                    </a:p>
                  </a:txBody>
                  <a:tcPr/>
                </a:tc>
                <a:tc>
                  <a:txBody>
                    <a:bodyPr/>
                    <a:lstStyle/>
                    <a:p>
                      <a:r>
                        <a:rPr lang="en-US" sz="1200" kern="1200" dirty="0">
                          <a:solidFill>
                            <a:schemeClr val="tx1"/>
                          </a:solidFill>
                          <a:latin typeface="+mn-lt"/>
                          <a:ea typeface="+mn-ea"/>
                          <a:cs typeface="+mn-cs"/>
                        </a:rPr>
                        <a:t>Core: Jun 2021</a:t>
                      </a:r>
                    </a:p>
                    <a:p>
                      <a:r>
                        <a:rPr lang="en-US" sz="1200" kern="1200" dirty="0">
                          <a:solidFill>
                            <a:schemeClr val="tx1"/>
                          </a:solidFill>
                          <a:latin typeface="+mn-lt"/>
                          <a:ea typeface="+mn-ea"/>
                          <a:cs typeface="+mn-cs"/>
                        </a:rPr>
                        <a:t>Perf: Jun 2021</a:t>
                      </a:r>
                    </a:p>
                  </a:txBody>
                  <a:tcPr/>
                </a:tc>
                <a:tc>
                  <a:txBody>
                    <a:bodyPr/>
                    <a:lstStyle/>
                    <a:p>
                      <a:r>
                        <a:rPr lang="en-US" sz="1200" kern="1200" dirty="0">
                          <a:solidFill>
                            <a:schemeClr val="tx1"/>
                          </a:solidFill>
                          <a:latin typeface="+mn-lt"/>
                          <a:ea typeface="+mn-ea"/>
                          <a:cs typeface="+mn-cs"/>
                        </a:rPr>
                        <a:t>Ongoing, </a:t>
                      </a:r>
                      <a:r>
                        <a:rPr lang="en-US" sz="1200" kern="1200" dirty="0">
                          <a:solidFill>
                            <a:schemeClr val="tx1"/>
                          </a:solidFill>
                          <a:highlight>
                            <a:srgbClr val="00FF00"/>
                          </a:highlight>
                          <a:latin typeface="+mn-lt"/>
                          <a:ea typeface="+mn-ea"/>
                          <a:cs typeface="+mn-cs"/>
                        </a:rPr>
                        <a:t>Perf part completed</a:t>
                      </a:r>
                    </a:p>
                  </a:txBody>
                  <a:tcPr/>
                </a:tc>
                <a:extLst>
                  <a:ext uri="{0D108BD9-81ED-4DB2-BD59-A6C34878D82A}">
                    <a16:rowId xmlns:a16="http://schemas.microsoft.com/office/drawing/2014/main" val="1196264157"/>
                  </a:ext>
                </a:extLst>
              </a:tr>
              <a:tr h="370840">
                <a:tc>
                  <a:txBody>
                    <a:bodyPr/>
                    <a:lstStyle/>
                    <a:p>
                      <a:r>
                        <a:rPr lang="en-US" sz="1200" kern="1200" dirty="0">
                          <a:solidFill>
                            <a:schemeClr val="tx1"/>
                          </a:solidFill>
                          <a:latin typeface="+mn-lt"/>
                          <a:ea typeface="+mn-ea"/>
                          <a:cs typeface="+mn-cs"/>
                        </a:rPr>
                        <a:t>WI: Introduction of 1.6 GHz NR SUL band with same uplink frequency range of Band 24</a:t>
                      </a:r>
                    </a:p>
                  </a:txBody>
                  <a:tcPr/>
                </a:tc>
                <a:tc>
                  <a:txBody>
                    <a:bodyPr/>
                    <a:lstStyle/>
                    <a:p>
                      <a:r>
                        <a:rPr lang="en-US" sz="1200" kern="1200" dirty="0">
                          <a:solidFill>
                            <a:schemeClr val="tx1"/>
                          </a:solidFill>
                          <a:latin typeface="+mn-lt"/>
                          <a:ea typeface="+mn-ea"/>
                          <a:cs typeface="+mn-cs"/>
                        </a:rPr>
                        <a:t>Core: Jun 2021</a:t>
                      </a:r>
                    </a:p>
                    <a:p>
                      <a:r>
                        <a:rPr lang="en-US" sz="1200" kern="1200" dirty="0">
                          <a:solidFill>
                            <a:schemeClr val="tx1"/>
                          </a:solidFill>
                          <a:latin typeface="+mn-lt"/>
                          <a:ea typeface="+mn-ea"/>
                          <a:cs typeface="+mn-cs"/>
                        </a:rPr>
                        <a:t>Perf: Jun 2021</a:t>
                      </a:r>
                    </a:p>
                  </a:txBody>
                  <a:tcPr/>
                </a:tc>
                <a:tc>
                  <a:txBody>
                    <a:bodyPr/>
                    <a:lstStyle/>
                    <a:p>
                      <a:r>
                        <a:rPr lang="en-US" sz="1200" kern="1200" dirty="0">
                          <a:solidFill>
                            <a:schemeClr val="tx1"/>
                          </a:solidFill>
                          <a:highlight>
                            <a:srgbClr val="00FF00"/>
                          </a:highlight>
                          <a:latin typeface="+mn-lt"/>
                          <a:ea typeface="+mn-ea"/>
                          <a:cs typeface="+mn-cs"/>
                        </a:rPr>
                        <a:t>Completed</a:t>
                      </a:r>
                    </a:p>
                  </a:txBody>
                  <a:tcPr/>
                </a:tc>
                <a:extLst>
                  <a:ext uri="{0D108BD9-81ED-4DB2-BD59-A6C34878D82A}">
                    <a16:rowId xmlns:a16="http://schemas.microsoft.com/office/drawing/2014/main" val="1756836764"/>
                  </a:ext>
                </a:extLst>
              </a:tr>
              <a:tr h="370840">
                <a:tc>
                  <a:txBody>
                    <a:bodyPr/>
                    <a:lstStyle/>
                    <a:p>
                      <a:r>
                        <a:rPr lang="en-US" sz="1200" kern="1200" dirty="0">
                          <a:solidFill>
                            <a:schemeClr val="tx1"/>
                          </a:solidFill>
                          <a:latin typeface="+mn-lt"/>
                          <a:ea typeface="+mn-ea"/>
                          <a:cs typeface="+mn-cs"/>
                        </a:rPr>
                        <a:t>WI: NR_n67</a:t>
                      </a:r>
                    </a:p>
                  </a:txBody>
                  <a:tcPr/>
                </a:tc>
                <a:tc>
                  <a:txBody>
                    <a:bodyPr/>
                    <a:lstStyle/>
                    <a:p>
                      <a:r>
                        <a:rPr lang="en-US" sz="1200" kern="1200" dirty="0">
                          <a:solidFill>
                            <a:schemeClr val="tx1"/>
                          </a:solidFill>
                          <a:latin typeface="+mn-lt"/>
                          <a:ea typeface="+mn-ea"/>
                          <a:cs typeface="+mn-cs"/>
                        </a:rPr>
                        <a:t>Core: Jun 2021</a:t>
                      </a:r>
                    </a:p>
                    <a:p>
                      <a:r>
                        <a:rPr lang="en-US" sz="1200" kern="1200" dirty="0">
                          <a:solidFill>
                            <a:schemeClr val="tx1"/>
                          </a:solidFill>
                          <a:latin typeface="+mn-lt"/>
                          <a:ea typeface="+mn-ea"/>
                          <a:cs typeface="+mn-cs"/>
                        </a:rPr>
                        <a:t>Perf: Jun 2021</a:t>
                      </a:r>
                    </a:p>
                  </a:txBody>
                  <a:tcPr/>
                </a:tc>
                <a:tc>
                  <a:txBody>
                    <a:bodyPr/>
                    <a:lstStyle/>
                    <a:p>
                      <a:r>
                        <a:rPr lang="en-US" sz="1200" kern="1200" dirty="0">
                          <a:solidFill>
                            <a:schemeClr val="tx1"/>
                          </a:solidFill>
                          <a:latin typeface="+mn-lt"/>
                          <a:ea typeface="+mn-ea"/>
                          <a:cs typeface="+mn-cs"/>
                        </a:rPr>
                        <a:t>Ongoing</a:t>
                      </a:r>
                    </a:p>
                  </a:txBody>
                  <a:tcPr/>
                </a:tc>
                <a:extLst>
                  <a:ext uri="{0D108BD9-81ED-4DB2-BD59-A6C34878D82A}">
                    <a16:rowId xmlns:a16="http://schemas.microsoft.com/office/drawing/2014/main" val="453459800"/>
                  </a:ext>
                </a:extLst>
              </a:tr>
              <a:tr h="370840">
                <a:tc>
                  <a:txBody>
                    <a:bodyPr/>
                    <a:lstStyle/>
                    <a:p>
                      <a:r>
                        <a:rPr lang="en-US" sz="1200" kern="1200" dirty="0">
                          <a:solidFill>
                            <a:schemeClr val="tx1"/>
                          </a:solidFill>
                          <a:latin typeface="+mn-lt"/>
                          <a:ea typeface="+mn-ea"/>
                          <a:cs typeface="+mn-cs"/>
                        </a:rPr>
                        <a:t>WI: NR_n85</a:t>
                      </a:r>
                    </a:p>
                  </a:txBody>
                  <a:tcPr/>
                </a:tc>
                <a:tc>
                  <a:txBody>
                    <a:bodyPr/>
                    <a:lstStyle/>
                    <a:p>
                      <a:r>
                        <a:rPr lang="en-US" sz="1200" kern="1200" dirty="0">
                          <a:solidFill>
                            <a:schemeClr val="tx1"/>
                          </a:solidFill>
                          <a:latin typeface="+mn-lt"/>
                          <a:ea typeface="+mn-ea"/>
                          <a:cs typeface="+mn-cs"/>
                        </a:rPr>
                        <a:t>Core: Jun 2021</a:t>
                      </a:r>
                    </a:p>
                    <a:p>
                      <a:r>
                        <a:rPr lang="en-US" sz="1200" kern="1200" dirty="0">
                          <a:solidFill>
                            <a:schemeClr val="tx1"/>
                          </a:solidFill>
                          <a:latin typeface="+mn-lt"/>
                          <a:ea typeface="+mn-ea"/>
                          <a:cs typeface="+mn-cs"/>
                        </a:rPr>
                        <a:t>Perf: Jun 2021</a:t>
                      </a:r>
                    </a:p>
                  </a:txBody>
                  <a:tcPr/>
                </a:tc>
                <a:tc>
                  <a:txBody>
                    <a:bodyPr/>
                    <a:lstStyle/>
                    <a:p>
                      <a:r>
                        <a:rPr lang="en-US" sz="1200" kern="1200" dirty="0">
                          <a:solidFill>
                            <a:schemeClr val="tx1"/>
                          </a:solidFill>
                          <a:latin typeface="+mn-lt"/>
                          <a:ea typeface="+mn-ea"/>
                          <a:cs typeface="+mn-cs"/>
                        </a:rPr>
                        <a:t>Ongoing</a:t>
                      </a:r>
                    </a:p>
                  </a:txBody>
                  <a:tcPr/>
                </a:tc>
                <a:extLst>
                  <a:ext uri="{0D108BD9-81ED-4DB2-BD59-A6C34878D82A}">
                    <a16:rowId xmlns:a16="http://schemas.microsoft.com/office/drawing/2014/main" val="861778033"/>
                  </a:ext>
                </a:extLst>
              </a:tr>
              <a:tr h="370840">
                <a:tc>
                  <a:txBody>
                    <a:bodyPr/>
                    <a:lstStyle/>
                    <a:p>
                      <a:r>
                        <a:rPr lang="en-US" sz="1200" kern="1200" dirty="0">
                          <a:solidFill>
                            <a:schemeClr val="tx1"/>
                          </a:solidFill>
                          <a:latin typeface="+mn-lt"/>
                          <a:ea typeface="+mn-ea"/>
                          <a:cs typeface="+mn-cs"/>
                        </a:rPr>
                        <a:t>SI: Study on extended 600MHz NR band</a:t>
                      </a:r>
                    </a:p>
                  </a:txBody>
                  <a:tcPr/>
                </a:tc>
                <a:tc>
                  <a:txBody>
                    <a:bodyPr/>
                    <a:lstStyle/>
                    <a:p>
                      <a:r>
                        <a:rPr lang="en-US" sz="1200" kern="1200" dirty="0">
                          <a:solidFill>
                            <a:schemeClr val="tx1"/>
                          </a:solidFill>
                          <a:latin typeface="+mn-lt"/>
                          <a:ea typeface="+mn-ea"/>
                          <a:cs typeface="+mn-cs"/>
                        </a:rPr>
                        <a:t>Sep. 2021</a:t>
                      </a:r>
                    </a:p>
                  </a:txBody>
                  <a:tcPr/>
                </a:tc>
                <a:tc>
                  <a:txBody>
                    <a:bodyPr/>
                    <a:lstStyle/>
                    <a:p>
                      <a:r>
                        <a:rPr lang="en-US" sz="1200" kern="1200" dirty="0">
                          <a:solidFill>
                            <a:schemeClr val="tx1"/>
                          </a:solidFill>
                          <a:latin typeface="+mn-lt"/>
                          <a:ea typeface="+mn-ea"/>
                          <a:cs typeface="+mn-cs"/>
                        </a:rPr>
                        <a:t>First meeting, ongoing</a:t>
                      </a:r>
                    </a:p>
                  </a:txBody>
                  <a:tcPr/>
                </a:tc>
                <a:extLst>
                  <a:ext uri="{0D108BD9-81ED-4DB2-BD59-A6C34878D82A}">
                    <a16:rowId xmlns:a16="http://schemas.microsoft.com/office/drawing/2014/main" val="3591000852"/>
                  </a:ext>
                </a:extLst>
              </a:tr>
              <a:tr h="370840">
                <a:tc>
                  <a:txBody>
                    <a:bodyPr/>
                    <a:lstStyle/>
                    <a:p>
                      <a:r>
                        <a:rPr lang="en-US" sz="1200" kern="1200" dirty="0">
                          <a:solidFill>
                            <a:schemeClr val="tx1"/>
                          </a:solidFill>
                          <a:latin typeface="+mn-lt"/>
                          <a:ea typeface="+mn-ea"/>
                          <a:cs typeface="+mn-cs"/>
                        </a:rPr>
                        <a:t>WI: introduction of lower 6GHz NR unlicensed operation for Europe</a:t>
                      </a:r>
                    </a:p>
                  </a:txBody>
                  <a:tcPr/>
                </a:tc>
                <a:tc>
                  <a:txBody>
                    <a:bodyPr/>
                    <a:lstStyle/>
                    <a:p>
                      <a:r>
                        <a:rPr lang="en-US" sz="1200" kern="1200" dirty="0">
                          <a:solidFill>
                            <a:schemeClr val="tx1"/>
                          </a:solidFill>
                          <a:latin typeface="+mn-lt"/>
                          <a:ea typeface="+mn-ea"/>
                          <a:cs typeface="+mn-cs"/>
                        </a:rPr>
                        <a:t>Core: Jun 2021</a:t>
                      </a:r>
                    </a:p>
                    <a:p>
                      <a:r>
                        <a:rPr lang="en-US" sz="1200" kern="1200" dirty="0">
                          <a:solidFill>
                            <a:schemeClr val="tx1"/>
                          </a:solidFill>
                          <a:latin typeface="+mn-lt"/>
                          <a:ea typeface="+mn-ea"/>
                          <a:cs typeface="+mn-cs"/>
                        </a:rPr>
                        <a:t>Perf: Sep 2021</a:t>
                      </a:r>
                    </a:p>
                    <a:p>
                      <a:endParaRPr lang="en-US" sz="1200" kern="1200" dirty="0">
                        <a:solidFill>
                          <a:schemeClr val="tx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First meeting, ongoing</a:t>
                      </a:r>
                    </a:p>
                    <a:p>
                      <a:endParaRPr lang="en-US" sz="1200" kern="1200" dirty="0">
                        <a:solidFill>
                          <a:schemeClr val="tx1"/>
                        </a:solidFill>
                        <a:latin typeface="+mn-lt"/>
                        <a:ea typeface="+mn-ea"/>
                        <a:cs typeface="+mn-cs"/>
                      </a:endParaRPr>
                    </a:p>
                  </a:txBody>
                  <a:tcPr/>
                </a:tc>
                <a:extLst>
                  <a:ext uri="{0D108BD9-81ED-4DB2-BD59-A6C34878D82A}">
                    <a16:rowId xmlns:a16="http://schemas.microsoft.com/office/drawing/2014/main" val="1662992804"/>
                  </a:ext>
                </a:extLst>
              </a:tr>
            </a:tbl>
          </a:graphicData>
        </a:graphic>
      </p:graphicFrame>
    </p:spTree>
    <p:extLst>
      <p:ext uri="{BB962C8B-B14F-4D97-AF65-F5344CB8AC3E}">
        <p14:creationId xmlns:p14="http://schemas.microsoft.com/office/powerpoint/2010/main" val="16346066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a:t>R17 NR Spectrum WI/SIs (Cont.) </a:t>
            </a:r>
            <a:endParaRPr lang="en-US" dirty="0"/>
          </a:p>
        </p:txBody>
      </p:sp>
      <p:sp>
        <p:nvSpPr>
          <p:cNvPr id="4" name="Slide Number Placeholder 3"/>
          <p:cNvSpPr>
            <a:spLocks noGrp="1"/>
          </p:cNvSpPr>
          <p:nvPr>
            <p:ph type="sldNum" sz="quarter" idx="4294967295"/>
          </p:nvPr>
        </p:nvSpPr>
        <p:spPr>
          <a:xfrm>
            <a:off x="8377238" y="5568950"/>
            <a:ext cx="395287" cy="222250"/>
          </a:xfrm>
        </p:spPr>
        <p:txBody>
          <a:bodyPr/>
          <a:lstStyle/>
          <a:p>
            <a:fld id="{7C3C36A9-E97D-481F-A77A-192FA52A6954}" type="slidenum">
              <a:rPr lang="en-GB" altLang="en-US" smtClean="0"/>
              <a:pPr/>
              <a:t>13</a:t>
            </a:fld>
            <a:endParaRPr lang="en-GB" altLang="en-US" dirty="0"/>
          </a:p>
        </p:txBody>
      </p:sp>
      <p:graphicFrame>
        <p:nvGraphicFramePr>
          <p:cNvPr id="6" name="Table 6">
            <a:extLst>
              <a:ext uri="{FF2B5EF4-FFF2-40B4-BE49-F238E27FC236}">
                <a16:creationId xmlns:a16="http://schemas.microsoft.com/office/drawing/2014/main" id="{2F21C06E-30B1-4D0F-A716-949CF4D2015B}"/>
              </a:ext>
            </a:extLst>
          </p:cNvPr>
          <p:cNvGraphicFramePr>
            <a:graphicFrameLocks noGrp="1"/>
          </p:cNvGraphicFramePr>
          <p:nvPr>
            <p:ph idx="1"/>
            <p:extLst>
              <p:ext uri="{D42A27DB-BD31-4B8C-83A1-F6EECF244321}">
                <p14:modId xmlns:p14="http://schemas.microsoft.com/office/powerpoint/2010/main" val="1857516022"/>
              </p:ext>
            </p:extLst>
          </p:nvPr>
        </p:nvGraphicFramePr>
        <p:xfrm>
          <a:off x="457200" y="1352550"/>
          <a:ext cx="7572375" cy="2560320"/>
        </p:xfrm>
        <a:graphic>
          <a:graphicData uri="http://schemas.openxmlformats.org/drawingml/2006/table">
            <a:tbl>
              <a:tblPr firstRow="1" bandRow="1">
                <a:tableStyleId>{5C22544A-7EE6-4342-B048-85BDC9FD1C3A}</a:tableStyleId>
              </a:tblPr>
              <a:tblGrid>
                <a:gridCol w="2305050">
                  <a:extLst>
                    <a:ext uri="{9D8B030D-6E8A-4147-A177-3AD203B41FA5}">
                      <a16:colId xmlns:a16="http://schemas.microsoft.com/office/drawing/2014/main" val="2761071237"/>
                    </a:ext>
                  </a:extLst>
                </a:gridCol>
                <a:gridCol w="1270294">
                  <a:extLst>
                    <a:ext uri="{9D8B030D-6E8A-4147-A177-3AD203B41FA5}">
                      <a16:colId xmlns:a16="http://schemas.microsoft.com/office/drawing/2014/main" val="473441720"/>
                    </a:ext>
                  </a:extLst>
                </a:gridCol>
                <a:gridCol w="3997031">
                  <a:extLst>
                    <a:ext uri="{9D8B030D-6E8A-4147-A177-3AD203B41FA5}">
                      <a16:colId xmlns:a16="http://schemas.microsoft.com/office/drawing/2014/main" val="589037210"/>
                    </a:ext>
                  </a:extLst>
                </a:gridCol>
              </a:tblGrid>
              <a:tr h="370840">
                <a:tc>
                  <a:txBody>
                    <a:bodyPr/>
                    <a:lstStyle/>
                    <a:p>
                      <a:r>
                        <a:rPr lang="en-US" sz="1200" dirty="0"/>
                        <a:t>Title</a:t>
                      </a:r>
                    </a:p>
                  </a:txBody>
                  <a:tcPr/>
                </a:tc>
                <a:tc>
                  <a:txBody>
                    <a:bodyPr/>
                    <a:lstStyle/>
                    <a:p>
                      <a:r>
                        <a:rPr lang="en-US" sz="1200" dirty="0"/>
                        <a:t>Target completion date from last RAN</a:t>
                      </a:r>
                    </a:p>
                  </a:txBody>
                  <a:tcPr/>
                </a:tc>
                <a:tc>
                  <a:txBody>
                    <a:bodyPr/>
                    <a:lstStyle/>
                    <a:p>
                      <a:r>
                        <a:rPr lang="en-US" sz="1200" dirty="0"/>
                        <a:t>Notes</a:t>
                      </a:r>
                    </a:p>
                  </a:txBody>
                  <a:tcPr/>
                </a:tc>
                <a:extLst>
                  <a:ext uri="{0D108BD9-81ED-4DB2-BD59-A6C34878D82A}">
                    <a16:rowId xmlns:a16="http://schemas.microsoft.com/office/drawing/2014/main" val="1281719081"/>
                  </a:ext>
                </a:extLst>
              </a:tr>
              <a:tr h="559435">
                <a:tc>
                  <a:txBody>
                    <a:bodyPr/>
                    <a:lstStyle/>
                    <a:p>
                      <a:r>
                        <a:rPr lang="en-US" sz="1200" kern="1200" dirty="0">
                          <a:solidFill>
                            <a:schemeClr val="tx1"/>
                          </a:solidFill>
                          <a:latin typeface="+mn-lt"/>
                          <a:ea typeface="+mn-ea"/>
                          <a:cs typeface="+mn-cs"/>
                        </a:rPr>
                        <a:t>SI: Study on high power UE (power class 2) for one NR FDD band</a:t>
                      </a:r>
                    </a:p>
                  </a:txBody>
                  <a:tcPr/>
                </a:tc>
                <a:tc>
                  <a:txBody>
                    <a:bodyPr/>
                    <a:lstStyle/>
                    <a:p>
                      <a:r>
                        <a:rPr lang="en-US" sz="1200" kern="1200" dirty="0">
                          <a:solidFill>
                            <a:schemeClr val="tx1"/>
                          </a:solidFill>
                          <a:latin typeface="+mn-lt"/>
                          <a:ea typeface="+mn-ea"/>
                          <a:cs typeface="+mn-cs"/>
                        </a:rPr>
                        <a:t>Sep. 2021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First meeting, ongoing</a:t>
                      </a:r>
                    </a:p>
                  </a:txBody>
                  <a:tcPr/>
                </a:tc>
                <a:extLst>
                  <a:ext uri="{0D108BD9-81ED-4DB2-BD59-A6C34878D82A}">
                    <a16:rowId xmlns:a16="http://schemas.microsoft.com/office/drawing/2014/main" val="1824957725"/>
                  </a:ext>
                </a:extLst>
              </a:tr>
              <a:tr h="370840">
                <a:tc>
                  <a:txBody>
                    <a:bodyPr/>
                    <a:lstStyle/>
                    <a:p>
                      <a:r>
                        <a:rPr lang="en-US" sz="1200" kern="1200" dirty="0">
                          <a:solidFill>
                            <a:schemeClr val="tx1"/>
                          </a:solidFill>
                          <a:latin typeface="+mn-lt"/>
                          <a:ea typeface="+mn-ea"/>
                          <a:cs typeface="+mn-cs"/>
                        </a:rPr>
                        <a:t>WI: High-power devices operation use cases over Band n77 and n78</a:t>
                      </a:r>
                    </a:p>
                  </a:txBody>
                  <a:tcPr/>
                </a:tc>
                <a:tc>
                  <a:txBody>
                    <a:bodyPr/>
                    <a:lstStyle/>
                    <a:p>
                      <a:r>
                        <a:rPr lang="en-US" sz="1200" kern="1200" dirty="0">
                          <a:solidFill>
                            <a:schemeClr val="tx1"/>
                          </a:solidFill>
                          <a:latin typeface="+mn-lt"/>
                          <a:ea typeface="+mn-ea"/>
                          <a:cs typeface="+mn-cs"/>
                        </a:rPr>
                        <a:t>Core: Jun 2021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First meeting, ongoing</a:t>
                      </a:r>
                    </a:p>
                  </a:txBody>
                  <a:tcPr/>
                </a:tc>
                <a:extLst>
                  <a:ext uri="{0D108BD9-81ED-4DB2-BD59-A6C34878D82A}">
                    <a16:rowId xmlns:a16="http://schemas.microsoft.com/office/drawing/2014/main" val="2780568692"/>
                  </a:ext>
                </a:extLst>
              </a:tr>
              <a:tr h="370840">
                <a:tc>
                  <a:txBody>
                    <a:bodyPr/>
                    <a:lstStyle/>
                    <a:p>
                      <a:r>
                        <a:rPr lang="en-US" sz="1200" kern="1200" dirty="0">
                          <a:solidFill>
                            <a:schemeClr val="tx1"/>
                          </a:solidFill>
                          <a:latin typeface="+mn-lt"/>
                          <a:ea typeface="+mn-ea"/>
                          <a:cs typeface="+mn-cs"/>
                        </a:rPr>
                        <a:t>WI: Introduction of 6GHz NR licensed bands</a:t>
                      </a:r>
                    </a:p>
                  </a:txBody>
                  <a:tcPr/>
                </a:tc>
                <a:tc>
                  <a:txBody>
                    <a:bodyPr/>
                    <a:lstStyle/>
                    <a:p>
                      <a:r>
                        <a:rPr lang="en-US" sz="1200" kern="1200" dirty="0">
                          <a:solidFill>
                            <a:schemeClr val="tx1"/>
                          </a:solidFill>
                          <a:latin typeface="+mn-lt"/>
                          <a:ea typeface="+mn-ea"/>
                          <a:cs typeface="+mn-cs"/>
                        </a:rPr>
                        <a:t>Core: Mar 2022</a:t>
                      </a:r>
                    </a:p>
                    <a:p>
                      <a:r>
                        <a:rPr lang="en-US" sz="1200" kern="1200" dirty="0">
                          <a:solidFill>
                            <a:schemeClr val="tx1"/>
                          </a:solidFill>
                          <a:latin typeface="+mn-lt"/>
                          <a:ea typeface="+mn-ea"/>
                          <a:cs typeface="+mn-cs"/>
                        </a:rPr>
                        <a:t>Perf: Jun 2022</a:t>
                      </a:r>
                    </a:p>
                  </a:txBody>
                  <a:tcPr/>
                </a:tc>
                <a:tc>
                  <a:txBody>
                    <a:bodyPr/>
                    <a:lstStyle/>
                    <a:p>
                      <a:r>
                        <a:rPr lang="en-US" sz="1200" kern="1200" dirty="0">
                          <a:solidFill>
                            <a:schemeClr val="tx1"/>
                          </a:solidFill>
                          <a:latin typeface="+mn-lt"/>
                          <a:ea typeface="+mn-ea"/>
                          <a:cs typeface="+mn-cs"/>
                        </a:rPr>
                        <a:t>On hold</a:t>
                      </a:r>
                    </a:p>
                  </a:txBody>
                  <a:tcPr/>
                </a:tc>
                <a:extLst>
                  <a:ext uri="{0D108BD9-81ED-4DB2-BD59-A6C34878D82A}">
                    <a16:rowId xmlns:a16="http://schemas.microsoft.com/office/drawing/2014/main" val="1196264157"/>
                  </a:ext>
                </a:extLst>
              </a:tr>
            </a:tbl>
          </a:graphicData>
        </a:graphic>
      </p:graphicFrame>
    </p:spTree>
    <p:extLst>
      <p:ext uri="{BB962C8B-B14F-4D97-AF65-F5344CB8AC3E}">
        <p14:creationId xmlns:p14="http://schemas.microsoft.com/office/powerpoint/2010/main" val="3989612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a:t>R17 NR RAN4 led WI/SIs </a:t>
            </a:r>
            <a:endParaRPr lang="en-US" dirty="0"/>
          </a:p>
        </p:txBody>
      </p:sp>
      <p:sp>
        <p:nvSpPr>
          <p:cNvPr id="4" name="Slide Number Placeholder 3"/>
          <p:cNvSpPr>
            <a:spLocks noGrp="1"/>
          </p:cNvSpPr>
          <p:nvPr>
            <p:ph type="sldNum" sz="quarter" idx="4294967295"/>
          </p:nvPr>
        </p:nvSpPr>
        <p:spPr>
          <a:xfrm>
            <a:off x="8377238" y="5568950"/>
            <a:ext cx="395287" cy="222250"/>
          </a:xfrm>
        </p:spPr>
        <p:txBody>
          <a:bodyPr/>
          <a:lstStyle/>
          <a:p>
            <a:fld id="{7C3C36A9-E97D-481F-A77A-192FA52A6954}" type="slidenum">
              <a:rPr lang="en-GB" altLang="en-US" smtClean="0"/>
              <a:pPr/>
              <a:t>14</a:t>
            </a:fld>
            <a:endParaRPr lang="en-GB" altLang="en-US" dirty="0"/>
          </a:p>
        </p:txBody>
      </p:sp>
      <p:graphicFrame>
        <p:nvGraphicFramePr>
          <p:cNvPr id="6" name="Table 6">
            <a:extLst>
              <a:ext uri="{FF2B5EF4-FFF2-40B4-BE49-F238E27FC236}">
                <a16:creationId xmlns:a16="http://schemas.microsoft.com/office/drawing/2014/main" id="{2F21C06E-30B1-4D0F-A716-949CF4D2015B}"/>
              </a:ext>
            </a:extLst>
          </p:cNvPr>
          <p:cNvGraphicFramePr>
            <a:graphicFrameLocks noGrp="1"/>
          </p:cNvGraphicFramePr>
          <p:nvPr>
            <p:ph idx="1"/>
            <p:extLst>
              <p:ext uri="{D42A27DB-BD31-4B8C-83A1-F6EECF244321}">
                <p14:modId xmlns:p14="http://schemas.microsoft.com/office/powerpoint/2010/main" val="3451084442"/>
              </p:ext>
            </p:extLst>
          </p:nvPr>
        </p:nvGraphicFramePr>
        <p:xfrm>
          <a:off x="457200" y="1352550"/>
          <a:ext cx="7572375" cy="5120640"/>
        </p:xfrm>
        <a:graphic>
          <a:graphicData uri="http://schemas.openxmlformats.org/drawingml/2006/table">
            <a:tbl>
              <a:tblPr firstRow="1" bandRow="1">
                <a:tableStyleId>{5C22544A-7EE6-4342-B048-85BDC9FD1C3A}</a:tableStyleId>
              </a:tblPr>
              <a:tblGrid>
                <a:gridCol w="2305050">
                  <a:extLst>
                    <a:ext uri="{9D8B030D-6E8A-4147-A177-3AD203B41FA5}">
                      <a16:colId xmlns:a16="http://schemas.microsoft.com/office/drawing/2014/main" val="2761071237"/>
                    </a:ext>
                  </a:extLst>
                </a:gridCol>
                <a:gridCol w="1375184">
                  <a:extLst>
                    <a:ext uri="{9D8B030D-6E8A-4147-A177-3AD203B41FA5}">
                      <a16:colId xmlns:a16="http://schemas.microsoft.com/office/drawing/2014/main" val="473441720"/>
                    </a:ext>
                  </a:extLst>
                </a:gridCol>
                <a:gridCol w="3892141">
                  <a:extLst>
                    <a:ext uri="{9D8B030D-6E8A-4147-A177-3AD203B41FA5}">
                      <a16:colId xmlns:a16="http://schemas.microsoft.com/office/drawing/2014/main" val="589037210"/>
                    </a:ext>
                  </a:extLst>
                </a:gridCol>
              </a:tblGrid>
              <a:tr h="370840">
                <a:tc>
                  <a:txBody>
                    <a:bodyPr/>
                    <a:lstStyle/>
                    <a:p>
                      <a:r>
                        <a:rPr lang="en-US" sz="1200" dirty="0"/>
                        <a:t>Title</a:t>
                      </a:r>
                    </a:p>
                  </a:txBody>
                  <a:tcPr/>
                </a:tc>
                <a:tc>
                  <a:txBody>
                    <a:bodyPr/>
                    <a:lstStyle/>
                    <a:p>
                      <a:r>
                        <a:rPr lang="en-US" sz="1200" dirty="0"/>
                        <a:t>Target completion date from last RAN</a:t>
                      </a:r>
                    </a:p>
                  </a:txBody>
                  <a:tcPr/>
                </a:tc>
                <a:tc>
                  <a:txBody>
                    <a:bodyPr/>
                    <a:lstStyle/>
                    <a:p>
                      <a:r>
                        <a:rPr lang="en-US" sz="1200" dirty="0"/>
                        <a:t>Notes</a:t>
                      </a:r>
                    </a:p>
                  </a:txBody>
                  <a:tcPr/>
                </a:tc>
                <a:extLst>
                  <a:ext uri="{0D108BD9-81ED-4DB2-BD59-A6C34878D82A}">
                    <a16:rowId xmlns:a16="http://schemas.microsoft.com/office/drawing/2014/main" val="1281719081"/>
                  </a:ext>
                </a:extLst>
              </a:tr>
              <a:tr h="559435">
                <a:tc>
                  <a:txBody>
                    <a:bodyPr/>
                    <a:lstStyle/>
                    <a:p>
                      <a:r>
                        <a:rPr lang="en-US" sz="1200" kern="1200" dirty="0">
                          <a:solidFill>
                            <a:schemeClr val="tx1"/>
                          </a:solidFill>
                          <a:latin typeface="+mn-lt"/>
                          <a:ea typeface="+mn-ea"/>
                          <a:cs typeface="+mn-cs"/>
                        </a:rPr>
                        <a:t>WI: RF requirements enhancement for NR frequency range 1 (FR1)</a:t>
                      </a:r>
                    </a:p>
                  </a:txBody>
                  <a:tcPr/>
                </a:tc>
                <a:tc>
                  <a:txBody>
                    <a:bodyPr/>
                    <a:lstStyle/>
                    <a:p>
                      <a:r>
                        <a:rPr lang="en-US" sz="1200" kern="1200" dirty="0">
                          <a:solidFill>
                            <a:schemeClr val="tx1"/>
                          </a:solidFill>
                          <a:latin typeface="+mn-lt"/>
                          <a:ea typeface="+mn-ea"/>
                          <a:cs typeface="+mn-cs"/>
                        </a:rPr>
                        <a:t>Core: Mar 2022</a:t>
                      </a:r>
                    </a:p>
                    <a:p>
                      <a:r>
                        <a:rPr lang="en-US" sz="1200" kern="1200" dirty="0">
                          <a:solidFill>
                            <a:schemeClr val="tx1"/>
                          </a:solidFill>
                          <a:latin typeface="+mn-lt"/>
                          <a:ea typeface="+mn-ea"/>
                          <a:cs typeface="+mn-cs"/>
                        </a:rPr>
                        <a:t>Perf: Sep 2022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Ongoing</a:t>
                      </a:r>
                    </a:p>
                  </a:txBody>
                  <a:tcPr/>
                </a:tc>
                <a:extLst>
                  <a:ext uri="{0D108BD9-81ED-4DB2-BD59-A6C34878D82A}">
                    <a16:rowId xmlns:a16="http://schemas.microsoft.com/office/drawing/2014/main" val="1824957725"/>
                  </a:ext>
                </a:extLst>
              </a:tr>
              <a:tr h="370840">
                <a:tc>
                  <a:txBody>
                    <a:bodyPr/>
                    <a:lstStyle/>
                    <a:p>
                      <a:r>
                        <a:rPr lang="en-US" sz="1200" kern="1200" dirty="0">
                          <a:solidFill>
                            <a:schemeClr val="tx1"/>
                          </a:solidFill>
                          <a:latin typeface="+mn-lt"/>
                          <a:ea typeface="+mn-ea"/>
                          <a:cs typeface="+mn-cs"/>
                        </a:rPr>
                        <a:t>WI: Further enhancement on NR demodulation performance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Perf: Mar 2022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Not started in RAN4 yet</a:t>
                      </a:r>
                    </a:p>
                    <a:p>
                      <a:r>
                        <a:rPr lang="en-US" sz="1200" dirty="0">
                          <a:solidFill>
                            <a:schemeClr val="tx1"/>
                          </a:solidFill>
                        </a:rPr>
                        <a:t>Rapporteur proposed to extend Perf part to Sep 2022</a:t>
                      </a:r>
                    </a:p>
                  </a:txBody>
                  <a:tcPr/>
                </a:tc>
                <a:extLst>
                  <a:ext uri="{0D108BD9-81ED-4DB2-BD59-A6C34878D82A}">
                    <a16:rowId xmlns:a16="http://schemas.microsoft.com/office/drawing/2014/main" val="3077420138"/>
                  </a:ext>
                </a:extLst>
              </a:tr>
              <a:tr h="370840">
                <a:tc>
                  <a:txBody>
                    <a:bodyPr/>
                    <a:lstStyle/>
                    <a:p>
                      <a:r>
                        <a:rPr lang="en-US" sz="1200" kern="1200" dirty="0">
                          <a:solidFill>
                            <a:schemeClr val="tx1"/>
                          </a:solidFill>
                          <a:latin typeface="+mn-lt"/>
                          <a:ea typeface="+mn-ea"/>
                          <a:cs typeface="+mn-cs"/>
                        </a:rPr>
                        <a:t>WI: Introduction of DL 1024QAM for NR FR1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Core: </a:t>
                      </a:r>
                      <a:r>
                        <a:rPr lang="en-US" altLang="zh-CN" sz="1200" kern="1200" dirty="0">
                          <a:solidFill>
                            <a:schemeClr val="tx1"/>
                          </a:solidFill>
                          <a:latin typeface="+mn-lt"/>
                          <a:ea typeface="+mn-ea"/>
                          <a:cs typeface="+mn-cs"/>
                        </a:rPr>
                        <a:t>Sep</a:t>
                      </a:r>
                      <a:r>
                        <a:rPr lang="en-US" sz="1200" kern="1200" dirty="0">
                          <a:solidFill>
                            <a:schemeClr val="tx1"/>
                          </a:solidFill>
                          <a:latin typeface="+mn-lt"/>
                          <a:ea typeface="+mn-ea"/>
                          <a:cs typeface="+mn-cs"/>
                        </a:rPr>
                        <a:t> 2021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Perf: </a:t>
                      </a:r>
                      <a:r>
                        <a:rPr lang="en-US" altLang="zh-CN" sz="1200" kern="1200" dirty="0">
                          <a:solidFill>
                            <a:schemeClr val="tx1"/>
                          </a:solidFill>
                          <a:latin typeface="+mn-lt"/>
                          <a:ea typeface="+mn-ea"/>
                          <a:cs typeface="+mn-cs"/>
                        </a:rPr>
                        <a:t>March 2022</a:t>
                      </a:r>
                      <a:endParaRPr lang="en-US" sz="1200" kern="1200" dirty="0">
                        <a:solidFill>
                          <a:schemeClr val="tx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Not started in RAN4 yet</a:t>
                      </a:r>
                    </a:p>
                  </a:txBody>
                  <a:tcPr/>
                </a:tc>
                <a:extLst>
                  <a:ext uri="{0D108BD9-81ED-4DB2-BD59-A6C34878D82A}">
                    <a16:rowId xmlns:a16="http://schemas.microsoft.com/office/drawing/2014/main" val="107140584"/>
                  </a:ext>
                </a:extLst>
              </a:tr>
              <a:tr h="570959">
                <a:tc>
                  <a:txBody>
                    <a:bodyPr/>
                    <a:lstStyle/>
                    <a:p>
                      <a:r>
                        <a:rPr lang="en-US" sz="1200" kern="1200" dirty="0">
                          <a:solidFill>
                            <a:schemeClr val="tx1"/>
                          </a:solidFill>
                          <a:latin typeface="+mn-lt"/>
                          <a:ea typeface="+mn-ea"/>
                          <a:cs typeface="+mn-cs"/>
                        </a:rPr>
                        <a:t>WI: Enhanced NR support for high speed train scenario for frequency range 1 (FR1)</a:t>
                      </a:r>
                    </a:p>
                  </a:txBody>
                  <a:tcPr/>
                </a:tc>
                <a:tc>
                  <a:txBody>
                    <a:bodyPr/>
                    <a:lstStyle/>
                    <a:p>
                      <a:r>
                        <a:rPr lang="en-US" sz="1200" kern="1200" dirty="0">
                          <a:solidFill>
                            <a:schemeClr val="tx1"/>
                          </a:solidFill>
                          <a:latin typeface="+mn-lt"/>
                          <a:ea typeface="+mn-ea"/>
                          <a:cs typeface="+mn-cs"/>
                        </a:rPr>
                        <a:t>Core: Mar 2022</a:t>
                      </a:r>
                    </a:p>
                    <a:p>
                      <a:r>
                        <a:rPr lang="en-US" sz="1200" kern="1200" dirty="0">
                          <a:solidFill>
                            <a:schemeClr val="tx1"/>
                          </a:solidFill>
                          <a:latin typeface="+mn-lt"/>
                          <a:ea typeface="+mn-ea"/>
                          <a:cs typeface="+mn-cs"/>
                        </a:rPr>
                        <a:t>Perf: Sep 2022</a:t>
                      </a:r>
                    </a:p>
                  </a:txBody>
                  <a:tcPr/>
                </a:tc>
                <a:tc>
                  <a:txBody>
                    <a:bodyPr/>
                    <a:lstStyle/>
                    <a:p>
                      <a:r>
                        <a:rPr lang="en-US" sz="1200" kern="1200" dirty="0">
                          <a:solidFill>
                            <a:schemeClr val="tx1"/>
                          </a:solidFill>
                          <a:latin typeface="+mn-lt"/>
                          <a:ea typeface="+mn-ea"/>
                          <a:cs typeface="+mn-cs"/>
                        </a:rPr>
                        <a:t>Ongoing</a:t>
                      </a:r>
                    </a:p>
                    <a:p>
                      <a:endParaRPr lang="en-US" sz="1200" kern="1200" dirty="0">
                        <a:solidFill>
                          <a:schemeClr val="tx1"/>
                        </a:solidFill>
                        <a:latin typeface="+mn-lt"/>
                        <a:ea typeface="+mn-ea"/>
                        <a:cs typeface="+mn-cs"/>
                      </a:endParaRPr>
                    </a:p>
                  </a:txBody>
                  <a:tcPr/>
                </a:tc>
                <a:extLst>
                  <a:ext uri="{0D108BD9-81ED-4DB2-BD59-A6C34878D82A}">
                    <a16:rowId xmlns:a16="http://schemas.microsoft.com/office/drawing/2014/main" val="2780568692"/>
                  </a:ext>
                </a:extLst>
              </a:tr>
              <a:tr h="370840">
                <a:tc>
                  <a:txBody>
                    <a:bodyPr/>
                    <a:lstStyle/>
                    <a:p>
                      <a:r>
                        <a:rPr lang="en-US" sz="1200" kern="1200" dirty="0">
                          <a:solidFill>
                            <a:schemeClr val="tx1"/>
                          </a:solidFill>
                          <a:latin typeface="+mn-lt"/>
                          <a:ea typeface="+mn-ea"/>
                          <a:cs typeface="+mn-cs"/>
                        </a:rPr>
                        <a:t>WI: MIMO OTA requirements for NR UEs</a:t>
                      </a:r>
                    </a:p>
                  </a:txBody>
                  <a:tcPr/>
                </a:tc>
                <a:tc>
                  <a:txBody>
                    <a:bodyPr/>
                    <a:lstStyle/>
                    <a:p>
                      <a:r>
                        <a:rPr lang="en-US" sz="1200" kern="1200" dirty="0">
                          <a:solidFill>
                            <a:schemeClr val="tx1"/>
                          </a:solidFill>
                          <a:latin typeface="+mn-lt"/>
                          <a:ea typeface="+mn-ea"/>
                          <a:cs typeface="+mn-cs"/>
                        </a:rPr>
                        <a:t>Core: Sep 2021</a:t>
                      </a:r>
                    </a:p>
                    <a:p>
                      <a:r>
                        <a:rPr lang="en-US" sz="1200" kern="1200" dirty="0">
                          <a:solidFill>
                            <a:schemeClr val="tx1"/>
                          </a:solidFill>
                          <a:latin typeface="+mn-lt"/>
                          <a:ea typeface="+mn-ea"/>
                          <a:cs typeface="+mn-cs"/>
                        </a:rPr>
                        <a:t>Perf: Sep 2021</a:t>
                      </a:r>
                    </a:p>
                  </a:txBody>
                  <a:tcPr/>
                </a:tc>
                <a:tc>
                  <a:txBody>
                    <a:bodyPr/>
                    <a:lstStyle/>
                    <a:p>
                      <a:r>
                        <a:rPr lang="en-US" sz="1200" kern="1200" dirty="0">
                          <a:solidFill>
                            <a:schemeClr val="tx1"/>
                          </a:solidFill>
                          <a:latin typeface="+mn-lt"/>
                          <a:ea typeface="+mn-ea"/>
                          <a:cs typeface="+mn-cs"/>
                        </a:rPr>
                        <a:t>Ongoing</a:t>
                      </a:r>
                    </a:p>
                    <a:p>
                      <a:r>
                        <a:rPr lang="en-US" altLang="zh-CN" sz="1200" kern="1200" dirty="0">
                          <a:solidFill>
                            <a:schemeClr val="tx1"/>
                          </a:solidFill>
                          <a:latin typeface="+mn-lt"/>
                          <a:ea typeface="+mn-ea"/>
                          <a:cs typeface="+mn-cs"/>
                        </a:rPr>
                        <a:t>Core part completion date changed to March 2022 and performance part to</a:t>
                      </a:r>
                      <a:r>
                        <a:rPr lang="en-US" altLang="zh-CN" sz="1200" kern="1200" baseline="0" dirty="0">
                          <a:solidFill>
                            <a:schemeClr val="tx1"/>
                          </a:solidFill>
                          <a:latin typeface="+mn-lt"/>
                          <a:ea typeface="+mn-ea"/>
                          <a:cs typeface="+mn-cs"/>
                        </a:rPr>
                        <a:t> </a:t>
                      </a:r>
                      <a:r>
                        <a:rPr lang="en-US" altLang="zh-CN" sz="1200" kern="1200" dirty="0">
                          <a:solidFill>
                            <a:schemeClr val="tx1"/>
                          </a:solidFill>
                          <a:latin typeface="+mn-lt"/>
                          <a:ea typeface="+mn-ea"/>
                          <a:cs typeface="+mn-cs"/>
                        </a:rPr>
                        <a:t>Sep. 2022 </a:t>
                      </a:r>
                      <a:endParaRPr lang="en-US" sz="1200" kern="1200" dirty="0">
                        <a:solidFill>
                          <a:schemeClr val="tx1"/>
                        </a:solidFill>
                        <a:latin typeface="+mn-lt"/>
                        <a:ea typeface="+mn-ea"/>
                        <a:cs typeface="+mn-cs"/>
                      </a:endParaRPr>
                    </a:p>
                  </a:txBody>
                  <a:tcPr/>
                </a:tc>
                <a:extLst>
                  <a:ext uri="{0D108BD9-81ED-4DB2-BD59-A6C34878D82A}">
                    <a16:rowId xmlns:a16="http://schemas.microsoft.com/office/drawing/2014/main" val="1196264157"/>
                  </a:ext>
                </a:extLst>
              </a:tr>
              <a:tr h="370840">
                <a:tc>
                  <a:txBody>
                    <a:bodyPr/>
                    <a:lstStyle/>
                    <a:p>
                      <a:r>
                        <a:rPr lang="en-US" sz="1200" kern="1200" dirty="0">
                          <a:solidFill>
                            <a:schemeClr val="tx1"/>
                          </a:solidFill>
                          <a:latin typeface="+mn-lt"/>
                          <a:ea typeface="+mn-ea"/>
                          <a:cs typeface="+mn-cs"/>
                        </a:rPr>
                        <a:t>SI: Study on efficient utilization of licensed spectrum that is not aligned with existing NR channel bandwidths</a:t>
                      </a:r>
                    </a:p>
                  </a:txBody>
                  <a:tcPr/>
                </a:tc>
                <a:tc>
                  <a:txBody>
                    <a:bodyPr/>
                    <a:lstStyle/>
                    <a:p>
                      <a:r>
                        <a:rPr lang="en-US" sz="1200" kern="1200" dirty="0">
                          <a:solidFill>
                            <a:schemeClr val="tx1"/>
                          </a:solidFill>
                          <a:latin typeface="+mn-lt"/>
                          <a:ea typeface="+mn-ea"/>
                          <a:cs typeface="+mn-cs"/>
                        </a:rPr>
                        <a:t>Jun 2021</a:t>
                      </a:r>
                    </a:p>
                  </a:txBody>
                  <a:tcPr/>
                </a:tc>
                <a:tc>
                  <a:txBody>
                    <a:bodyPr/>
                    <a:lstStyle/>
                    <a:p>
                      <a:r>
                        <a:rPr lang="en-US" sz="1200" kern="1200" dirty="0">
                          <a:solidFill>
                            <a:schemeClr val="tx1"/>
                          </a:solidFill>
                          <a:latin typeface="+mn-lt"/>
                          <a:ea typeface="+mn-ea"/>
                          <a:cs typeface="+mn-cs"/>
                        </a:rPr>
                        <a:t>Ongoing</a:t>
                      </a:r>
                    </a:p>
                  </a:txBody>
                  <a:tcPr/>
                </a:tc>
                <a:extLst>
                  <a:ext uri="{0D108BD9-81ED-4DB2-BD59-A6C34878D82A}">
                    <a16:rowId xmlns:a16="http://schemas.microsoft.com/office/drawing/2014/main" val="1756836764"/>
                  </a:ext>
                </a:extLst>
              </a:tr>
              <a:tr h="370840">
                <a:tc>
                  <a:txBody>
                    <a:bodyPr/>
                    <a:lstStyle/>
                    <a:p>
                      <a:r>
                        <a:rPr lang="en-US" sz="1200" kern="1200" dirty="0">
                          <a:solidFill>
                            <a:schemeClr val="tx1"/>
                          </a:solidFill>
                          <a:latin typeface="+mn-lt"/>
                          <a:ea typeface="+mn-ea"/>
                          <a:cs typeface="+mn-cs"/>
                        </a:rPr>
                        <a:t>WI: Further enhancements of NR RF requirements for frequency range 2 (FR2)</a:t>
                      </a:r>
                    </a:p>
                  </a:txBody>
                  <a:tcPr/>
                </a:tc>
                <a:tc>
                  <a:txBody>
                    <a:bodyPr/>
                    <a:lstStyle/>
                    <a:p>
                      <a:r>
                        <a:rPr lang="en-US" sz="1200" kern="1200" dirty="0">
                          <a:solidFill>
                            <a:schemeClr val="tx1"/>
                          </a:solidFill>
                          <a:latin typeface="+mn-lt"/>
                          <a:ea typeface="+mn-ea"/>
                          <a:cs typeface="+mn-cs"/>
                        </a:rPr>
                        <a:t>Core: Sep 2021</a:t>
                      </a:r>
                    </a:p>
                    <a:p>
                      <a:r>
                        <a:rPr lang="en-US" sz="1200" kern="1200" dirty="0">
                          <a:solidFill>
                            <a:schemeClr val="tx1"/>
                          </a:solidFill>
                          <a:latin typeface="+mn-lt"/>
                          <a:ea typeface="+mn-ea"/>
                          <a:cs typeface="+mn-cs"/>
                        </a:rPr>
                        <a:t>Perf: Dec 2021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Ongoing</a:t>
                      </a:r>
                      <a:br>
                        <a:rPr lang="en-US" sz="1200" kern="1200" dirty="0">
                          <a:solidFill>
                            <a:schemeClr val="tx1"/>
                          </a:solidFill>
                          <a:latin typeface="+mn-lt"/>
                          <a:ea typeface="+mn-ea"/>
                          <a:cs typeface="+mn-cs"/>
                        </a:rPr>
                      </a:br>
                      <a:r>
                        <a:rPr lang="en-US" sz="1200" dirty="0">
                          <a:solidFill>
                            <a:schemeClr val="tx1"/>
                          </a:solidFill>
                        </a:rPr>
                        <a:t>Rapporteur proposed to extend Core part to March 2022 and Perf part to June 2022</a:t>
                      </a:r>
                    </a:p>
                    <a:p>
                      <a:endParaRPr lang="en-US" sz="1200" kern="1200" dirty="0">
                        <a:solidFill>
                          <a:schemeClr val="tx1"/>
                        </a:solidFill>
                        <a:latin typeface="+mn-lt"/>
                        <a:ea typeface="+mn-ea"/>
                        <a:cs typeface="+mn-cs"/>
                      </a:endParaRPr>
                    </a:p>
                  </a:txBody>
                  <a:tcPr/>
                </a:tc>
                <a:extLst>
                  <a:ext uri="{0D108BD9-81ED-4DB2-BD59-A6C34878D82A}">
                    <a16:rowId xmlns:a16="http://schemas.microsoft.com/office/drawing/2014/main" val="285515564"/>
                  </a:ext>
                </a:extLst>
              </a:tr>
            </a:tbl>
          </a:graphicData>
        </a:graphic>
      </p:graphicFrame>
    </p:spTree>
    <p:extLst>
      <p:ext uri="{BB962C8B-B14F-4D97-AF65-F5344CB8AC3E}">
        <p14:creationId xmlns:p14="http://schemas.microsoft.com/office/powerpoint/2010/main" val="124018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a:t>R17 NR RAN4 led WI/SIs (Cont.) </a:t>
            </a:r>
            <a:endParaRPr lang="en-US" dirty="0"/>
          </a:p>
        </p:txBody>
      </p:sp>
      <p:sp>
        <p:nvSpPr>
          <p:cNvPr id="4" name="Slide Number Placeholder 3"/>
          <p:cNvSpPr>
            <a:spLocks noGrp="1"/>
          </p:cNvSpPr>
          <p:nvPr>
            <p:ph type="sldNum" sz="quarter" idx="4294967295"/>
          </p:nvPr>
        </p:nvSpPr>
        <p:spPr>
          <a:xfrm>
            <a:off x="8377238" y="5568950"/>
            <a:ext cx="395287" cy="222250"/>
          </a:xfrm>
        </p:spPr>
        <p:txBody>
          <a:bodyPr/>
          <a:lstStyle/>
          <a:p>
            <a:fld id="{7C3C36A9-E97D-481F-A77A-192FA52A6954}" type="slidenum">
              <a:rPr lang="en-GB" altLang="en-US" smtClean="0"/>
              <a:pPr/>
              <a:t>15</a:t>
            </a:fld>
            <a:endParaRPr lang="en-GB" altLang="en-US" dirty="0"/>
          </a:p>
        </p:txBody>
      </p:sp>
      <p:graphicFrame>
        <p:nvGraphicFramePr>
          <p:cNvPr id="6" name="Table 6">
            <a:extLst>
              <a:ext uri="{FF2B5EF4-FFF2-40B4-BE49-F238E27FC236}">
                <a16:creationId xmlns:a16="http://schemas.microsoft.com/office/drawing/2014/main" id="{2F21C06E-30B1-4D0F-A716-949CF4D2015B}"/>
              </a:ext>
            </a:extLst>
          </p:cNvPr>
          <p:cNvGraphicFramePr>
            <a:graphicFrameLocks noGrp="1"/>
          </p:cNvGraphicFramePr>
          <p:nvPr>
            <p:ph idx="1"/>
            <p:extLst>
              <p:ext uri="{D42A27DB-BD31-4B8C-83A1-F6EECF244321}">
                <p14:modId xmlns:p14="http://schemas.microsoft.com/office/powerpoint/2010/main" val="3555587342"/>
              </p:ext>
            </p:extLst>
          </p:nvPr>
        </p:nvGraphicFramePr>
        <p:xfrm>
          <a:off x="457200" y="1381125"/>
          <a:ext cx="7839076" cy="3749040"/>
        </p:xfrm>
        <a:graphic>
          <a:graphicData uri="http://schemas.openxmlformats.org/drawingml/2006/table">
            <a:tbl>
              <a:tblPr firstRow="1" bandRow="1">
                <a:tableStyleId>{5C22544A-7EE6-4342-B048-85BDC9FD1C3A}</a:tableStyleId>
              </a:tblPr>
              <a:tblGrid>
                <a:gridCol w="1787533">
                  <a:extLst>
                    <a:ext uri="{9D8B030D-6E8A-4147-A177-3AD203B41FA5}">
                      <a16:colId xmlns:a16="http://schemas.microsoft.com/office/drawing/2014/main" val="2761071237"/>
                    </a:ext>
                  </a:extLst>
                </a:gridCol>
                <a:gridCol w="1913736">
                  <a:extLst>
                    <a:ext uri="{9D8B030D-6E8A-4147-A177-3AD203B41FA5}">
                      <a16:colId xmlns:a16="http://schemas.microsoft.com/office/drawing/2014/main" val="473441720"/>
                    </a:ext>
                  </a:extLst>
                </a:gridCol>
                <a:gridCol w="4137807">
                  <a:extLst>
                    <a:ext uri="{9D8B030D-6E8A-4147-A177-3AD203B41FA5}">
                      <a16:colId xmlns:a16="http://schemas.microsoft.com/office/drawing/2014/main" val="589037210"/>
                    </a:ext>
                  </a:extLst>
                </a:gridCol>
              </a:tblGrid>
              <a:tr h="370840">
                <a:tc>
                  <a:txBody>
                    <a:bodyPr/>
                    <a:lstStyle/>
                    <a:p>
                      <a:r>
                        <a:rPr lang="en-US" sz="1200" dirty="0"/>
                        <a:t>Title</a:t>
                      </a:r>
                    </a:p>
                  </a:txBody>
                  <a:tcPr/>
                </a:tc>
                <a:tc>
                  <a:txBody>
                    <a:bodyPr/>
                    <a:lstStyle/>
                    <a:p>
                      <a:r>
                        <a:rPr lang="en-US" sz="1200" dirty="0"/>
                        <a:t>Target completion date from last RAN</a:t>
                      </a:r>
                    </a:p>
                  </a:txBody>
                  <a:tcPr/>
                </a:tc>
                <a:tc>
                  <a:txBody>
                    <a:bodyPr/>
                    <a:lstStyle/>
                    <a:p>
                      <a:r>
                        <a:rPr lang="en-US" sz="1200" dirty="0"/>
                        <a:t>Notes</a:t>
                      </a:r>
                    </a:p>
                  </a:txBody>
                  <a:tcPr/>
                </a:tc>
                <a:extLst>
                  <a:ext uri="{0D108BD9-81ED-4DB2-BD59-A6C34878D82A}">
                    <a16:rowId xmlns:a16="http://schemas.microsoft.com/office/drawing/2014/main" val="1281719081"/>
                  </a:ext>
                </a:extLst>
              </a:tr>
              <a:tr h="278952">
                <a:tc>
                  <a:txBody>
                    <a:bodyPr/>
                    <a:lstStyle/>
                    <a:p>
                      <a:r>
                        <a:rPr lang="en-US" sz="1200" kern="1200" dirty="0">
                          <a:solidFill>
                            <a:schemeClr val="tx1"/>
                          </a:solidFill>
                          <a:latin typeface="+mn-lt"/>
                          <a:ea typeface="+mn-ea"/>
                          <a:cs typeface="+mn-cs"/>
                        </a:rPr>
                        <a:t>WI: NR and MR-DC measurement gap enhancements</a:t>
                      </a:r>
                    </a:p>
                  </a:txBody>
                  <a:tcPr/>
                </a:tc>
                <a:tc>
                  <a:txBody>
                    <a:bodyPr/>
                    <a:lstStyle/>
                    <a:p>
                      <a:r>
                        <a:rPr lang="en-US" sz="1200" kern="1200" dirty="0">
                          <a:solidFill>
                            <a:schemeClr val="tx1"/>
                          </a:solidFill>
                          <a:latin typeface="+mn-lt"/>
                          <a:ea typeface="+mn-ea"/>
                          <a:cs typeface="+mn-cs"/>
                        </a:rPr>
                        <a:t>Core: Sep 2021</a:t>
                      </a:r>
                    </a:p>
                    <a:p>
                      <a:r>
                        <a:rPr lang="en-US" sz="1200" kern="1200" dirty="0">
                          <a:solidFill>
                            <a:schemeClr val="tx1"/>
                          </a:solidFill>
                          <a:latin typeface="+mn-lt"/>
                          <a:ea typeface="+mn-ea"/>
                          <a:cs typeface="+mn-cs"/>
                        </a:rPr>
                        <a:t>Perf: Mar 2022</a:t>
                      </a:r>
                    </a:p>
                    <a:p>
                      <a:endParaRPr lang="en-US" sz="1200" kern="1200" dirty="0">
                        <a:solidFill>
                          <a:schemeClr val="tx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Ongoing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Rapporteur proposed to extend Core part to March 2022 and Perf part to June 2022</a:t>
                      </a:r>
                    </a:p>
                  </a:txBody>
                  <a:tcPr/>
                </a:tc>
                <a:extLst>
                  <a:ext uri="{0D108BD9-81ED-4DB2-BD59-A6C34878D82A}">
                    <a16:rowId xmlns:a16="http://schemas.microsoft.com/office/drawing/2014/main" val="2247823751"/>
                  </a:ext>
                </a:extLst>
              </a:tr>
              <a:tr h="278952">
                <a:tc>
                  <a:txBody>
                    <a:bodyPr/>
                    <a:lstStyle/>
                    <a:p>
                      <a:r>
                        <a:rPr lang="en-US" sz="1200" kern="1200" dirty="0">
                          <a:solidFill>
                            <a:schemeClr val="tx1"/>
                          </a:solidFill>
                          <a:latin typeface="+mn-lt"/>
                          <a:ea typeface="+mn-ea"/>
                          <a:cs typeface="+mn-cs"/>
                        </a:rPr>
                        <a:t>WI: NR support for high speed train scenario in FR2</a:t>
                      </a:r>
                    </a:p>
                  </a:txBody>
                  <a:tcPr/>
                </a:tc>
                <a:tc>
                  <a:txBody>
                    <a:bodyPr/>
                    <a:lstStyle/>
                    <a:p>
                      <a:r>
                        <a:rPr lang="en-US" sz="1200" kern="1200" dirty="0">
                          <a:solidFill>
                            <a:schemeClr val="tx1"/>
                          </a:solidFill>
                          <a:latin typeface="+mn-lt"/>
                          <a:ea typeface="+mn-ea"/>
                          <a:cs typeface="+mn-cs"/>
                        </a:rPr>
                        <a:t>Core: Sep 2021</a:t>
                      </a:r>
                    </a:p>
                    <a:p>
                      <a:r>
                        <a:rPr lang="en-US" sz="1200" kern="1200" dirty="0">
                          <a:solidFill>
                            <a:schemeClr val="tx1"/>
                          </a:solidFill>
                          <a:latin typeface="+mn-lt"/>
                          <a:ea typeface="+mn-ea"/>
                          <a:cs typeface="+mn-cs"/>
                        </a:rPr>
                        <a:t>Perf: Mar 2022</a:t>
                      </a:r>
                    </a:p>
                    <a:p>
                      <a:endParaRPr lang="en-US" sz="1200" kern="1200" dirty="0">
                        <a:solidFill>
                          <a:schemeClr val="tx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strike="noStrike" kern="1200" dirty="0">
                          <a:solidFill>
                            <a:schemeClr val="tx1"/>
                          </a:solidFill>
                          <a:latin typeface="+mn-lt"/>
                          <a:ea typeface="+mn-ea"/>
                          <a:cs typeface="+mn-cs"/>
                        </a:rPr>
                        <a:t>Ongoing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Rapporteur proposed to extend Core part to March 2022 and Perf part to June 2022</a:t>
                      </a:r>
                    </a:p>
                  </a:txBody>
                  <a:tcPr/>
                </a:tc>
                <a:extLst>
                  <a:ext uri="{0D108BD9-81ED-4DB2-BD59-A6C34878D82A}">
                    <a16:rowId xmlns:a16="http://schemas.microsoft.com/office/drawing/2014/main" val="1165195926"/>
                  </a:ext>
                </a:extLst>
              </a:tr>
              <a:tr h="278952">
                <a:tc>
                  <a:txBody>
                    <a:bodyPr/>
                    <a:lstStyle/>
                    <a:p>
                      <a:r>
                        <a:rPr lang="en-US" sz="1200" kern="1200" dirty="0">
                          <a:solidFill>
                            <a:schemeClr val="tx1"/>
                          </a:solidFill>
                          <a:latin typeface="+mn-lt"/>
                          <a:ea typeface="+mn-ea"/>
                          <a:cs typeface="+mn-cs"/>
                        </a:rPr>
                        <a:t>WI: Further RRM enhancement for NR and MR-DC</a:t>
                      </a:r>
                    </a:p>
                  </a:txBody>
                  <a:tcPr/>
                </a:tc>
                <a:tc>
                  <a:txBody>
                    <a:bodyPr/>
                    <a:lstStyle/>
                    <a:p>
                      <a:r>
                        <a:rPr lang="en-US" sz="1200" kern="1200" dirty="0">
                          <a:solidFill>
                            <a:schemeClr val="tx1"/>
                          </a:solidFill>
                          <a:latin typeface="+mn-lt"/>
                          <a:ea typeface="+mn-ea"/>
                          <a:cs typeface="+mn-cs"/>
                        </a:rPr>
                        <a:t>Core: Mar 2022</a:t>
                      </a:r>
                    </a:p>
                    <a:p>
                      <a:r>
                        <a:rPr lang="en-US" sz="1200" kern="1200" dirty="0">
                          <a:solidFill>
                            <a:schemeClr val="tx1"/>
                          </a:solidFill>
                          <a:latin typeface="+mn-lt"/>
                          <a:ea typeface="+mn-ea"/>
                          <a:cs typeface="+mn-cs"/>
                        </a:rPr>
                        <a:t>Perf: Sep 2022</a:t>
                      </a:r>
                    </a:p>
                    <a:p>
                      <a:endParaRPr lang="en-US" sz="1200" kern="1200" dirty="0">
                        <a:solidFill>
                          <a:schemeClr val="tx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strike="noStrike" kern="1200" dirty="0">
                          <a:solidFill>
                            <a:schemeClr val="tx1"/>
                          </a:solidFill>
                          <a:latin typeface="+mn-lt"/>
                          <a:ea typeface="+mn-ea"/>
                          <a:cs typeface="+mn-cs"/>
                        </a:rPr>
                        <a:t>Ongoing</a:t>
                      </a:r>
                    </a:p>
                    <a:p>
                      <a:endParaRPr lang="en-US" sz="1200" kern="1200" dirty="0">
                        <a:solidFill>
                          <a:schemeClr val="tx1"/>
                        </a:solidFill>
                        <a:latin typeface="+mn-lt"/>
                        <a:ea typeface="+mn-ea"/>
                        <a:cs typeface="+mn-cs"/>
                      </a:endParaRPr>
                    </a:p>
                  </a:txBody>
                  <a:tcPr/>
                </a:tc>
                <a:extLst>
                  <a:ext uri="{0D108BD9-81ED-4DB2-BD59-A6C34878D82A}">
                    <a16:rowId xmlns:a16="http://schemas.microsoft.com/office/drawing/2014/main" val="762213226"/>
                  </a:ext>
                </a:extLst>
              </a:tr>
              <a:tr h="27895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SI: FR2 Test enhancement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Jun 2021</a:t>
                      </a:r>
                    </a:p>
                  </a:txBody>
                  <a:tcPr/>
                </a:tc>
                <a:tc>
                  <a:txBody>
                    <a:bodyPr/>
                    <a:lstStyle/>
                    <a:p>
                      <a:r>
                        <a:rPr lang="en-US" sz="1200" kern="1200" dirty="0">
                          <a:solidFill>
                            <a:schemeClr val="tx1"/>
                          </a:solidFill>
                          <a:latin typeface="+mn-lt"/>
                          <a:ea typeface="+mn-ea"/>
                          <a:cs typeface="+mn-cs"/>
                        </a:rPr>
                        <a:t>Ongoing</a:t>
                      </a:r>
                    </a:p>
                  </a:txBody>
                  <a:tcPr/>
                </a:tc>
                <a:extLst>
                  <a:ext uri="{0D108BD9-81ED-4DB2-BD59-A6C34878D82A}">
                    <a16:rowId xmlns:a16="http://schemas.microsoft.com/office/drawing/2014/main" val="1414877432"/>
                  </a:ext>
                </a:extLst>
              </a:tr>
              <a:tr h="27895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WI: NR repeater</a:t>
                      </a:r>
                    </a:p>
                  </a:txBody>
                  <a:tcPr/>
                </a:tc>
                <a:tc>
                  <a:txBody>
                    <a:bodyPr/>
                    <a:lstStyle/>
                    <a:p>
                      <a:r>
                        <a:rPr lang="en-US" sz="1200" kern="1200" dirty="0">
                          <a:solidFill>
                            <a:schemeClr val="tx1"/>
                          </a:solidFill>
                          <a:latin typeface="+mn-lt"/>
                          <a:ea typeface="+mn-ea"/>
                          <a:cs typeface="+mn-cs"/>
                        </a:rPr>
                        <a:t>Core: Mar 2022</a:t>
                      </a:r>
                    </a:p>
                    <a:p>
                      <a:r>
                        <a:rPr lang="en-US" sz="1200" kern="1200" dirty="0">
                          <a:solidFill>
                            <a:schemeClr val="tx1"/>
                          </a:solidFill>
                          <a:latin typeface="+mn-lt"/>
                          <a:ea typeface="+mn-ea"/>
                          <a:cs typeface="+mn-cs"/>
                        </a:rPr>
                        <a:t>Perf: Sep 2022</a:t>
                      </a:r>
                    </a:p>
                  </a:txBody>
                  <a:tcPr/>
                </a:tc>
                <a:tc>
                  <a:txBody>
                    <a:bodyPr/>
                    <a:lstStyle/>
                    <a:p>
                      <a:r>
                        <a:rPr lang="en-US" sz="1200" kern="1200" dirty="0">
                          <a:solidFill>
                            <a:schemeClr val="tx1"/>
                          </a:solidFill>
                          <a:latin typeface="+mn-lt"/>
                          <a:ea typeface="+mn-ea"/>
                          <a:cs typeface="+mn-cs"/>
                        </a:rPr>
                        <a:t>First meeting, ongoing</a:t>
                      </a:r>
                    </a:p>
                    <a:p>
                      <a:r>
                        <a:rPr lang="en-US" sz="1200" kern="1200" dirty="0">
                          <a:solidFill>
                            <a:schemeClr val="tx1"/>
                          </a:solidFill>
                          <a:latin typeface="+mn-lt"/>
                          <a:ea typeface="+mn-ea"/>
                          <a:cs typeface="+mn-cs"/>
                        </a:rPr>
                        <a:t>TU request updated </a:t>
                      </a:r>
                    </a:p>
                  </a:txBody>
                  <a:tcPr/>
                </a:tc>
                <a:extLst>
                  <a:ext uri="{0D108BD9-81ED-4DB2-BD59-A6C34878D82A}">
                    <a16:rowId xmlns:a16="http://schemas.microsoft.com/office/drawing/2014/main" val="2579114304"/>
                  </a:ext>
                </a:extLst>
              </a:tr>
              <a:tr h="27895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WI: BCS4 for NR</a:t>
                      </a:r>
                    </a:p>
                  </a:txBody>
                  <a:tcPr/>
                </a:tc>
                <a:tc>
                  <a:txBody>
                    <a:bodyPr/>
                    <a:lstStyle/>
                    <a:p>
                      <a:r>
                        <a:rPr lang="en-US" sz="1200" kern="1200" dirty="0">
                          <a:solidFill>
                            <a:schemeClr val="tx1"/>
                          </a:solidFill>
                          <a:latin typeface="+mn-lt"/>
                          <a:ea typeface="+mn-ea"/>
                          <a:cs typeface="+mn-cs"/>
                        </a:rPr>
                        <a:t>Core: Mar 2022</a:t>
                      </a:r>
                    </a:p>
                    <a:p>
                      <a:r>
                        <a:rPr lang="en-US" sz="1200" kern="1200" dirty="0">
                          <a:solidFill>
                            <a:schemeClr val="tx1"/>
                          </a:solidFill>
                          <a:latin typeface="+mn-lt"/>
                          <a:ea typeface="+mn-ea"/>
                          <a:cs typeface="+mn-cs"/>
                        </a:rPr>
                        <a:t>Perf: Mar 2022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First meeting, ongoing</a:t>
                      </a:r>
                    </a:p>
                    <a:p>
                      <a:endParaRPr lang="en-US" sz="1200" kern="1200" dirty="0">
                        <a:solidFill>
                          <a:schemeClr val="tx1"/>
                        </a:solidFill>
                        <a:latin typeface="+mn-lt"/>
                        <a:ea typeface="+mn-ea"/>
                        <a:cs typeface="+mn-cs"/>
                      </a:endParaRPr>
                    </a:p>
                  </a:txBody>
                  <a:tcPr/>
                </a:tc>
                <a:extLst>
                  <a:ext uri="{0D108BD9-81ED-4DB2-BD59-A6C34878D82A}">
                    <a16:rowId xmlns:a16="http://schemas.microsoft.com/office/drawing/2014/main" val="4123562101"/>
                  </a:ext>
                </a:extLst>
              </a:tr>
            </a:tbl>
          </a:graphicData>
        </a:graphic>
      </p:graphicFrame>
    </p:spTree>
    <p:extLst>
      <p:ext uri="{BB962C8B-B14F-4D97-AF65-F5344CB8AC3E}">
        <p14:creationId xmlns:p14="http://schemas.microsoft.com/office/powerpoint/2010/main" val="13506912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a:t>R17 NR other WG led WI/SIs </a:t>
            </a:r>
            <a:endParaRPr lang="en-US" dirty="0"/>
          </a:p>
        </p:txBody>
      </p:sp>
      <p:sp>
        <p:nvSpPr>
          <p:cNvPr id="4" name="Slide Number Placeholder 3"/>
          <p:cNvSpPr>
            <a:spLocks noGrp="1"/>
          </p:cNvSpPr>
          <p:nvPr>
            <p:ph type="sldNum" sz="quarter" idx="4294967295"/>
          </p:nvPr>
        </p:nvSpPr>
        <p:spPr>
          <a:xfrm>
            <a:off x="8377238" y="5568950"/>
            <a:ext cx="395287" cy="222250"/>
          </a:xfrm>
        </p:spPr>
        <p:txBody>
          <a:bodyPr/>
          <a:lstStyle/>
          <a:p>
            <a:fld id="{7C3C36A9-E97D-481F-A77A-192FA52A6954}" type="slidenum">
              <a:rPr lang="en-GB" altLang="en-US" smtClean="0"/>
              <a:pPr/>
              <a:t>16</a:t>
            </a:fld>
            <a:endParaRPr lang="en-GB" altLang="en-US" dirty="0"/>
          </a:p>
        </p:txBody>
      </p:sp>
      <p:graphicFrame>
        <p:nvGraphicFramePr>
          <p:cNvPr id="6" name="Table 6">
            <a:extLst>
              <a:ext uri="{FF2B5EF4-FFF2-40B4-BE49-F238E27FC236}">
                <a16:creationId xmlns:a16="http://schemas.microsoft.com/office/drawing/2014/main" id="{2F21C06E-30B1-4D0F-A716-949CF4D2015B}"/>
              </a:ext>
            </a:extLst>
          </p:cNvPr>
          <p:cNvGraphicFramePr>
            <a:graphicFrameLocks noGrp="1"/>
          </p:cNvGraphicFramePr>
          <p:nvPr>
            <p:ph idx="1"/>
            <p:extLst>
              <p:ext uri="{D42A27DB-BD31-4B8C-83A1-F6EECF244321}">
                <p14:modId xmlns:p14="http://schemas.microsoft.com/office/powerpoint/2010/main" val="1331895719"/>
              </p:ext>
            </p:extLst>
          </p:nvPr>
        </p:nvGraphicFramePr>
        <p:xfrm>
          <a:off x="457200" y="1381125"/>
          <a:ext cx="7839076" cy="2834640"/>
        </p:xfrm>
        <a:graphic>
          <a:graphicData uri="http://schemas.openxmlformats.org/drawingml/2006/table">
            <a:tbl>
              <a:tblPr firstRow="1" bandRow="1">
                <a:tableStyleId>{5C22544A-7EE6-4342-B048-85BDC9FD1C3A}</a:tableStyleId>
              </a:tblPr>
              <a:tblGrid>
                <a:gridCol w="1787533">
                  <a:extLst>
                    <a:ext uri="{9D8B030D-6E8A-4147-A177-3AD203B41FA5}">
                      <a16:colId xmlns:a16="http://schemas.microsoft.com/office/drawing/2014/main" val="2761071237"/>
                    </a:ext>
                  </a:extLst>
                </a:gridCol>
                <a:gridCol w="1913736">
                  <a:extLst>
                    <a:ext uri="{9D8B030D-6E8A-4147-A177-3AD203B41FA5}">
                      <a16:colId xmlns:a16="http://schemas.microsoft.com/office/drawing/2014/main" val="473441720"/>
                    </a:ext>
                  </a:extLst>
                </a:gridCol>
                <a:gridCol w="4137807">
                  <a:extLst>
                    <a:ext uri="{9D8B030D-6E8A-4147-A177-3AD203B41FA5}">
                      <a16:colId xmlns:a16="http://schemas.microsoft.com/office/drawing/2014/main" val="589037210"/>
                    </a:ext>
                  </a:extLst>
                </a:gridCol>
              </a:tblGrid>
              <a:tr h="370840">
                <a:tc>
                  <a:txBody>
                    <a:bodyPr/>
                    <a:lstStyle/>
                    <a:p>
                      <a:r>
                        <a:rPr lang="en-US" sz="1200" dirty="0"/>
                        <a:t>Title</a:t>
                      </a:r>
                    </a:p>
                  </a:txBody>
                  <a:tcPr/>
                </a:tc>
                <a:tc>
                  <a:txBody>
                    <a:bodyPr/>
                    <a:lstStyle/>
                    <a:p>
                      <a:r>
                        <a:rPr lang="en-US" sz="1200" dirty="0"/>
                        <a:t>Target completion date from last RAN</a:t>
                      </a:r>
                    </a:p>
                  </a:txBody>
                  <a:tcPr/>
                </a:tc>
                <a:tc>
                  <a:txBody>
                    <a:bodyPr/>
                    <a:lstStyle/>
                    <a:p>
                      <a:r>
                        <a:rPr lang="en-US" sz="1200" dirty="0"/>
                        <a:t>Notes</a:t>
                      </a:r>
                    </a:p>
                  </a:txBody>
                  <a:tcPr/>
                </a:tc>
                <a:extLst>
                  <a:ext uri="{0D108BD9-81ED-4DB2-BD59-A6C34878D82A}">
                    <a16:rowId xmlns:a16="http://schemas.microsoft.com/office/drawing/2014/main" val="1281719081"/>
                  </a:ext>
                </a:extLst>
              </a:tr>
              <a:tr h="278952">
                <a:tc>
                  <a:txBody>
                    <a:bodyPr/>
                    <a:lstStyle/>
                    <a:p>
                      <a:r>
                        <a:rPr lang="en-US" sz="1200" kern="1200" dirty="0">
                          <a:solidFill>
                            <a:schemeClr val="tx1"/>
                          </a:solidFill>
                          <a:latin typeface="+mn-lt"/>
                          <a:ea typeface="+mn-ea"/>
                          <a:cs typeface="+mn-cs"/>
                        </a:rPr>
                        <a:t>SI: Study on supporting NR from 52.6 GHz to 71 GHz</a:t>
                      </a:r>
                    </a:p>
                  </a:txBody>
                  <a:tcPr/>
                </a:tc>
                <a:tc>
                  <a:txBody>
                    <a:bodyPr/>
                    <a:lstStyle/>
                    <a:p>
                      <a:r>
                        <a:rPr lang="en-US" sz="1200" kern="1200" dirty="0">
                          <a:solidFill>
                            <a:schemeClr val="tx1"/>
                          </a:solidFill>
                          <a:latin typeface="+mn-lt"/>
                          <a:ea typeface="+mn-ea"/>
                          <a:cs typeface="+mn-cs"/>
                        </a:rPr>
                        <a:t>Mar 2021</a:t>
                      </a:r>
                    </a:p>
                  </a:txBody>
                  <a:tcPr/>
                </a:tc>
                <a:tc>
                  <a:txBody>
                    <a:bodyPr/>
                    <a:lstStyle/>
                    <a:p>
                      <a:r>
                        <a:rPr lang="en-US" sz="1200" kern="1200" dirty="0">
                          <a:solidFill>
                            <a:schemeClr val="tx1"/>
                          </a:solidFill>
                          <a:highlight>
                            <a:srgbClr val="00FF00"/>
                          </a:highlight>
                          <a:latin typeface="+mn-lt"/>
                          <a:ea typeface="+mn-ea"/>
                          <a:cs typeface="+mn-cs"/>
                        </a:rPr>
                        <a:t>Completed</a:t>
                      </a:r>
                    </a:p>
                  </a:txBody>
                  <a:tcPr/>
                </a:tc>
                <a:extLst>
                  <a:ext uri="{0D108BD9-81ED-4DB2-BD59-A6C34878D82A}">
                    <a16:rowId xmlns:a16="http://schemas.microsoft.com/office/drawing/2014/main" val="1824957725"/>
                  </a:ext>
                </a:extLst>
              </a:tr>
              <a:tr h="278952">
                <a:tc>
                  <a:txBody>
                    <a:bodyPr/>
                    <a:lstStyle/>
                    <a:p>
                      <a:r>
                        <a:rPr lang="en-US" sz="1200" kern="1200" dirty="0">
                          <a:solidFill>
                            <a:schemeClr val="tx1"/>
                          </a:solidFill>
                          <a:latin typeface="+mn-lt"/>
                          <a:ea typeface="+mn-ea"/>
                          <a:cs typeface="+mn-cs"/>
                        </a:rPr>
                        <a:t>WI: UE Power Saving Enhancements for NR</a:t>
                      </a:r>
                    </a:p>
                  </a:txBody>
                  <a:tcPr/>
                </a:tc>
                <a:tc>
                  <a:txBody>
                    <a:bodyPr/>
                    <a:lstStyle/>
                    <a:p>
                      <a:r>
                        <a:rPr lang="en-US" sz="1200" kern="1200" dirty="0">
                          <a:solidFill>
                            <a:schemeClr val="tx1"/>
                          </a:solidFill>
                          <a:latin typeface="+mn-lt"/>
                          <a:ea typeface="+mn-ea"/>
                          <a:cs typeface="+mn-cs"/>
                        </a:rPr>
                        <a:t>Core: Sep 2021</a:t>
                      </a:r>
                    </a:p>
                    <a:p>
                      <a:r>
                        <a:rPr lang="en-US" sz="1200" kern="1200" dirty="0">
                          <a:solidFill>
                            <a:schemeClr val="tx1"/>
                          </a:solidFill>
                          <a:latin typeface="+mn-lt"/>
                          <a:ea typeface="+mn-ea"/>
                          <a:cs typeface="+mn-cs"/>
                        </a:rPr>
                        <a:t>Perf: Mar 2022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strike="noStrike" kern="1200" dirty="0">
                          <a:solidFill>
                            <a:schemeClr val="tx1"/>
                          </a:solidFill>
                          <a:latin typeface="+mn-lt"/>
                          <a:ea typeface="+mn-ea"/>
                          <a:cs typeface="+mn-cs"/>
                        </a:rPr>
                        <a:t>Ongoing</a:t>
                      </a:r>
                      <a:endParaRPr lang="en-US" sz="1200" kern="1200" dirty="0">
                        <a:solidFill>
                          <a:schemeClr val="tx1"/>
                        </a:solidFill>
                        <a:latin typeface="+mn-lt"/>
                        <a:ea typeface="+mn-ea"/>
                        <a:cs typeface="+mn-cs"/>
                      </a:endParaRPr>
                    </a:p>
                  </a:txBody>
                  <a:tcPr/>
                </a:tc>
                <a:extLst>
                  <a:ext uri="{0D108BD9-81ED-4DB2-BD59-A6C34878D82A}">
                    <a16:rowId xmlns:a16="http://schemas.microsoft.com/office/drawing/2014/main" val="4218277005"/>
                  </a:ext>
                </a:extLst>
              </a:tr>
              <a:tr h="278952">
                <a:tc>
                  <a:txBody>
                    <a:bodyPr/>
                    <a:lstStyle/>
                    <a:p>
                      <a:r>
                        <a:rPr lang="en-US" sz="1200" kern="1200" dirty="0">
                          <a:solidFill>
                            <a:schemeClr val="tx1"/>
                          </a:solidFill>
                          <a:latin typeface="+mn-lt"/>
                          <a:ea typeface="+mn-ea"/>
                          <a:cs typeface="+mn-cs"/>
                        </a:rPr>
                        <a:t>WI: Solutions for NR to support NTN</a:t>
                      </a:r>
                    </a:p>
                  </a:txBody>
                  <a:tcPr/>
                </a:tc>
                <a:tc>
                  <a:txBody>
                    <a:bodyPr/>
                    <a:lstStyle/>
                    <a:p>
                      <a:r>
                        <a:rPr lang="en-US" sz="1200" kern="1200" dirty="0">
                          <a:solidFill>
                            <a:schemeClr val="tx1"/>
                          </a:solidFill>
                          <a:latin typeface="+mn-lt"/>
                          <a:ea typeface="+mn-ea"/>
                          <a:cs typeface="+mn-cs"/>
                        </a:rPr>
                        <a:t>Core: Jun 2021</a:t>
                      </a:r>
                    </a:p>
                    <a:p>
                      <a:r>
                        <a:rPr lang="en-US" sz="1200" kern="1200" dirty="0">
                          <a:solidFill>
                            <a:schemeClr val="tx1"/>
                          </a:solidFill>
                          <a:latin typeface="+mn-lt"/>
                          <a:ea typeface="+mn-ea"/>
                          <a:cs typeface="+mn-cs"/>
                        </a:rPr>
                        <a:t>Perf: Dec 2022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strike="noStrike" kern="1200" dirty="0">
                          <a:solidFill>
                            <a:schemeClr val="tx1"/>
                          </a:solidFill>
                          <a:latin typeface="+mn-lt"/>
                          <a:ea typeface="+mn-ea"/>
                          <a:cs typeface="+mn-cs"/>
                        </a:rPr>
                        <a:t>O</a:t>
                      </a:r>
                      <a:r>
                        <a:rPr lang="en-US" sz="1200" kern="1200" dirty="0">
                          <a:solidFill>
                            <a:schemeClr val="tx1"/>
                          </a:solidFill>
                          <a:latin typeface="+mn-lt"/>
                          <a:ea typeface="+mn-ea"/>
                          <a:cs typeface="+mn-cs"/>
                        </a:rPr>
                        <a:t>ngoing</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Core part completion changed to March 2022 and perf part to Sep. 2022</a:t>
                      </a:r>
                    </a:p>
                  </a:txBody>
                  <a:tcPr/>
                </a:tc>
                <a:extLst>
                  <a:ext uri="{0D108BD9-81ED-4DB2-BD59-A6C34878D82A}">
                    <a16:rowId xmlns:a16="http://schemas.microsoft.com/office/drawing/2014/main" val="2138111327"/>
                  </a:ext>
                </a:extLst>
              </a:tr>
              <a:tr h="278952">
                <a:tc>
                  <a:txBody>
                    <a:bodyPr/>
                    <a:lstStyle/>
                    <a:p>
                      <a:r>
                        <a:rPr lang="en-US" sz="1200" kern="1200" dirty="0">
                          <a:solidFill>
                            <a:schemeClr val="tx1"/>
                          </a:solidFill>
                          <a:latin typeface="+mn-lt"/>
                          <a:ea typeface="+mn-ea"/>
                          <a:cs typeface="+mn-cs"/>
                        </a:rPr>
                        <a:t>WI: WI on SL enhancements in Rel-17</a:t>
                      </a:r>
                    </a:p>
                  </a:txBody>
                  <a:tcPr/>
                </a:tc>
                <a:tc>
                  <a:txBody>
                    <a:bodyPr/>
                    <a:lstStyle/>
                    <a:p>
                      <a:r>
                        <a:rPr lang="en-US" sz="1200" kern="1200" dirty="0">
                          <a:solidFill>
                            <a:schemeClr val="tx1"/>
                          </a:solidFill>
                          <a:latin typeface="+mn-lt"/>
                          <a:ea typeface="+mn-ea"/>
                          <a:cs typeface="+mn-cs"/>
                        </a:rPr>
                        <a:t>Core: Mar. 2022</a:t>
                      </a:r>
                    </a:p>
                    <a:p>
                      <a:r>
                        <a:rPr lang="en-US" sz="1200" kern="1200" dirty="0">
                          <a:solidFill>
                            <a:schemeClr val="tx1"/>
                          </a:solidFill>
                          <a:latin typeface="+mn-lt"/>
                          <a:ea typeface="+mn-ea"/>
                          <a:cs typeface="+mn-cs"/>
                        </a:rPr>
                        <a:t>Perf: Mar. 2022</a:t>
                      </a:r>
                    </a:p>
                    <a:p>
                      <a:endParaRPr lang="en-US" sz="1200" kern="1200" dirty="0">
                        <a:solidFill>
                          <a:schemeClr val="tx1"/>
                        </a:solidFill>
                        <a:latin typeface="+mn-lt"/>
                        <a:ea typeface="+mn-ea"/>
                        <a:cs typeface="+mn-cs"/>
                      </a:endParaRPr>
                    </a:p>
                  </a:txBody>
                  <a:tcPr/>
                </a:tc>
                <a:tc>
                  <a:txBody>
                    <a:bodyPr/>
                    <a:lstStyle/>
                    <a:p>
                      <a:r>
                        <a:rPr lang="en-US" sz="1200" kern="1200" dirty="0">
                          <a:solidFill>
                            <a:schemeClr val="tx1"/>
                          </a:solidFill>
                          <a:latin typeface="+mn-lt"/>
                          <a:ea typeface="+mn-ea"/>
                          <a:cs typeface="+mn-cs"/>
                        </a:rPr>
                        <a:t>Ongoing</a:t>
                      </a:r>
                    </a:p>
                  </a:txBody>
                  <a:tcPr/>
                </a:tc>
                <a:extLst>
                  <a:ext uri="{0D108BD9-81ED-4DB2-BD59-A6C34878D82A}">
                    <a16:rowId xmlns:a16="http://schemas.microsoft.com/office/drawing/2014/main" val="2290733391"/>
                  </a:ext>
                </a:extLst>
              </a:tr>
            </a:tbl>
          </a:graphicData>
        </a:graphic>
      </p:graphicFrame>
    </p:spTree>
    <p:extLst>
      <p:ext uri="{BB962C8B-B14F-4D97-AF65-F5344CB8AC3E}">
        <p14:creationId xmlns:p14="http://schemas.microsoft.com/office/powerpoint/2010/main" val="25099433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694" y="0"/>
            <a:ext cx="7291566" cy="922149"/>
          </a:xfrm>
        </p:spPr>
        <p:txBody>
          <a:bodyPr/>
          <a:lstStyle/>
          <a:p>
            <a:r>
              <a:rPr lang="en-GB" dirty="0"/>
              <a:t> Rel-17 NR Basket WIs</a:t>
            </a:r>
            <a:endParaRPr lang="en-US" dirty="0"/>
          </a:p>
        </p:txBody>
      </p:sp>
      <p:sp>
        <p:nvSpPr>
          <p:cNvPr id="3" name="Content Placeholder 2"/>
          <p:cNvSpPr>
            <a:spLocks noGrp="1"/>
          </p:cNvSpPr>
          <p:nvPr>
            <p:ph idx="1"/>
          </p:nvPr>
        </p:nvSpPr>
        <p:spPr>
          <a:xfrm>
            <a:off x="328613" y="636841"/>
            <a:ext cx="8229600" cy="4525963"/>
          </a:xfrm>
        </p:spPr>
        <p:txBody>
          <a:bodyPr/>
          <a:lstStyle/>
          <a:p>
            <a:pPr marL="0" indent="0">
              <a:buNone/>
            </a:pPr>
            <a:endParaRPr lang="en-US" sz="2000" dirty="0"/>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pPr marL="0" indent="0">
              <a:buNone/>
            </a:pPr>
            <a:endParaRPr lang="en-US" altLang="ja-JP" sz="2000" dirty="0">
              <a:ea typeface="MS PGothic" panose="020B0600070205080204" pitchFamily="50" charset="-128"/>
            </a:endParaRPr>
          </a:p>
          <a:p>
            <a:pPr marL="457200" lvl="1" indent="0">
              <a:buNone/>
            </a:pPr>
            <a:endParaRPr lang="en-US" sz="1800" dirty="0">
              <a:ea typeface="MS PGothic" panose="020B0600070205080204" pitchFamily="50" charset="-128"/>
            </a:endParaRPr>
          </a:p>
          <a:p>
            <a:pPr lvl="1"/>
            <a:endParaRPr lang="en-US" sz="1800" dirty="0">
              <a:ea typeface="MS PGothic" panose="020B0600070205080204" pitchFamily="50" charset="-128"/>
            </a:endParaRPr>
          </a:p>
          <a:p>
            <a:pPr marL="457200" lvl="1" indent="0">
              <a:buNone/>
            </a:pPr>
            <a:endParaRPr lang="en-US" sz="1800" dirty="0"/>
          </a:p>
          <a:p>
            <a:pPr marL="0" indent="0">
              <a:buNone/>
            </a:pPr>
            <a:endParaRPr lang="en-US" sz="1600" dirty="0"/>
          </a:p>
          <a:p>
            <a:endParaRPr lang="en-US" sz="2400" dirty="0"/>
          </a:p>
        </p:txBody>
      </p:sp>
      <p:sp>
        <p:nvSpPr>
          <p:cNvPr id="4" name="Slide Number Placeholder 3"/>
          <p:cNvSpPr>
            <a:spLocks noGrp="1"/>
          </p:cNvSpPr>
          <p:nvPr>
            <p:ph type="sldNum" sz="quarter" idx="4294967295"/>
          </p:nvPr>
        </p:nvSpPr>
        <p:spPr>
          <a:xfrm>
            <a:off x="8377238" y="5568950"/>
            <a:ext cx="395287" cy="222250"/>
          </a:xfrm>
        </p:spPr>
        <p:txBody>
          <a:bodyPr/>
          <a:lstStyle/>
          <a:p>
            <a:fld id="{7C3C36A9-E97D-481F-A77A-192FA52A6954}" type="slidenum">
              <a:rPr lang="en-GB" altLang="en-US" smtClean="0"/>
              <a:pPr/>
              <a:t>17</a:t>
            </a:fld>
            <a:endParaRPr lang="en-GB" altLang="en-US" dirty="0"/>
          </a:p>
        </p:txBody>
      </p:sp>
      <p:graphicFrame>
        <p:nvGraphicFramePr>
          <p:cNvPr id="5" name="Table 4"/>
          <p:cNvGraphicFramePr>
            <a:graphicFrameLocks noGrp="1"/>
          </p:cNvGraphicFramePr>
          <p:nvPr>
            <p:extLst>
              <p:ext uri="{D42A27DB-BD31-4B8C-83A1-F6EECF244321}">
                <p14:modId xmlns:p14="http://schemas.microsoft.com/office/powerpoint/2010/main" val="1097463604"/>
              </p:ext>
            </p:extLst>
          </p:nvPr>
        </p:nvGraphicFramePr>
        <p:xfrm>
          <a:off x="340520" y="1058609"/>
          <a:ext cx="8381999" cy="5137742"/>
        </p:xfrm>
        <a:graphic>
          <a:graphicData uri="http://schemas.openxmlformats.org/drawingml/2006/table">
            <a:tbl>
              <a:tblPr firstRow="1" bandRow="1">
                <a:tableStyleId>{5C22544A-7EE6-4342-B048-85BDC9FD1C3A}</a:tableStyleId>
              </a:tblPr>
              <a:tblGrid>
                <a:gridCol w="5807295">
                  <a:extLst>
                    <a:ext uri="{9D8B030D-6E8A-4147-A177-3AD203B41FA5}">
                      <a16:colId xmlns:a16="http://schemas.microsoft.com/office/drawing/2014/main" val="20000"/>
                    </a:ext>
                  </a:extLst>
                </a:gridCol>
                <a:gridCol w="1283291">
                  <a:extLst>
                    <a:ext uri="{9D8B030D-6E8A-4147-A177-3AD203B41FA5}">
                      <a16:colId xmlns:a16="http://schemas.microsoft.com/office/drawing/2014/main" val="20001"/>
                    </a:ext>
                  </a:extLst>
                </a:gridCol>
                <a:gridCol w="1291413">
                  <a:extLst>
                    <a:ext uri="{9D8B030D-6E8A-4147-A177-3AD203B41FA5}">
                      <a16:colId xmlns:a16="http://schemas.microsoft.com/office/drawing/2014/main" val="20002"/>
                    </a:ext>
                  </a:extLst>
                </a:gridCol>
              </a:tblGrid>
              <a:tr h="435381">
                <a:tc>
                  <a:txBody>
                    <a:bodyPr/>
                    <a:lstStyle/>
                    <a:p>
                      <a:r>
                        <a:rPr lang="en-US" sz="1600" dirty="0"/>
                        <a:t>WI Title</a:t>
                      </a:r>
                    </a:p>
                  </a:txBody>
                  <a:tcPr/>
                </a:tc>
                <a:tc>
                  <a:txBody>
                    <a:bodyPr/>
                    <a:lstStyle/>
                    <a:p>
                      <a:r>
                        <a:rPr lang="en-US" sz="1600" dirty="0"/>
                        <a:t>Status Report </a:t>
                      </a:r>
                    </a:p>
                  </a:txBody>
                  <a:tcPr/>
                </a:tc>
                <a:tc>
                  <a:txBody>
                    <a:bodyPr/>
                    <a:lstStyle/>
                    <a:p>
                      <a:r>
                        <a:rPr lang="en-US" sz="1600" dirty="0"/>
                        <a:t>Revised WID</a:t>
                      </a:r>
                    </a:p>
                  </a:txBody>
                  <a:tcPr/>
                </a:tc>
                <a:extLst>
                  <a:ext uri="{0D108BD9-81ED-4DB2-BD59-A6C34878D82A}">
                    <a16:rowId xmlns:a16="http://schemas.microsoft.com/office/drawing/2014/main" val="10000"/>
                  </a:ext>
                </a:extLst>
              </a:tr>
              <a:tr h="229148">
                <a:tc>
                  <a:txBody>
                    <a:bodyPr/>
                    <a:lstStyle/>
                    <a:p>
                      <a:r>
                        <a:rPr lang="en-US" sz="1400" kern="1200" baseline="0" dirty="0">
                          <a:solidFill>
                            <a:schemeClr val="dk1"/>
                          </a:solidFill>
                          <a:latin typeface="+mn-lt"/>
                          <a:ea typeface="+mn-ea"/>
                          <a:cs typeface="+mn-cs"/>
                        </a:rPr>
                        <a:t>NR intra-band CA</a:t>
                      </a:r>
                    </a:p>
                  </a:txBody>
                  <a:tcPr/>
                </a:tc>
                <a:tc>
                  <a:txBody>
                    <a:bodyPr/>
                    <a:lstStyle/>
                    <a:p>
                      <a:r>
                        <a:rPr lang="en-US" sz="1400" kern="1200" dirty="0">
                          <a:solidFill>
                            <a:schemeClr val="tx1"/>
                          </a:solidFill>
                          <a:latin typeface="+mn-lt"/>
                          <a:ea typeface="+mn-ea"/>
                          <a:cs typeface="+mn-cs"/>
                        </a:rPr>
                        <a:t>RP-210206</a:t>
                      </a:r>
                    </a:p>
                  </a:txBody>
                  <a:tcPr/>
                </a:tc>
                <a:tc>
                  <a:txBody>
                    <a:bodyPr/>
                    <a:lstStyle/>
                    <a:p>
                      <a:r>
                        <a:rPr lang="en-US" sz="1400" kern="1200" dirty="0">
                          <a:solidFill>
                            <a:schemeClr val="tx1"/>
                          </a:solidFill>
                          <a:latin typeface="+mn-lt"/>
                          <a:ea typeface="+mn-ea"/>
                          <a:cs typeface="+mn-cs"/>
                        </a:rPr>
                        <a:t>RP-210210</a:t>
                      </a:r>
                    </a:p>
                  </a:txBody>
                  <a:tcPr/>
                </a:tc>
                <a:extLst>
                  <a:ext uri="{0D108BD9-81ED-4DB2-BD59-A6C34878D82A}">
                    <a16:rowId xmlns:a16="http://schemas.microsoft.com/office/drawing/2014/main" val="10001"/>
                  </a:ext>
                </a:extLst>
              </a:tr>
              <a:tr h="2291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baseline="0" dirty="0">
                          <a:solidFill>
                            <a:schemeClr val="dk1"/>
                          </a:solidFill>
                          <a:latin typeface="+mn-lt"/>
                          <a:ea typeface="+mn-ea"/>
                          <a:cs typeface="+mn-cs"/>
                        </a:rPr>
                        <a:t>NR Inter-band CA for 3 bands DL with 1 band UL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latin typeface="+mn-lt"/>
                          <a:ea typeface="+mn-ea"/>
                          <a:cs typeface="+mn-cs"/>
                        </a:rPr>
                        <a:t>RP-210594</a:t>
                      </a:r>
                    </a:p>
                  </a:txBody>
                  <a:tcPr/>
                </a:tc>
                <a:tc>
                  <a:txBody>
                    <a:bodyPr/>
                    <a:lstStyle/>
                    <a:p>
                      <a:r>
                        <a:rPr lang="en-US" sz="1400" kern="1200" dirty="0">
                          <a:solidFill>
                            <a:schemeClr val="tx1"/>
                          </a:solidFill>
                          <a:latin typeface="+mn-lt"/>
                          <a:ea typeface="+mn-ea"/>
                          <a:cs typeface="+mn-cs"/>
                        </a:rPr>
                        <a:t>RP-210593</a:t>
                      </a:r>
                    </a:p>
                  </a:txBody>
                  <a:tcPr/>
                </a:tc>
                <a:extLst>
                  <a:ext uri="{0D108BD9-81ED-4DB2-BD59-A6C34878D82A}">
                    <a16:rowId xmlns:a16="http://schemas.microsoft.com/office/drawing/2014/main" val="10002"/>
                  </a:ext>
                </a:extLst>
              </a:tr>
              <a:tr h="2291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baseline="0" dirty="0">
                          <a:solidFill>
                            <a:schemeClr val="dk1"/>
                          </a:solidFill>
                          <a:latin typeface="+mn-lt"/>
                          <a:ea typeface="+mn-ea"/>
                          <a:cs typeface="+mn-cs"/>
                        </a:rPr>
                        <a:t>NR Inter-band CA for 4 bands DL with 1 band UL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latin typeface="+mn-lt"/>
                          <a:ea typeface="+mn-ea"/>
                          <a:cs typeface="+mn-cs"/>
                        </a:rPr>
                        <a:t>RP-210208</a:t>
                      </a:r>
                    </a:p>
                  </a:txBody>
                  <a:tcPr/>
                </a:tc>
                <a:tc>
                  <a:txBody>
                    <a:bodyPr/>
                    <a:lstStyle/>
                    <a:p>
                      <a:r>
                        <a:rPr lang="en-US" sz="1400" kern="1200" dirty="0">
                          <a:solidFill>
                            <a:schemeClr val="tx1"/>
                          </a:solidFill>
                          <a:latin typeface="+mn-lt"/>
                          <a:ea typeface="+mn-ea"/>
                          <a:cs typeface="+mn-cs"/>
                        </a:rPr>
                        <a:t>RP-210212</a:t>
                      </a:r>
                    </a:p>
                  </a:txBody>
                  <a:tcPr/>
                </a:tc>
                <a:extLst>
                  <a:ext uri="{0D108BD9-81ED-4DB2-BD59-A6C34878D82A}">
                    <a16:rowId xmlns:a16="http://schemas.microsoft.com/office/drawing/2014/main" val="10003"/>
                  </a:ext>
                </a:extLst>
              </a:tr>
              <a:tr h="229148">
                <a:tc>
                  <a:txBody>
                    <a:bodyPr/>
                    <a:lstStyle/>
                    <a:p>
                      <a:r>
                        <a:rPr lang="en-US" sz="1400" kern="1200" baseline="0" dirty="0">
                          <a:solidFill>
                            <a:schemeClr val="dk1"/>
                          </a:solidFill>
                          <a:latin typeface="+mn-lt"/>
                          <a:ea typeface="+mn-ea"/>
                          <a:cs typeface="+mn-cs"/>
                        </a:rPr>
                        <a:t>DC for 2 bands DL with 2 bands UL (1 LTE band + 1 NR band)</a:t>
                      </a:r>
                    </a:p>
                  </a:txBody>
                  <a:tcPr/>
                </a:tc>
                <a:tc>
                  <a:txBody>
                    <a:bodyPr/>
                    <a:lstStyle/>
                    <a:p>
                      <a:r>
                        <a:rPr lang="en-US" sz="1400" kern="1200" dirty="0">
                          <a:solidFill>
                            <a:schemeClr val="tx1"/>
                          </a:solidFill>
                          <a:latin typeface="+mn-lt"/>
                          <a:ea typeface="+mn-ea"/>
                          <a:cs typeface="+mn-cs"/>
                        </a:rPr>
                        <a:t>RP-210205</a:t>
                      </a:r>
                    </a:p>
                  </a:txBody>
                  <a:tcPr/>
                </a:tc>
                <a:tc>
                  <a:txBody>
                    <a:bodyPr/>
                    <a:lstStyle/>
                    <a:p>
                      <a:r>
                        <a:rPr lang="en-US" sz="1400" kern="1200" dirty="0">
                          <a:solidFill>
                            <a:schemeClr val="tx1"/>
                          </a:solidFill>
                          <a:latin typeface="+mn-lt"/>
                          <a:ea typeface="+mn-ea"/>
                          <a:cs typeface="+mn-cs"/>
                        </a:rPr>
                        <a:t>RP-210204</a:t>
                      </a:r>
                    </a:p>
                  </a:txBody>
                  <a:tcPr/>
                </a:tc>
                <a:extLst>
                  <a:ext uri="{0D108BD9-81ED-4DB2-BD59-A6C34878D82A}">
                    <a16:rowId xmlns:a16="http://schemas.microsoft.com/office/drawing/2014/main" val="10004"/>
                  </a:ext>
                </a:extLst>
              </a:tr>
              <a:tr h="229148">
                <a:tc>
                  <a:txBody>
                    <a:bodyPr/>
                    <a:lstStyle/>
                    <a:p>
                      <a:r>
                        <a:rPr lang="en-US" sz="1400" kern="1200" baseline="0" dirty="0">
                          <a:solidFill>
                            <a:schemeClr val="dk1"/>
                          </a:solidFill>
                          <a:latin typeface="+mn-lt"/>
                          <a:ea typeface="+mn-ea"/>
                          <a:cs typeface="+mn-cs"/>
                        </a:rPr>
                        <a:t>DC for 3 bands DL with 2 bands UL (2 LTE bands + 1 NR band) </a:t>
                      </a:r>
                    </a:p>
                  </a:txBody>
                  <a:tcPr/>
                </a:tc>
                <a:tc>
                  <a:txBody>
                    <a:bodyPr/>
                    <a:lstStyle/>
                    <a:p>
                      <a:r>
                        <a:rPr lang="en-US" sz="1400" kern="1200" dirty="0">
                          <a:solidFill>
                            <a:schemeClr val="tx1"/>
                          </a:solidFill>
                          <a:latin typeface="+mn-lt"/>
                          <a:ea typeface="+mn-ea"/>
                          <a:cs typeface="+mn-cs"/>
                        </a:rPr>
                        <a:t>RP-210558</a:t>
                      </a:r>
                    </a:p>
                  </a:txBody>
                  <a:tcPr/>
                </a:tc>
                <a:tc>
                  <a:txBody>
                    <a:bodyPr/>
                    <a:lstStyle/>
                    <a:p>
                      <a:r>
                        <a:rPr lang="en-US" sz="1400" kern="1200" dirty="0">
                          <a:solidFill>
                            <a:schemeClr val="tx1"/>
                          </a:solidFill>
                          <a:latin typeface="+mn-lt"/>
                          <a:ea typeface="+mn-ea"/>
                          <a:cs typeface="+mn-cs"/>
                        </a:rPr>
                        <a:t>RP-210559</a:t>
                      </a:r>
                    </a:p>
                  </a:txBody>
                  <a:tcPr/>
                </a:tc>
                <a:extLst>
                  <a:ext uri="{0D108BD9-81ED-4DB2-BD59-A6C34878D82A}">
                    <a16:rowId xmlns:a16="http://schemas.microsoft.com/office/drawing/2014/main" val="10005"/>
                  </a:ext>
                </a:extLst>
              </a:tr>
              <a:tr h="2291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dk1"/>
                          </a:solidFill>
                          <a:latin typeface="+mn-lt"/>
                          <a:ea typeface="+mn-ea"/>
                          <a:cs typeface="+mn-cs"/>
                        </a:rPr>
                        <a:t>DC for 4 bands DL with 2 bands UL (3 LTE bands + 1 NR band) </a:t>
                      </a:r>
                    </a:p>
                  </a:txBody>
                  <a:tcPr/>
                </a:tc>
                <a:tc>
                  <a:txBody>
                    <a:bodyPr/>
                    <a:lstStyle/>
                    <a:p>
                      <a:r>
                        <a:rPr lang="en-US" sz="1400" kern="1200" dirty="0">
                          <a:solidFill>
                            <a:schemeClr val="tx1"/>
                          </a:solidFill>
                          <a:latin typeface="+mn-lt"/>
                          <a:ea typeface="+mn-ea"/>
                          <a:cs typeface="+mn-cs"/>
                        </a:rPr>
                        <a:t>RP-210207</a:t>
                      </a:r>
                    </a:p>
                  </a:txBody>
                  <a:tcPr/>
                </a:tc>
                <a:tc>
                  <a:txBody>
                    <a:bodyPr/>
                    <a:lstStyle/>
                    <a:p>
                      <a:r>
                        <a:rPr lang="en-US" sz="1400" kern="1200" dirty="0">
                          <a:solidFill>
                            <a:schemeClr val="tx1"/>
                          </a:solidFill>
                          <a:latin typeface="+mn-lt"/>
                          <a:ea typeface="+mn-ea"/>
                          <a:cs typeface="+mn-cs"/>
                        </a:rPr>
                        <a:t>RP-210211</a:t>
                      </a:r>
                    </a:p>
                  </a:txBody>
                  <a:tcPr/>
                </a:tc>
                <a:extLst>
                  <a:ext uri="{0D108BD9-81ED-4DB2-BD59-A6C34878D82A}">
                    <a16:rowId xmlns:a16="http://schemas.microsoft.com/office/drawing/2014/main" val="10006"/>
                  </a:ext>
                </a:extLst>
              </a:tr>
              <a:tr h="2291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dk1"/>
                          </a:solidFill>
                          <a:latin typeface="+mn-lt"/>
                          <a:ea typeface="+mn-ea"/>
                          <a:cs typeface="+mn-cs"/>
                        </a:rPr>
                        <a:t>DC for 5 bands DL with 2 bands UL (4 LTE bands + 1 NR band)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latin typeface="+mn-lt"/>
                          <a:ea typeface="+mn-ea"/>
                          <a:cs typeface="+mn-cs"/>
                        </a:rPr>
                        <a:t>RP-210484</a:t>
                      </a:r>
                    </a:p>
                  </a:txBody>
                  <a:tcPr/>
                </a:tc>
                <a:tc>
                  <a:txBody>
                    <a:bodyPr/>
                    <a:lstStyle/>
                    <a:p>
                      <a:r>
                        <a:rPr lang="en-US" sz="1400" kern="1200" dirty="0">
                          <a:solidFill>
                            <a:schemeClr val="tx1"/>
                          </a:solidFill>
                          <a:latin typeface="+mn-lt"/>
                          <a:ea typeface="+mn-ea"/>
                          <a:cs typeface="+mn-cs"/>
                        </a:rPr>
                        <a:t>RP-210485</a:t>
                      </a:r>
                    </a:p>
                  </a:txBody>
                  <a:tcPr/>
                </a:tc>
                <a:extLst>
                  <a:ext uri="{0D108BD9-81ED-4DB2-BD59-A6C34878D82A}">
                    <a16:rowId xmlns:a16="http://schemas.microsoft.com/office/drawing/2014/main" val="10007"/>
                  </a:ext>
                </a:extLst>
              </a:tr>
              <a:tr h="38955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tx1"/>
                          </a:solidFill>
                          <a:latin typeface="+mn-lt"/>
                          <a:ea typeface="+mn-ea"/>
                          <a:cs typeface="+mn-cs"/>
                        </a:rPr>
                        <a:t>DC for 6 bands DL with 2 bands UL (5 LTE bands + 1 NR band)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latin typeface="+mn-lt"/>
                          <a:ea typeface="+mn-ea"/>
                          <a:cs typeface="+mn-cs"/>
                        </a:rPr>
                        <a:t>RP‑210300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latin typeface="+mn-lt"/>
                          <a:ea typeface="+mn-ea"/>
                          <a:cs typeface="+mn-cs"/>
                        </a:rPr>
                        <a:t>RP‑210299</a:t>
                      </a:r>
                    </a:p>
                  </a:txBody>
                  <a:tcPr/>
                </a:tc>
                <a:extLst>
                  <a:ext uri="{0D108BD9-81ED-4DB2-BD59-A6C34878D82A}">
                    <a16:rowId xmlns:a16="http://schemas.microsoft.com/office/drawing/2014/main" val="3123614284"/>
                  </a:ext>
                </a:extLst>
              </a:tr>
              <a:tr h="38955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baseline="0" dirty="0">
                          <a:solidFill>
                            <a:schemeClr val="dk1"/>
                          </a:solidFill>
                          <a:latin typeface="+mn-lt"/>
                          <a:ea typeface="+mn-ea"/>
                          <a:cs typeface="+mn-cs"/>
                        </a:rPr>
                        <a:t>DC of x bands (xDL/1UL x=1, 2,3,4) LTE and 2 NR bands (2DL/1UL); </a:t>
                      </a:r>
                      <a:endParaRPr lang="en-US" sz="1400" kern="1200" baseline="0" dirty="0">
                        <a:solidFill>
                          <a:schemeClr val="dk1"/>
                        </a:solidFill>
                        <a:latin typeface="+mn-lt"/>
                        <a:ea typeface="+mn-ea"/>
                        <a:cs typeface="+mn-cs"/>
                      </a:endParaRPr>
                    </a:p>
                  </a:txBody>
                  <a:tcPr/>
                </a:tc>
                <a:tc>
                  <a:txBody>
                    <a:bodyPr/>
                    <a:lstStyle/>
                    <a:p>
                      <a:r>
                        <a:rPr lang="en-US" altLang="zh-CN" sz="1400" kern="1200" dirty="0">
                          <a:solidFill>
                            <a:schemeClr val="tx1"/>
                          </a:solidFill>
                          <a:latin typeface="+mn-lt"/>
                          <a:ea typeface="+mn-ea"/>
                          <a:cs typeface="+mn-cs"/>
                        </a:rPr>
                        <a:t>RP-210203</a:t>
                      </a:r>
                      <a:endParaRPr lang="en-US" sz="1400" kern="1200" dirty="0">
                        <a:solidFill>
                          <a:schemeClr val="tx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latin typeface="+mn-lt"/>
                          <a:ea typeface="+mn-ea"/>
                          <a:cs typeface="+mn-cs"/>
                        </a:rPr>
                        <a:t>RP-210202</a:t>
                      </a:r>
                    </a:p>
                  </a:txBody>
                  <a:tcPr/>
                </a:tc>
                <a:extLst>
                  <a:ext uri="{0D108BD9-81ED-4DB2-BD59-A6C34878D82A}">
                    <a16:rowId xmlns:a16="http://schemas.microsoft.com/office/drawing/2014/main" val="10009"/>
                  </a:ext>
                </a:extLst>
              </a:tr>
              <a:tr h="2291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baseline="0" dirty="0">
                          <a:solidFill>
                            <a:schemeClr val="dk1"/>
                          </a:solidFill>
                          <a:latin typeface="+mn-lt"/>
                          <a:ea typeface="+mn-ea"/>
                          <a:cs typeface="+mn-cs"/>
                        </a:rPr>
                        <a:t>DC of x bands (x=1,2) LTE inter-band CA (</a:t>
                      </a:r>
                      <a:r>
                        <a:rPr lang="en-US" altLang="zh-CN" sz="1400" kern="1200" baseline="0" dirty="0" err="1">
                          <a:solidFill>
                            <a:schemeClr val="dk1"/>
                          </a:solidFill>
                          <a:latin typeface="+mn-lt"/>
                          <a:ea typeface="+mn-ea"/>
                          <a:cs typeface="+mn-cs"/>
                        </a:rPr>
                        <a:t>xDL</a:t>
                      </a:r>
                      <a:r>
                        <a:rPr lang="en-US" altLang="zh-CN" sz="1400" kern="1200" baseline="0" dirty="0">
                          <a:solidFill>
                            <a:schemeClr val="dk1"/>
                          </a:solidFill>
                          <a:latin typeface="+mn-lt"/>
                          <a:ea typeface="+mn-ea"/>
                          <a:cs typeface="+mn-cs"/>
                        </a:rPr>
                        <a:t>/</a:t>
                      </a:r>
                      <a:r>
                        <a:rPr lang="en-US" altLang="zh-CN" sz="1400" kern="1200" baseline="0" dirty="0" err="1">
                          <a:solidFill>
                            <a:schemeClr val="dk1"/>
                          </a:solidFill>
                          <a:latin typeface="+mn-lt"/>
                          <a:ea typeface="+mn-ea"/>
                          <a:cs typeface="+mn-cs"/>
                        </a:rPr>
                        <a:t>xUL</a:t>
                      </a:r>
                      <a:r>
                        <a:rPr lang="en-US" altLang="zh-CN" sz="1400" kern="1200" baseline="0" dirty="0">
                          <a:solidFill>
                            <a:schemeClr val="dk1"/>
                          </a:solidFill>
                          <a:latin typeface="+mn-lt"/>
                          <a:ea typeface="+mn-ea"/>
                          <a:cs typeface="+mn-cs"/>
                        </a:rPr>
                        <a:t>) and y bands (y=3-x) NR inter-band CA (</a:t>
                      </a:r>
                      <a:r>
                        <a:rPr lang="en-US" altLang="zh-CN" sz="1400" kern="1200" baseline="0" dirty="0" err="1">
                          <a:solidFill>
                            <a:schemeClr val="dk1"/>
                          </a:solidFill>
                          <a:latin typeface="+mn-lt"/>
                          <a:ea typeface="+mn-ea"/>
                          <a:cs typeface="+mn-cs"/>
                        </a:rPr>
                        <a:t>yDL</a:t>
                      </a:r>
                      <a:r>
                        <a:rPr lang="en-US" altLang="zh-CN" sz="1400" kern="1200" baseline="0" dirty="0">
                          <a:solidFill>
                            <a:schemeClr val="dk1"/>
                          </a:solidFill>
                          <a:latin typeface="+mn-lt"/>
                          <a:ea typeface="+mn-ea"/>
                          <a:cs typeface="+mn-cs"/>
                        </a:rPr>
                        <a:t>/</a:t>
                      </a:r>
                      <a:r>
                        <a:rPr lang="en-US" altLang="zh-CN" sz="1400" kern="1200" baseline="0" dirty="0" err="1">
                          <a:solidFill>
                            <a:schemeClr val="dk1"/>
                          </a:solidFill>
                          <a:latin typeface="+mn-lt"/>
                          <a:ea typeface="+mn-ea"/>
                          <a:cs typeface="+mn-cs"/>
                        </a:rPr>
                        <a:t>yUL</a:t>
                      </a:r>
                      <a:r>
                        <a:rPr lang="en-US" altLang="zh-CN" sz="1400" kern="1200" baseline="0" dirty="0">
                          <a:solidFill>
                            <a:schemeClr val="dk1"/>
                          </a:solidFill>
                          <a:latin typeface="+mn-lt"/>
                          <a:ea typeface="+mn-ea"/>
                          <a:cs typeface="+mn-cs"/>
                        </a:rPr>
                        <a:t>)</a:t>
                      </a:r>
                      <a:endParaRPr lang="en-US" sz="1400" kern="1200" baseline="0" dirty="0">
                        <a:solidFill>
                          <a:schemeClr val="dk1"/>
                        </a:solidFill>
                        <a:latin typeface="+mn-lt"/>
                        <a:ea typeface="+mn-ea"/>
                        <a:cs typeface="+mn-cs"/>
                      </a:endParaRPr>
                    </a:p>
                  </a:txBody>
                  <a:tcPr/>
                </a:tc>
                <a:tc>
                  <a:txBody>
                    <a:bodyPr/>
                    <a:lstStyle/>
                    <a:p>
                      <a:r>
                        <a:rPr lang="en-US" altLang="zh-CN" sz="1400" kern="1200" dirty="0">
                          <a:solidFill>
                            <a:schemeClr val="tx1"/>
                          </a:solidFill>
                          <a:latin typeface="+mn-lt"/>
                          <a:ea typeface="+mn-ea"/>
                          <a:cs typeface="+mn-cs"/>
                        </a:rPr>
                        <a:t>RP-210345</a:t>
                      </a:r>
                      <a:endParaRPr lang="en-US" sz="1400" kern="1200" dirty="0">
                        <a:solidFill>
                          <a:schemeClr val="tx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latin typeface="+mn-lt"/>
                          <a:ea typeface="+mn-ea"/>
                          <a:cs typeface="+mn-cs"/>
                        </a:rPr>
                        <a:t>RP-210344</a:t>
                      </a:r>
                    </a:p>
                  </a:txBody>
                  <a:tcPr/>
                </a:tc>
                <a:extLst>
                  <a:ext uri="{0D108BD9-81ED-4DB2-BD59-A6C34878D82A}">
                    <a16:rowId xmlns:a16="http://schemas.microsoft.com/office/drawing/2014/main" val="10010"/>
                  </a:ext>
                </a:extLst>
              </a:tr>
              <a:tr h="2291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dk1"/>
                          </a:solidFill>
                          <a:latin typeface="+mn-lt"/>
                          <a:ea typeface="+mn-ea"/>
                          <a:cs typeface="+mn-cs"/>
                        </a:rPr>
                        <a:t>NR Inter-band CA/DC for 2 bands DL with x bands UL (x=1,2)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latin typeface="+mn-lt"/>
                          <a:ea typeface="+mn-ea"/>
                          <a:cs typeface="+mn-cs"/>
                        </a:rPr>
                        <a:t>RP-210496</a:t>
                      </a:r>
                    </a:p>
                  </a:txBody>
                  <a:tcPr/>
                </a:tc>
                <a:tc>
                  <a:txBody>
                    <a:bodyPr/>
                    <a:lstStyle/>
                    <a:p>
                      <a:r>
                        <a:rPr lang="en-US" sz="1400" kern="1200" dirty="0">
                          <a:solidFill>
                            <a:schemeClr val="tx1"/>
                          </a:solidFill>
                          <a:latin typeface="+mn-lt"/>
                          <a:ea typeface="+mn-ea"/>
                          <a:cs typeface="+mn-cs"/>
                        </a:rPr>
                        <a:t>RP-210495</a:t>
                      </a:r>
                    </a:p>
                  </a:txBody>
                  <a:tcPr/>
                </a:tc>
                <a:extLst>
                  <a:ext uri="{0D108BD9-81ED-4DB2-BD59-A6C34878D82A}">
                    <a16:rowId xmlns:a16="http://schemas.microsoft.com/office/drawing/2014/main" val="10011"/>
                  </a:ext>
                </a:extLst>
              </a:tr>
              <a:tr h="2291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baseline="0" dirty="0">
                          <a:solidFill>
                            <a:schemeClr val="dk1"/>
                          </a:solidFill>
                          <a:latin typeface="+mn-lt"/>
                          <a:ea typeface="+mn-ea"/>
                          <a:cs typeface="+mn-cs"/>
                        </a:rPr>
                        <a:t>NR Inter-band CA/DC for 3 bands DL with 2 bands UL</a:t>
                      </a:r>
                      <a:endParaRPr lang="en-US" sz="1400" kern="1200" baseline="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latin typeface="+mn-lt"/>
                          <a:ea typeface="+mn-ea"/>
                          <a:cs typeface="+mn-cs"/>
                        </a:rPr>
                        <a:t>RP-210498</a:t>
                      </a:r>
                    </a:p>
                  </a:txBody>
                  <a:tcPr/>
                </a:tc>
                <a:tc>
                  <a:txBody>
                    <a:bodyPr/>
                    <a:lstStyle/>
                    <a:p>
                      <a:r>
                        <a:rPr lang="en-US" sz="1400" kern="1200" dirty="0">
                          <a:solidFill>
                            <a:schemeClr val="tx1"/>
                          </a:solidFill>
                          <a:latin typeface="+mn-lt"/>
                          <a:ea typeface="+mn-ea"/>
                          <a:cs typeface="+mn-cs"/>
                        </a:rPr>
                        <a:t>RP-210497</a:t>
                      </a:r>
                    </a:p>
                  </a:txBody>
                  <a:tcPr/>
                </a:tc>
                <a:extLst>
                  <a:ext uri="{0D108BD9-81ED-4DB2-BD59-A6C34878D82A}">
                    <a16:rowId xmlns:a16="http://schemas.microsoft.com/office/drawing/2014/main" val="10012"/>
                  </a:ext>
                </a:extLst>
              </a:tr>
              <a:tr h="38955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dk1"/>
                          </a:solidFill>
                          <a:latin typeface="+mn-lt"/>
                          <a:ea typeface="+mn-ea"/>
                          <a:cs typeface="+mn-cs"/>
                        </a:rPr>
                        <a:t>Band combinations for SA NR supplementary uplink (SUL), NSA NR SUL, NSA NR SUL with UL sharing from the UE perspective (ULSUP)</a:t>
                      </a:r>
                    </a:p>
                  </a:txBody>
                  <a:tcPr/>
                </a:tc>
                <a:tc>
                  <a:txBody>
                    <a:bodyPr/>
                    <a:lstStyle/>
                    <a:p>
                      <a:r>
                        <a:rPr lang="en-US" sz="1400" kern="1200" dirty="0">
                          <a:solidFill>
                            <a:schemeClr val="tx1"/>
                          </a:solidFill>
                          <a:latin typeface="+mn-lt"/>
                          <a:ea typeface="+mn-ea"/>
                          <a:cs typeface="+mn-cs"/>
                        </a:rPr>
                        <a:t>RP-210562</a:t>
                      </a:r>
                    </a:p>
                  </a:txBody>
                  <a:tcPr/>
                </a:tc>
                <a:tc>
                  <a:txBody>
                    <a:bodyPr/>
                    <a:lstStyle/>
                    <a:p>
                      <a:r>
                        <a:rPr lang="en-US" sz="1400" kern="1200" dirty="0">
                          <a:solidFill>
                            <a:schemeClr val="tx1"/>
                          </a:solidFill>
                          <a:latin typeface="+mn-lt"/>
                          <a:ea typeface="+mn-ea"/>
                          <a:cs typeface="+mn-cs"/>
                        </a:rPr>
                        <a:t>RP-210563</a:t>
                      </a:r>
                    </a:p>
                  </a:txBody>
                  <a:tcPr/>
                </a:tc>
                <a:extLst>
                  <a:ext uri="{0D108BD9-81ED-4DB2-BD59-A6C34878D82A}">
                    <a16:rowId xmlns:a16="http://schemas.microsoft.com/office/drawing/2014/main" val="237186326"/>
                  </a:ext>
                </a:extLst>
              </a:tr>
            </a:tbl>
          </a:graphicData>
        </a:graphic>
      </p:graphicFrame>
    </p:spTree>
    <p:extLst>
      <p:ext uri="{BB962C8B-B14F-4D97-AF65-F5344CB8AC3E}">
        <p14:creationId xmlns:p14="http://schemas.microsoft.com/office/powerpoint/2010/main" val="18088401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694" y="0"/>
            <a:ext cx="7291566" cy="922149"/>
          </a:xfrm>
        </p:spPr>
        <p:txBody>
          <a:bodyPr/>
          <a:lstStyle/>
          <a:p>
            <a:r>
              <a:rPr lang="en-GB" dirty="0"/>
              <a:t> Rel-17 NR Basket WIs (Cont.)</a:t>
            </a:r>
            <a:endParaRPr lang="en-US" dirty="0"/>
          </a:p>
        </p:txBody>
      </p:sp>
      <p:sp>
        <p:nvSpPr>
          <p:cNvPr id="3" name="Content Placeholder 2"/>
          <p:cNvSpPr>
            <a:spLocks noGrp="1"/>
          </p:cNvSpPr>
          <p:nvPr>
            <p:ph idx="1"/>
          </p:nvPr>
        </p:nvSpPr>
        <p:spPr>
          <a:xfrm>
            <a:off x="328613" y="1189291"/>
            <a:ext cx="8229600" cy="4525963"/>
          </a:xfrm>
        </p:spPr>
        <p:txBody>
          <a:bodyPr/>
          <a:lstStyle/>
          <a:p>
            <a:pPr marL="0" indent="0">
              <a:buNone/>
            </a:pPr>
            <a:endParaRPr lang="en-US" sz="2000" dirty="0"/>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r>
              <a:rPr lang="en-US" altLang="ja-JP" sz="2000" dirty="0">
                <a:ea typeface="MS PGothic" panose="020B0600070205080204" pitchFamily="50" charset="-128"/>
              </a:rPr>
              <a:t>Above revised WIDs have been endorsed by RAN4</a:t>
            </a:r>
          </a:p>
          <a:p>
            <a:pPr marL="457200" lvl="1" indent="0">
              <a:buNone/>
            </a:pPr>
            <a:endParaRPr lang="en-US" sz="1800" dirty="0">
              <a:ea typeface="MS PGothic" panose="020B0600070205080204" pitchFamily="50" charset="-128"/>
            </a:endParaRPr>
          </a:p>
          <a:p>
            <a:pPr lvl="1"/>
            <a:endParaRPr lang="en-US" sz="1800" dirty="0">
              <a:ea typeface="MS PGothic" panose="020B0600070205080204" pitchFamily="50" charset="-128"/>
            </a:endParaRPr>
          </a:p>
          <a:p>
            <a:pPr marL="457200" lvl="1" indent="0">
              <a:buNone/>
            </a:pPr>
            <a:endParaRPr lang="en-US" sz="1800" dirty="0"/>
          </a:p>
          <a:p>
            <a:pPr marL="0" indent="0">
              <a:buNone/>
            </a:pPr>
            <a:endParaRPr lang="en-US" sz="1600" dirty="0"/>
          </a:p>
          <a:p>
            <a:endParaRPr lang="en-US" sz="2400" dirty="0"/>
          </a:p>
        </p:txBody>
      </p:sp>
      <p:sp>
        <p:nvSpPr>
          <p:cNvPr id="4" name="Slide Number Placeholder 3"/>
          <p:cNvSpPr>
            <a:spLocks noGrp="1"/>
          </p:cNvSpPr>
          <p:nvPr>
            <p:ph type="sldNum" sz="quarter" idx="4294967295"/>
          </p:nvPr>
        </p:nvSpPr>
        <p:spPr>
          <a:xfrm>
            <a:off x="8377238" y="5568950"/>
            <a:ext cx="395287" cy="222250"/>
          </a:xfrm>
        </p:spPr>
        <p:txBody>
          <a:bodyPr/>
          <a:lstStyle/>
          <a:p>
            <a:fld id="{7C3C36A9-E97D-481F-A77A-192FA52A6954}" type="slidenum">
              <a:rPr lang="en-GB" altLang="en-US" smtClean="0"/>
              <a:pPr/>
              <a:t>18</a:t>
            </a:fld>
            <a:endParaRPr lang="en-GB" altLang="en-US" dirty="0"/>
          </a:p>
        </p:txBody>
      </p:sp>
      <p:graphicFrame>
        <p:nvGraphicFramePr>
          <p:cNvPr id="5" name="Table 4"/>
          <p:cNvGraphicFramePr>
            <a:graphicFrameLocks noGrp="1"/>
          </p:cNvGraphicFramePr>
          <p:nvPr>
            <p:extLst>
              <p:ext uri="{D42A27DB-BD31-4B8C-83A1-F6EECF244321}">
                <p14:modId xmlns:p14="http://schemas.microsoft.com/office/powerpoint/2010/main" val="1100666637"/>
              </p:ext>
            </p:extLst>
          </p:nvPr>
        </p:nvGraphicFramePr>
        <p:xfrm>
          <a:off x="340520" y="1525334"/>
          <a:ext cx="8381999" cy="2225040"/>
        </p:xfrm>
        <a:graphic>
          <a:graphicData uri="http://schemas.openxmlformats.org/drawingml/2006/table">
            <a:tbl>
              <a:tblPr firstRow="1" bandRow="1">
                <a:tableStyleId>{5C22544A-7EE6-4342-B048-85BDC9FD1C3A}</a:tableStyleId>
              </a:tblPr>
              <a:tblGrid>
                <a:gridCol w="5807295">
                  <a:extLst>
                    <a:ext uri="{9D8B030D-6E8A-4147-A177-3AD203B41FA5}">
                      <a16:colId xmlns:a16="http://schemas.microsoft.com/office/drawing/2014/main" val="20000"/>
                    </a:ext>
                  </a:extLst>
                </a:gridCol>
                <a:gridCol w="1283291">
                  <a:extLst>
                    <a:ext uri="{9D8B030D-6E8A-4147-A177-3AD203B41FA5}">
                      <a16:colId xmlns:a16="http://schemas.microsoft.com/office/drawing/2014/main" val="20001"/>
                    </a:ext>
                  </a:extLst>
                </a:gridCol>
                <a:gridCol w="1291413">
                  <a:extLst>
                    <a:ext uri="{9D8B030D-6E8A-4147-A177-3AD203B41FA5}">
                      <a16:colId xmlns:a16="http://schemas.microsoft.com/office/drawing/2014/main" val="20002"/>
                    </a:ext>
                  </a:extLst>
                </a:gridCol>
              </a:tblGrid>
              <a:tr h="435381">
                <a:tc>
                  <a:txBody>
                    <a:bodyPr/>
                    <a:lstStyle/>
                    <a:p>
                      <a:r>
                        <a:rPr lang="en-US" sz="1600" dirty="0"/>
                        <a:t>WI Title</a:t>
                      </a:r>
                    </a:p>
                  </a:txBody>
                  <a:tcPr/>
                </a:tc>
                <a:tc>
                  <a:txBody>
                    <a:bodyPr/>
                    <a:lstStyle/>
                    <a:p>
                      <a:r>
                        <a:rPr lang="en-US" sz="1600" dirty="0"/>
                        <a:t>Status Report </a:t>
                      </a:r>
                    </a:p>
                  </a:txBody>
                  <a:tcPr/>
                </a:tc>
                <a:tc>
                  <a:txBody>
                    <a:bodyPr/>
                    <a:lstStyle/>
                    <a:p>
                      <a:r>
                        <a:rPr lang="en-US" sz="1600" dirty="0"/>
                        <a:t>Revised WID</a:t>
                      </a:r>
                    </a:p>
                  </a:txBody>
                  <a:tcPr/>
                </a:tc>
                <a:extLst>
                  <a:ext uri="{0D108BD9-81ED-4DB2-BD59-A6C34878D82A}">
                    <a16:rowId xmlns:a16="http://schemas.microsoft.com/office/drawing/2014/main" val="10000"/>
                  </a:ext>
                </a:extLst>
              </a:tr>
              <a:tr h="38955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dk1"/>
                          </a:solidFill>
                          <a:latin typeface="+mn-lt"/>
                          <a:ea typeface="+mn-ea"/>
                          <a:cs typeface="+mn-cs"/>
                        </a:rPr>
                        <a:t>DC of x bands (x=1,2,3) LTE inter-band CA (</a:t>
                      </a:r>
                      <a:r>
                        <a:rPr lang="en-US" sz="1400" kern="1200" baseline="0" dirty="0" err="1">
                          <a:solidFill>
                            <a:schemeClr val="dk1"/>
                          </a:solidFill>
                          <a:latin typeface="+mn-lt"/>
                          <a:ea typeface="+mn-ea"/>
                          <a:cs typeface="+mn-cs"/>
                        </a:rPr>
                        <a:t>xDL</a:t>
                      </a:r>
                      <a:r>
                        <a:rPr lang="en-US" sz="1400" kern="1200" baseline="0" dirty="0">
                          <a:solidFill>
                            <a:schemeClr val="dk1"/>
                          </a:solidFill>
                          <a:latin typeface="+mn-lt"/>
                          <a:ea typeface="+mn-ea"/>
                          <a:cs typeface="+mn-cs"/>
                        </a:rPr>
                        <a:t>/1UL) and 3 bands NR inter-band CA (3DL/1UL)</a:t>
                      </a:r>
                    </a:p>
                  </a:txBody>
                  <a:tcPr/>
                </a:tc>
                <a:tc>
                  <a:txBody>
                    <a:bodyPr/>
                    <a:lstStyle/>
                    <a:p>
                      <a:r>
                        <a:rPr lang="en-US" altLang="zh-CN" sz="1400" kern="1200" dirty="0">
                          <a:solidFill>
                            <a:schemeClr val="tx1"/>
                          </a:solidFill>
                          <a:latin typeface="+mn-lt"/>
                          <a:ea typeface="+mn-ea"/>
                          <a:cs typeface="+mn-cs"/>
                        </a:rPr>
                        <a:t>R4-210347</a:t>
                      </a:r>
                      <a:endParaRPr lang="en-US" sz="1400" kern="1200" dirty="0">
                        <a:solidFill>
                          <a:schemeClr val="tx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latin typeface="+mn-lt"/>
                          <a:ea typeface="+mn-ea"/>
                          <a:cs typeface="+mn-cs"/>
                        </a:rPr>
                        <a:t>R4-210346</a:t>
                      </a:r>
                    </a:p>
                  </a:txBody>
                  <a:tcPr/>
                </a:tc>
                <a:extLst>
                  <a:ext uri="{0D108BD9-81ED-4DB2-BD59-A6C34878D82A}">
                    <a16:rowId xmlns:a16="http://schemas.microsoft.com/office/drawing/2014/main" val="10009"/>
                  </a:ext>
                </a:extLst>
              </a:tr>
              <a:tr h="2291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dk1"/>
                          </a:solidFill>
                          <a:latin typeface="+mn-lt"/>
                          <a:ea typeface="+mn-ea"/>
                          <a:cs typeface="+mn-cs"/>
                        </a:rPr>
                        <a:t>NR inter-band CA/DC for DL 4 bands and 2UL bands</a:t>
                      </a:r>
                    </a:p>
                  </a:txBody>
                  <a:tcPr/>
                </a:tc>
                <a:tc>
                  <a:txBody>
                    <a:bodyPr/>
                    <a:lstStyle/>
                    <a:p>
                      <a:r>
                        <a:rPr lang="en-US" sz="1400" kern="1200" dirty="0">
                          <a:solidFill>
                            <a:schemeClr val="tx1"/>
                          </a:solidFill>
                          <a:latin typeface="+mn-lt"/>
                          <a:ea typeface="+mn-ea"/>
                          <a:cs typeface="+mn-cs"/>
                        </a:rPr>
                        <a:t>RP-210298</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latin typeface="+mn-lt"/>
                          <a:ea typeface="+mn-ea"/>
                          <a:cs typeface="+mn-cs"/>
                        </a:rPr>
                        <a:t>RP-210297</a:t>
                      </a:r>
                    </a:p>
                  </a:txBody>
                  <a:tcPr/>
                </a:tc>
                <a:extLst>
                  <a:ext uri="{0D108BD9-81ED-4DB2-BD59-A6C34878D82A}">
                    <a16:rowId xmlns:a16="http://schemas.microsoft.com/office/drawing/2014/main" val="10010"/>
                  </a:ext>
                </a:extLst>
              </a:tr>
              <a:tr h="2291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dk1"/>
                          </a:solidFill>
                          <a:latin typeface="+mn-lt"/>
                          <a:ea typeface="+mn-ea"/>
                          <a:cs typeface="+mn-cs"/>
                        </a:rPr>
                        <a:t>NR inter-band CA for 5 bands DL with x bands UL (x=1, 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latin typeface="+mn-lt"/>
                          <a:ea typeface="+mn-ea"/>
                          <a:cs typeface="+mn-cs"/>
                        </a:rPr>
                        <a:t>RP-210560</a:t>
                      </a:r>
                    </a:p>
                  </a:txBody>
                  <a:tcPr/>
                </a:tc>
                <a:tc>
                  <a:txBody>
                    <a:bodyPr/>
                    <a:lstStyle/>
                    <a:p>
                      <a:r>
                        <a:rPr lang="en-US" sz="1400" kern="1200" dirty="0">
                          <a:solidFill>
                            <a:schemeClr val="tx1"/>
                          </a:solidFill>
                          <a:latin typeface="+mn-lt"/>
                          <a:ea typeface="+mn-ea"/>
                          <a:cs typeface="+mn-cs"/>
                        </a:rPr>
                        <a:t>RP-210561</a:t>
                      </a:r>
                    </a:p>
                  </a:txBody>
                  <a:tcPr/>
                </a:tc>
                <a:extLst>
                  <a:ext uri="{0D108BD9-81ED-4DB2-BD59-A6C34878D82A}">
                    <a16:rowId xmlns:a16="http://schemas.microsoft.com/office/drawing/2014/main" val="10011"/>
                  </a:ext>
                </a:extLst>
              </a:tr>
              <a:tr h="2291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dk1"/>
                          </a:solidFill>
                          <a:latin typeface="+mn-lt"/>
                          <a:ea typeface="+mn-ea"/>
                          <a:cs typeface="+mn-cs"/>
                        </a:rPr>
                        <a:t>DC of x bands (x=2,3,4) LTE inter-band CA (</a:t>
                      </a:r>
                      <a:r>
                        <a:rPr lang="en-US" sz="1400" kern="1200" baseline="0" dirty="0" err="1">
                          <a:solidFill>
                            <a:schemeClr val="dk1"/>
                          </a:solidFill>
                          <a:latin typeface="+mn-lt"/>
                          <a:ea typeface="+mn-ea"/>
                          <a:cs typeface="+mn-cs"/>
                        </a:rPr>
                        <a:t>xDL</a:t>
                      </a:r>
                      <a:r>
                        <a:rPr lang="en-US" sz="1400" kern="1200" baseline="0" dirty="0">
                          <a:solidFill>
                            <a:schemeClr val="dk1"/>
                          </a:solidFill>
                          <a:latin typeface="+mn-lt"/>
                          <a:ea typeface="+mn-ea"/>
                          <a:cs typeface="+mn-cs"/>
                        </a:rPr>
                        <a:t>/1UL) and 1 NR FR1 band (1DL/1UL) and 1 NR FR2 band (1DL/1UL)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latin typeface="+mn-lt"/>
                          <a:ea typeface="+mn-ea"/>
                          <a:cs typeface="+mn-cs"/>
                        </a:rPr>
                        <a:t>RP-210302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400" kern="1200" dirty="0">
                        <a:solidFill>
                          <a:schemeClr val="tx1"/>
                        </a:solidFill>
                        <a:latin typeface="+mn-lt"/>
                        <a:ea typeface="+mn-ea"/>
                        <a:cs typeface="+mn-cs"/>
                      </a:endParaRPr>
                    </a:p>
                  </a:txBody>
                  <a:tcPr/>
                </a:tc>
                <a:extLst>
                  <a:ext uri="{0D108BD9-81ED-4DB2-BD59-A6C34878D82A}">
                    <a16:rowId xmlns:a16="http://schemas.microsoft.com/office/drawing/2014/main" val="3147315799"/>
                  </a:ext>
                </a:extLst>
              </a:tr>
            </a:tbl>
          </a:graphicData>
        </a:graphic>
      </p:graphicFrame>
    </p:spTree>
    <p:extLst>
      <p:ext uri="{BB962C8B-B14F-4D97-AF65-F5344CB8AC3E}">
        <p14:creationId xmlns:p14="http://schemas.microsoft.com/office/powerpoint/2010/main" val="13776775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694" y="0"/>
            <a:ext cx="7291566" cy="922149"/>
          </a:xfrm>
        </p:spPr>
        <p:txBody>
          <a:bodyPr/>
          <a:lstStyle/>
          <a:p>
            <a:r>
              <a:rPr lang="en-GB" dirty="0"/>
              <a:t> Rel-17 NR Basket WIs (Cont.)</a:t>
            </a:r>
            <a:endParaRPr lang="en-US" dirty="0"/>
          </a:p>
        </p:txBody>
      </p:sp>
      <p:sp>
        <p:nvSpPr>
          <p:cNvPr id="3" name="Content Placeholder 2"/>
          <p:cNvSpPr>
            <a:spLocks noGrp="1"/>
          </p:cNvSpPr>
          <p:nvPr>
            <p:ph idx="1"/>
          </p:nvPr>
        </p:nvSpPr>
        <p:spPr>
          <a:xfrm>
            <a:off x="328613" y="1189291"/>
            <a:ext cx="8229600" cy="4525963"/>
          </a:xfrm>
        </p:spPr>
        <p:txBody>
          <a:bodyPr/>
          <a:lstStyle/>
          <a:p>
            <a:pPr marL="0" indent="0">
              <a:buNone/>
            </a:pPr>
            <a:endParaRPr lang="en-US" sz="2000" dirty="0"/>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endParaRPr lang="en-US" altLang="ja-JP" sz="2000" dirty="0">
              <a:ea typeface="MS PGothic" panose="020B0600070205080204" pitchFamily="50" charset="-128"/>
            </a:endParaRPr>
          </a:p>
          <a:p>
            <a:pPr marL="457200" lvl="1" indent="0">
              <a:buNone/>
            </a:pPr>
            <a:endParaRPr lang="en-US" sz="1800" dirty="0">
              <a:ea typeface="MS PGothic" panose="020B0600070205080204" pitchFamily="50" charset="-128"/>
            </a:endParaRPr>
          </a:p>
          <a:p>
            <a:pPr lvl="1"/>
            <a:endParaRPr lang="en-US" sz="1800" dirty="0">
              <a:ea typeface="MS PGothic" panose="020B0600070205080204" pitchFamily="50" charset="-128"/>
            </a:endParaRPr>
          </a:p>
          <a:p>
            <a:pPr marL="457200" lvl="1" indent="0">
              <a:buNone/>
            </a:pPr>
            <a:endParaRPr lang="en-US" sz="1800" dirty="0"/>
          </a:p>
          <a:p>
            <a:pPr marL="0" indent="0">
              <a:buNone/>
            </a:pPr>
            <a:endParaRPr lang="en-US" sz="1600" dirty="0"/>
          </a:p>
          <a:p>
            <a:endParaRPr lang="en-US" sz="2400" dirty="0"/>
          </a:p>
        </p:txBody>
      </p:sp>
      <p:sp>
        <p:nvSpPr>
          <p:cNvPr id="4" name="Slide Number Placeholder 3"/>
          <p:cNvSpPr>
            <a:spLocks noGrp="1"/>
          </p:cNvSpPr>
          <p:nvPr>
            <p:ph type="sldNum" sz="quarter" idx="4294967295"/>
          </p:nvPr>
        </p:nvSpPr>
        <p:spPr>
          <a:xfrm>
            <a:off x="8377238" y="5568950"/>
            <a:ext cx="395287" cy="222250"/>
          </a:xfrm>
        </p:spPr>
        <p:txBody>
          <a:bodyPr/>
          <a:lstStyle/>
          <a:p>
            <a:fld id="{7C3C36A9-E97D-481F-A77A-192FA52A6954}" type="slidenum">
              <a:rPr lang="en-GB" altLang="en-US" smtClean="0"/>
              <a:pPr/>
              <a:t>19</a:t>
            </a:fld>
            <a:endParaRPr lang="en-GB" altLang="en-US" dirty="0"/>
          </a:p>
        </p:txBody>
      </p:sp>
      <p:graphicFrame>
        <p:nvGraphicFramePr>
          <p:cNvPr id="5" name="Table 4"/>
          <p:cNvGraphicFramePr>
            <a:graphicFrameLocks noGrp="1"/>
          </p:cNvGraphicFramePr>
          <p:nvPr>
            <p:extLst>
              <p:ext uri="{D42A27DB-BD31-4B8C-83A1-F6EECF244321}">
                <p14:modId xmlns:p14="http://schemas.microsoft.com/office/powerpoint/2010/main" val="3663488157"/>
              </p:ext>
            </p:extLst>
          </p:nvPr>
        </p:nvGraphicFramePr>
        <p:xfrm>
          <a:off x="340520" y="1525334"/>
          <a:ext cx="8381999" cy="3779520"/>
        </p:xfrm>
        <a:graphic>
          <a:graphicData uri="http://schemas.openxmlformats.org/drawingml/2006/table">
            <a:tbl>
              <a:tblPr firstRow="1" bandRow="1">
                <a:tableStyleId>{5C22544A-7EE6-4342-B048-85BDC9FD1C3A}</a:tableStyleId>
              </a:tblPr>
              <a:tblGrid>
                <a:gridCol w="5807295">
                  <a:extLst>
                    <a:ext uri="{9D8B030D-6E8A-4147-A177-3AD203B41FA5}">
                      <a16:colId xmlns:a16="http://schemas.microsoft.com/office/drawing/2014/main" val="20000"/>
                    </a:ext>
                  </a:extLst>
                </a:gridCol>
                <a:gridCol w="1283291">
                  <a:extLst>
                    <a:ext uri="{9D8B030D-6E8A-4147-A177-3AD203B41FA5}">
                      <a16:colId xmlns:a16="http://schemas.microsoft.com/office/drawing/2014/main" val="20001"/>
                    </a:ext>
                  </a:extLst>
                </a:gridCol>
                <a:gridCol w="1291413">
                  <a:extLst>
                    <a:ext uri="{9D8B030D-6E8A-4147-A177-3AD203B41FA5}">
                      <a16:colId xmlns:a16="http://schemas.microsoft.com/office/drawing/2014/main" val="20002"/>
                    </a:ext>
                  </a:extLst>
                </a:gridCol>
              </a:tblGrid>
              <a:tr h="435381">
                <a:tc>
                  <a:txBody>
                    <a:bodyPr/>
                    <a:lstStyle/>
                    <a:p>
                      <a:r>
                        <a:rPr lang="en-US" sz="1600" dirty="0"/>
                        <a:t>WI Title</a:t>
                      </a:r>
                    </a:p>
                  </a:txBody>
                  <a:tcPr/>
                </a:tc>
                <a:tc>
                  <a:txBody>
                    <a:bodyPr/>
                    <a:lstStyle/>
                    <a:p>
                      <a:r>
                        <a:rPr lang="en-US" sz="1600" dirty="0"/>
                        <a:t>Status Report </a:t>
                      </a:r>
                    </a:p>
                  </a:txBody>
                  <a:tcPr/>
                </a:tc>
                <a:tc>
                  <a:txBody>
                    <a:bodyPr/>
                    <a:lstStyle/>
                    <a:p>
                      <a:r>
                        <a:rPr lang="en-US" sz="1600" dirty="0"/>
                        <a:t>Revised WID</a:t>
                      </a:r>
                    </a:p>
                  </a:txBody>
                  <a:tcPr/>
                </a:tc>
                <a:extLst>
                  <a:ext uri="{0D108BD9-81ED-4DB2-BD59-A6C34878D82A}">
                    <a16:rowId xmlns:a16="http://schemas.microsoft.com/office/drawing/2014/main" val="10000"/>
                  </a:ext>
                </a:extLst>
              </a:tr>
              <a:tr h="2291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dk1"/>
                          </a:solidFill>
                          <a:latin typeface="+mn-lt"/>
                          <a:ea typeface="+mn-ea"/>
                          <a:cs typeface="+mn-cs"/>
                        </a:rPr>
                        <a:t>High power UE (power class 2) for NR inter-band CA with 2 bands DL and 2 bands UL</a:t>
                      </a:r>
                    </a:p>
                  </a:txBody>
                  <a:tcPr/>
                </a:tc>
                <a:tc>
                  <a:txBody>
                    <a:bodyPr/>
                    <a:lstStyle/>
                    <a:p>
                      <a:r>
                        <a:rPr lang="en-US" sz="1400" kern="1200" dirty="0">
                          <a:solidFill>
                            <a:schemeClr val="tx1"/>
                          </a:solidFill>
                          <a:latin typeface="+mn-lt"/>
                          <a:ea typeface="+mn-ea"/>
                          <a:cs typeface="+mn-cs"/>
                        </a:rPr>
                        <a:t>RP‑210477</a:t>
                      </a:r>
                    </a:p>
                  </a:txBody>
                  <a:tcPr/>
                </a:tc>
                <a:tc>
                  <a:txBody>
                    <a:bodyPr/>
                    <a:lstStyle/>
                    <a:p>
                      <a:r>
                        <a:rPr lang="en-US" sz="1400" kern="1200" dirty="0">
                          <a:solidFill>
                            <a:schemeClr val="tx1"/>
                          </a:solidFill>
                          <a:latin typeface="+mn-lt"/>
                          <a:ea typeface="+mn-ea"/>
                          <a:cs typeface="+mn-cs"/>
                        </a:rPr>
                        <a:t>RP-210476</a:t>
                      </a:r>
                    </a:p>
                  </a:txBody>
                  <a:tcPr/>
                </a:tc>
                <a:extLst>
                  <a:ext uri="{0D108BD9-81ED-4DB2-BD59-A6C34878D82A}">
                    <a16:rowId xmlns:a16="http://schemas.microsoft.com/office/drawing/2014/main" val="10012"/>
                  </a:ext>
                </a:extLst>
              </a:tr>
              <a:tr h="2291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dk1"/>
                          </a:solidFill>
                          <a:latin typeface="+mn-lt"/>
                          <a:ea typeface="+mn-ea"/>
                          <a:cs typeface="+mn-cs"/>
                        </a:rPr>
                        <a:t>Adding new channel bandwidth(s) support to existing NR bands</a:t>
                      </a:r>
                    </a:p>
                  </a:txBody>
                  <a:tcPr/>
                </a:tc>
                <a:tc>
                  <a:txBody>
                    <a:bodyPr/>
                    <a:lstStyle/>
                    <a:p>
                      <a:r>
                        <a:rPr lang="en-US" sz="1400" kern="1200" dirty="0">
                          <a:solidFill>
                            <a:schemeClr val="dk1"/>
                          </a:solidFill>
                          <a:latin typeface="+mn-lt"/>
                          <a:ea typeface="+mn-ea"/>
                          <a:cs typeface="+mn-cs"/>
                        </a:rPr>
                        <a:t>RP‑210274</a:t>
                      </a:r>
                    </a:p>
                  </a:txBody>
                  <a:tcPr/>
                </a:tc>
                <a:tc>
                  <a:txBody>
                    <a:bodyPr/>
                    <a:lstStyle/>
                    <a:p>
                      <a:r>
                        <a:rPr lang="en-US" sz="1400" kern="1200" dirty="0">
                          <a:solidFill>
                            <a:schemeClr val="tx1"/>
                          </a:solidFill>
                          <a:latin typeface="+mn-lt"/>
                          <a:ea typeface="+mn-ea"/>
                          <a:cs typeface="+mn-cs"/>
                        </a:rPr>
                        <a:t>RP-210273</a:t>
                      </a:r>
                    </a:p>
                  </a:txBody>
                  <a:tcPr/>
                </a:tc>
                <a:extLst>
                  <a:ext uri="{0D108BD9-81ED-4DB2-BD59-A6C34878D82A}">
                    <a16:rowId xmlns:a16="http://schemas.microsoft.com/office/drawing/2014/main" val="3148190759"/>
                  </a:ext>
                </a:extLst>
              </a:tr>
              <a:tr h="2291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dk1"/>
                          </a:solidFill>
                          <a:latin typeface="+mn-lt"/>
                          <a:ea typeface="+mn-ea"/>
                          <a:cs typeface="+mn-cs"/>
                        </a:rPr>
                        <a:t>High power UE (power class 2) for EN-DC with 1 LTE band + 1 NR TDD band</a:t>
                      </a:r>
                    </a:p>
                  </a:txBody>
                  <a:tcPr/>
                </a:tc>
                <a:tc>
                  <a:txBody>
                    <a:bodyPr/>
                    <a:lstStyle/>
                    <a:p>
                      <a:r>
                        <a:rPr lang="en-US" sz="1400" kern="1200" dirty="0">
                          <a:solidFill>
                            <a:schemeClr val="dk1"/>
                          </a:solidFill>
                          <a:latin typeface="+mn-lt"/>
                          <a:ea typeface="+mn-ea"/>
                          <a:cs typeface="+mn-cs"/>
                        </a:rPr>
                        <a:t>RP‑210326</a:t>
                      </a:r>
                    </a:p>
                  </a:txBody>
                  <a:tcPr/>
                </a:tc>
                <a:tc>
                  <a:txBody>
                    <a:bodyPr/>
                    <a:lstStyle/>
                    <a:p>
                      <a:r>
                        <a:rPr lang="en-US" sz="1400" kern="1200" dirty="0">
                          <a:solidFill>
                            <a:schemeClr val="tx1"/>
                          </a:solidFill>
                          <a:latin typeface="+mn-lt"/>
                          <a:ea typeface="+mn-ea"/>
                          <a:cs typeface="+mn-cs"/>
                        </a:rPr>
                        <a:t>RP-210327</a:t>
                      </a:r>
                    </a:p>
                  </a:txBody>
                  <a:tcPr/>
                </a:tc>
                <a:extLst>
                  <a:ext uri="{0D108BD9-81ED-4DB2-BD59-A6C34878D82A}">
                    <a16:rowId xmlns:a16="http://schemas.microsoft.com/office/drawing/2014/main" val="2478292556"/>
                  </a:ext>
                </a:extLst>
              </a:tr>
              <a:tr h="2291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dk1"/>
                          </a:solidFill>
                          <a:latin typeface="+mn-lt"/>
                          <a:ea typeface="+mn-ea"/>
                          <a:cs typeface="+mn-cs"/>
                        </a:rPr>
                        <a:t>Band combinations on concurrent operation between </a:t>
                      </a:r>
                      <a:r>
                        <a:rPr lang="en-US" sz="1400" kern="1200" baseline="0" dirty="0" err="1">
                          <a:solidFill>
                            <a:schemeClr val="dk1"/>
                          </a:solidFill>
                          <a:latin typeface="+mn-lt"/>
                          <a:ea typeface="+mn-ea"/>
                          <a:cs typeface="+mn-cs"/>
                        </a:rPr>
                        <a:t>Uu</a:t>
                      </a:r>
                      <a:r>
                        <a:rPr lang="en-US" sz="1400" kern="1200" baseline="0" dirty="0">
                          <a:solidFill>
                            <a:schemeClr val="dk1"/>
                          </a:solidFill>
                          <a:latin typeface="+mn-lt"/>
                          <a:ea typeface="+mn-ea"/>
                          <a:cs typeface="+mn-cs"/>
                        </a:rPr>
                        <a:t> frequency bands and V2X bands</a:t>
                      </a:r>
                    </a:p>
                  </a:txBody>
                  <a:tcPr/>
                </a:tc>
                <a:tc>
                  <a:txBody>
                    <a:bodyPr/>
                    <a:lstStyle/>
                    <a:p>
                      <a:r>
                        <a:rPr lang="en-US" sz="1400" kern="1200" dirty="0">
                          <a:solidFill>
                            <a:schemeClr val="dk1"/>
                          </a:solidFill>
                          <a:latin typeface="+mn-lt"/>
                          <a:ea typeface="+mn-ea"/>
                          <a:cs typeface="+mn-cs"/>
                        </a:rPr>
                        <a:t>RP‑210589</a:t>
                      </a:r>
                    </a:p>
                  </a:txBody>
                  <a:tcPr/>
                </a:tc>
                <a:tc>
                  <a:txBody>
                    <a:bodyPr/>
                    <a:lstStyle/>
                    <a:p>
                      <a:r>
                        <a:rPr lang="en-US" sz="1400" kern="1200" dirty="0">
                          <a:solidFill>
                            <a:schemeClr val="tx1"/>
                          </a:solidFill>
                          <a:latin typeface="+mn-lt"/>
                          <a:ea typeface="+mn-ea"/>
                          <a:cs typeface="+mn-cs"/>
                        </a:rPr>
                        <a:t>RP‑210588</a:t>
                      </a:r>
                    </a:p>
                  </a:txBody>
                  <a:tcPr/>
                </a:tc>
                <a:extLst>
                  <a:ext uri="{0D108BD9-81ED-4DB2-BD59-A6C34878D82A}">
                    <a16:rowId xmlns:a16="http://schemas.microsoft.com/office/drawing/2014/main" val="2774844882"/>
                  </a:ext>
                </a:extLst>
              </a:tr>
              <a:tr h="2291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dk1"/>
                          </a:solidFill>
                          <a:latin typeface="+mn-lt"/>
                          <a:ea typeface="+mn-ea"/>
                          <a:cs typeface="+mn-cs"/>
                        </a:rPr>
                        <a:t>Additional NR bands for UL-MIMO PC3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latin typeface="+mn-lt"/>
                          <a:ea typeface="+mn-ea"/>
                          <a:cs typeface="+mn-cs"/>
                        </a:rPr>
                        <a:t>RP‑210556</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latin typeface="+mn-lt"/>
                          <a:ea typeface="+mn-ea"/>
                          <a:cs typeface="+mn-cs"/>
                        </a:rPr>
                        <a:t>RP‑210557</a:t>
                      </a:r>
                    </a:p>
                  </a:txBody>
                  <a:tcPr/>
                </a:tc>
                <a:extLst>
                  <a:ext uri="{0D108BD9-81ED-4DB2-BD59-A6C34878D82A}">
                    <a16:rowId xmlns:a16="http://schemas.microsoft.com/office/drawing/2014/main" val="3812535688"/>
                  </a:ext>
                </a:extLst>
              </a:tr>
              <a:tr h="2291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dk1"/>
                          </a:solidFill>
                          <a:latin typeface="+mn-lt"/>
                          <a:ea typeface="+mn-ea"/>
                          <a:cs typeface="+mn-cs"/>
                        </a:rPr>
                        <a:t>Downlink interruption for NR and EN-DC band combinations to conduct dynamic Tx Switching in Uplink</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latin typeface="+mn-lt"/>
                          <a:ea typeface="+mn-ea"/>
                          <a:cs typeface="+mn-cs"/>
                        </a:rPr>
                        <a:t>RP‑210479</a:t>
                      </a:r>
                    </a:p>
                    <a:p>
                      <a:endParaRPr lang="en-US" sz="14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latin typeface="+mn-lt"/>
                          <a:ea typeface="+mn-ea"/>
                          <a:cs typeface="+mn-cs"/>
                        </a:rPr>
                        <a:t>RP‑210478</a:t>
                      </a:r>
                    </a:p>
                  </a:txBody>
                  <a:tcPr/>
                </a:tc>
                <a:extLst>
                  <a:ext uri="{0D108BD9-81ED-4DB2-BD59-A6C34878D82A}">
                    <a16:rowId xmlns:a16="http://schemas.microsoft.com/office/drawing/2014/main" val="1243884059"/>
                  </a:ext>
                </a:extLst>
              </a:tr>
              <a:tr h="2291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dk1"/>
                          </a:solidFill>
                          <a:latin typeface="+mn-lt"/>
                          <a:ea typeface="+mn-ea"/>
                          <a:cs typeface="+mn-cs"/>
                        </a:rPr>
                        <a:t>High power UE for NR TDD intra-band carrier aggregation in frequency range FR1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latin typeface="+mn-lt"/>
                          <a:ea typeface="+mn-ea"/>
                          <a:cs typeface="+mn-cs"/>
                        </a:rPr>
                        <a:t>RP‑210554</a:t>
                      </a:r>
                    </a:p>
                    <a:p>
                      <a:endParaRPr lang="en-US" sz="14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latin typeface="+mn-lt"/>
                          <a:ea typeface="+mn-ea"/>
                          <a:cs typeface="+mn-cs"/>
                        </a:rPr>
                        <a:t>RP‑210555</a:t>
                      </a:r>
                    </a:p>
                  </a:txBody>
                  <a:tcPr/>
                </a:tc>
                <a:extLst>
                  <a:ext uri="{0D108BD9-81ED-4DB2-BD59-A6C34878D82A}">
                    <a16:rowId xmlns:a16="http://schemas.microsoft.com/office/drawing/2014/main" val="1903723103"/>
                  </a:ext>
                </a:extLst>
              </a:tr>
            </a:tbl>
          </a:graphicData>
        </a:graphic>
      </p:graphicFrame>
      <p:sp>
        <p:nvSpPr>
          <p:cNvPr id="7" name="Rectangle 6">
            <a:extLst>
              <a:ext uri="{FF2B5EF4-FFF2-40B4-BE49-F238E27FC236}">
                <a16:creationId xmlns:a16="http://schemas.microsoft.com/office/drawing/2014/main" id="{65592329-4517-EA45-94F2-0451DA9268B7}"/>
              </a:ext>
            </a:extLst>
          </p:cNvPr>
          <p:cNvSpPr/>
          <p:nvPr/>
        </p:nvSpPr>
        <p:spPr>
          <a:xfrm>
            <a:off x="340520" y="5615497"/>
            <a:ext cx="7822406" cy="707886"/>
          </a:xfrm>
          <a:prstGeom prst="rect">
            <a:avLst/>
          </a:prstGeom>
        </p:spPr>
        <p:txBody>
          <a:bodyPr wrap="square">
            <a:spAutoFit/>
          </a:bodyPr>
          <a:lstStyle/>
          <a:p>
            <a:pPr marL="342900" indent="-342900">
              <a:spcBef>
                <a:spcPct val="20000"/>
              </a:spcBef>
              <a:buBlip>
                <a:blip r:embed="rId2"/>
              </a:buBlip>
            </a:pPr>
            <a:r>
              <a:rPr lang="en-US" altLang="ja-JP" sz="2000" dirty="0">
                <a:latin typeface="+mn-lt"/>
                <a:ea typeface="MS PGothic" panose="020B0600070205080204" pitchFamily="50" charset="-128"/>
                <a:cs typeface="+mn-cs"/>
              </a:rPr>
              <a:t>Above revised WIDs except RP‑210557 and RP‑210555 have been endorsed by RAN4</a:t>
            </a:r>
          </a:p>
        </p:txBody>
      </p:sp>
    </p:spTree>
    <p:extLst>
      <p:ext uri="{BB962C8B-B14F-4D97-AF65-F5344CB8AC3E}">
        <p14:creationId xmlns:p14="http://schemas.microsoft.com/office/powerpoint/2010/main" val="4971965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678" y="0"/>
            <a:ext cx="6834188" cy="1143000"/>
          </a:xfrm>
        </p:spPr>
        <p:txBody>
          <a:bodyPr/>
          <a:lstStyle/>
          <a:p>
            <a:r>
              <a:rPr lang="en-US" dirty="0"/>
              <a:t>Summary (1/3) </a:t>
            </a:r>
          </a:p>
        </p:txBody>
      </p:sp>
      <p:sp>
        <p:nvSpPr>
          <p:cNvPr id="4" name="Rectangle 25"/>
          <p:cNvSpPr txBox="1">
            <a:spLocks/>
          </p:cNvSpPr>
          <p:nvPr/>
        </p:nvSpPr>
        <p:spPr>
          <a:xfrm>
            <a:off x="106136" y="1036588"/>
            <a:ext cx="8901131" cy="5396290"/>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eaLnBrk="1" fontAlgn="b" hangingPunct="1"/>
            <a:r>
              <a:rPr lang="en-US" altLang="ko-KR" sz="2000" kern="0" dirty="0"/>
              <a:t>In Q1, RAN4 had one e-meeting, i.e. #98-e</a:t>
            </a:r>
          </a:p>
          <a:p>
            <a:pPr lvl="1"/>
            <a:r>
              <a:rPr lang="en-US" altLang="en-US" sz="1800" kern="0" dirty="0"/>
              <a:t>Email discussions were organized in 125 email threads, each with a moderator, in three parallel sessions (Main, RRM, BS </a:t>
            </a:r>
            <a:r>
              <a:rPr lang="en-US" altLang="en-US" sz="1800" kern="0" dirty="0" err="1"/>
              <a:t>RF_Test_Demod</a:t>
            </a:r>
            <a:r>
              <a:rPr lang="en-US" altLang="en-US" sz="1800" kern="0" dirty="0"/>
              <a:t>). Moderators generated summaries that allows traceability of discussions and decisions. Delegates were more comfortable and familiar with the arrangement.</a:t>
            </a:r>
          </a:p>
          <a:p>
            <a:pPr lvl="1"/>
            <a:r>
              <a:rPr lang="en-US" altLang="en-US" sz="1800" kern="0" dirty="0"/>
              <a:t>7000+ emails</a:t>
            </a:r>
          </a:p>
          <a:p>
            <a:pPr lvl="1"/>
            <a:r>
              <a:rPr lang="en-US" altLang="en-US" sz="1800" kern="0" dirty="0"/>
              <a:t>9 GTW calls in each session, a total of 81 hours of call, were used to treat critical or controversial topics.</a:t>
            </a:r>
          </a:p>
          <a:p>
            <a:pPr lvl="1"/>
            <a:r>
              <a:rPr lang="en-US" altLang="ko-KR" sz="1800" kern="0" dirty="0"/>
              <a:t>Overall, the progress was good.</a:t>
            </a:r>
          </a:p>
          <a:p>
            <a:pPr eaLnBrk="1" fontAlgn="b" hangingPunct="1"/>
            <a:r>
              <a:rPr lang="en-GB" altLang="ja-JP" sz="2000" kern="0" dirty="0"/>
              <a:t>Continue to enforce meeting improvement measures detailed in R4-2016602, and meeting deadlines.</a:t>
            </a:r>
          </a:p>
          <a:p>
            <a:pPr lvl="1" eaLnBrk="1" fontAlgn="b" hangingPunct="1"/>
            <a:r>
              <a:rPr lang="en-GB" altLang="ja-JP" sz="1600" kern="0" dirty="0"/>
              <a:t>CR Quality Control measures in R4-2016602 was strictly enforced</a:t>
            </a:r>
          </a:p>
          <a:p>
            <a:pPr marL="0" indent="0" eaLnBrk="1" fontAlgn="b" hangingPunct="1">
              <a:buNone/>
            </a:pPr>
            <a:endParaRPr lang="en-US" altLang="ja-JP" sz="1800" kern="0" dirty="0"/>
          </a:p>
          <a:p>
            <a:pPr marL="0" indent="0">
              <a:buNone/>
            </a:pPr>
            <a:endParaRPr lang="en-US" altLang="ko-KR" sz="2200" kern="0" dirty="0"/>
          </a:p>
        </p:txBody>
      </p:sp>
      <p:sp>
        <p:nvSpPr>
          <p:cNvPr id="5" name="矩形 4"/>
          <p:cNvSpPr/>
          <p:nvPr/>
        </p:nvSpPr>
        <p:spPr bwMode="auto">
          <a:xfrm>
            <a:off x="3947772" y="834081"/>
            <a:ext cx="2537254" cy="61783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Tree>
    <p:extLst>
      <p:ext uri="{BB962C8B-B14F-4D97-AF65-F5344CB8AC3E}">
        <p14:creationId xmlns:p14="http://schemas.microsoft.com/office/powerpoint/2010/main" val="1904797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p:cNvSpPr>
          <p:nvPr>
            <p:ph type="ctrTitle" idx="4294967295"/>
          </p:nvPr>
        </p:nvSpPr>
        <p:spPr>
          <a:xfrm>
            <a:off x="685800" y="2130425"/>
            <a:ext cx="7772400" cy="1470025"/>
          </a:xfrm>
        </p:spPr>
        <p:txBody>
          <a:bodyPr/>
          <a:lstStyle/>
          <a:p>
            <a:pPr eaLnBrk="1" hangingPunct="1"/>
            <a:r>
              <a:rPr lang="sv-SE" altLang="ja-JP" dirty="0"/>
              <a:t>LTE</a:t>
            </a:r>
            <a:endParaRPr lang="en-US" altLang="ja-JP" dirty="0"/>
          </a:p>
        </p:txBody>
      </p:sp>
    </p:spTree>
    <p:extLst>
      <p:ext uri="{BB962C8B-B14F-4D97-AF65-F5344CB8AC3E}">
        <p14:creationId xmlns:p14="http://schemas.microsoft.com/office/powerpoint/2010/main" val="17576545"/>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a:t>R16 LTE other WG led WI/SIs </a:t>
            </a:r>
            <a:endParaRPr lang="en-US" dirty="0"/>
          </a:p>
        </p:txBody>
      </p:sp>
      <p:sp>
        <p:nvSpPr>
          <p:cNvPr id="4" name="Slide Number Placeholder 3"/>
          <p:cNvSpPr>
            <a:spLocks noGrp="1"/>
          </p:cNvSpPr>
          <p:nvPr>
            <p:ph type="sldNum" sz="quarter" idx="4294967295"/>
          </p:nvPr>
        </p:nvSpPr>
        <p:spPr>
          <a:xfrm>
            <a:off x="8377238" y="5568950"/>
            <a:ext cx="395287" cy="222250"/>
          </a:xfrm>
        </p:spPr>
        <p:txBody>
          <a:bodyPr/>
          <a:lstStyle/>
          <a:p>
            <a:fld id="{7C3C36A9-E97D-481F-A77A-192FA52A6954}" type="slidenum">
              <a:rPr lang="en-GB" altLang="en-US" smtClean="0"/>
              <a:pPr/>
              <a:t>21</a:t>
            </a:fld>
            <a:endParaRPr lang="en-GB" altLang="en-US" dirty="0"/>
          </a:p>
        </p:txBody>
      </p:sp>
      <p:graphicFrame>
        <p:nvGraphicFramePr>
          <p:cNvPr id="6" name="Table 6">
            <a:extLst>
              <a:ext uri="{FF2B5EF4-FFF2-40B4-BE49-F238E27FC236}">
                <a16:creationId xmlns:a16="http://schemas.microsoft.com/office/drawing/2014/main" id="{2F21C06E-30B1-4D0F-A716-949CF4D2015B}"/>
              </a:ext>
            </a:extLst>
          </p:cNvPr>
          <p:cNvGraphicFramePr>
            <a:graphicFrameLocks noGrp="1"/>
          </p:cNvGraphicFramePr>
          <p:nvPr>
            <p:ph idx="1"/>
            <p:extLst>
              <p:ext uri="{D42A27DB-BD31-4B8C-83A1-F6EECF244321}">
                <p14:modId xmlns:p14="http://schemas.microsoft.com/office/powerpoint/2010/main" val="1243064766"/>
              </p:ext>
            </p:extLst>
          </p:nvPr>
        </p:nvGraphicFramePr>
        <p:xfrm>
          <a:off x="457200" y="1600200"/>
          <a:ext cx="7705725" cy="914400"/>
        </p:xfrm>
        <a:graphic>
          <a:graphicData uri="http://schemas.openxmlformats.org/drawingml/2006/table">
            <a:tbl>
              <a:tblPr firstRow="1" bandRow="1">
                <a:tableStyleId>{5C22544A-7EE6-4342-B048-85BDC9FD1C3A}</a:tableStyleId>
              </a:tblPr>
              <a:tblGrid>
                <a:gridCol w="1757125">
                  <a:extLst>
                    <a:ext uri="{9D8B030D-6E8A-4147-A177-3AD203B41FA5}">
                      <a16:colId xmlns:a16="http://schemas.microsoft.com/office/drawing/2014/main" val="2761071237"/>
                    </a:ext>
                  </a:extLst>
                </a:gridCol>
                <a:gridCol w="1881181">
                  <a:extLst>
                    <a:ext uri="{9D8B030D-6E8A-4147-A177-3AD203B41FA5}">
                      <a16:colId xmlns:a16="http://schemas.microsoft.com/office/drawing/2014/main" val="473441720"/>
                    </a:ext>
                  </a:extLst>
                </a:gridCol>
                <a:gridCol w="4067419">
                  <a:extLst>
                    <a:ext uri="{9D8B030D-6E8A-4147-A177-3AD203B41FA5}">
                      <a16:colId xmlns:a16="http://schemas.microsoft.com/office/drawing/2014/main" val="589037210"/>
                    </a:ext>
                  </a:extLst>
                </a:gridCol>
              </a:tblGrid>
              <a:tr h="370840">
                <a:tc>
                  <a:txBody>
                    <a:bodyPr/>
                    <a:lstStyle/>
                    <a:p>
                      <a:r>
                        <a:rPr lang="en-US" sz="1200" dirty="0"/>
                        <a:t>Title</a:t>
                      </a:r>
                    </a:p>
                  </a:txBody>
                  <a:tcPr/>
                </a:tc>
                <a:tc>
                  <a:txBody>
                    <a:bodyPr/>
                    <a:lstStyle/>
                    <a:p>
                      <a:r>
                        <a:rPr lang="en-US" sz="1200" dirty="0"/>
                        <a:t>Target completion date from last RAN</a:t>
                      </a:r>
                    </a:p>
                  </a:txBody>
                  <a:tcPr/>
                </a:tc>
                <a:tc>
                  <a:txBody>
                    <a:bodyPr/>
                    <a:lstStyle/>
                    <a:p>
                      <a:r>
                        <a:rPr lang="en-US" sz="1200" dirty="0"/>
                        <a:t>Notes</a:t>
                      </a:r>
                    </a:p>
                  </a:txBody>
                  <a:tcPr/>
                </a:tc>
                <a:extLst>
                  <a:ext uri="{0D108BD9-81ED-4DB2-BD59-A6C34878D82A}">
                    <a16:rowId xmlns:a16="http://schemas.microsoft.com/office/drawing/2014/main" val="1281719081"/>
                  </a:ext>
                </a:extLst>
              </a:tr>
              <a:tr h="370840">
                <a:tc>
                  <a:txBody>
                    <a:bodyPr/>
                    <a:lstStyle/>
                    <a:p>
                      <a:r>
                        <a:rPr lang="en-US" sz="1200" kern="1200" dirty="0">
                          <a:solidFill>
                            <a:schemeClr val="tx1"/>
                          </a:solidFill>
                          <a:latin typeface="+mn-lt"/>
                          <a:ea typeface="+mn-ea"/>
                          <a:cs typeface="+mn-cs"/>
                        </a:rPr>
                        <a:t>WI: LTE even further mobility enhancement </a:t>
                      </a:r>
                    </a:p>
                  </a:txBody>
                  <a:tcPr/>
                </a:tc>
                <a:tc>
                  <a:txBody>
                    <a:bodyPr/>
                    <a:lstStyle/>
                    <a:p>
                      <a:r>
                        <a:rPr lang="en-US" sz="1200" kern="1200" dirty="0">
                          <a:solidFill>
                            <a:schemeClr val="tx1"/>
                          </a:solidFill>
                          <a:latin typeface="+mn-lt"/>
                          <a:ea typeface="+mn-ea"/>
                          <a:cs typeface="+mn-cs"/>
                        </a:rPr>
                        <a:t>Perf: March 2021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highlight>
                            <a:srgbClr val="00FF00"/>
                          </a:highlight>
                          <a:latin typeface="+mn-lt"/>
                          <a:ea typeface="+mn-ea"/>
                          <a:cs typeface="+mn-cs"/>
                        </a:rPr>
                        <a:t>RRM Perf part completed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highlight>
                            <a:srgbClr val="00FF00"/>
                          </a:highlight>
                          <a:latin typeface="+mn-lt"/>
                          <a:ea typeface="+mn-ea"/>
                          <a:cs typeface="+mn-cs"/>
                        </a:rPr>
                        <a:t>WI completed</a:t>
                      </a:r>
                    </a:p>
                  </a:txBody>
                  <a:tcPr/>
                </a:tc>
                <a:extLst>
                  <a:ext uri="{0D108BD9-81ED-4DB2-BD59-A6C34878D82A}">
                    <a16:rowId xmlns:a16="http://schemas.microsoft.com/office/drawing/2014/main" val="2780568692"/>
                  </a:ext>
                </a:extLst>
              </a:tr>
            </a:tbl>
          </a:graphicData>
        </a:graphic>
      </p:graphicFrame>
    </p:spTree>
    <p:extLst>
      <p:ext uri="{BB962C8B-B14F-4D97-AF65-F5344CB8AC3E}">
        <p14:creationId xmlns:p14="http://schemas.microsoft.com/office/powerpoint/2010/main" val="32023308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74638"/>
            <a:ext cx="7452360" cy="1143000"/>
          </a:xfrm>
        </p:spPr>
        <p:txBody>
          <a:bodyPr/>
          <a:lstStyle/>
          <a:p>
            <a:r>
              <a:rPr lang="en-GB" dirty="0"/>
              <a:t>R17 LTE RAN4 led WI/SIs </a:t>
            </a:r>
            <a:endParaRPr lang="en-US" dirty="0"/>
          </a:p>
        </p:txBody>
      </p:sp>
      <p:sp>
        <p:nvSpPr>
          <p:cNvPr id="4" name="Slide Number Placeholder 3"/>
          <p:cNvSpPr>
            <a:spLocks noGrp="1"/>
          </p:cNvSpPr>
          <p:nvPr>
            <p:ph type="sldNum" sz="quarter" idx="4294967295"/>
          </p:nvPr>
        </p:nvSpPr>
        <p:spPr>
          <a:xfrm>
            <a:off x="8377238" y="5568950"/>
            <a:ext cx="395287" cy="222250"/>
          </a:xfrm>
        </p:spPr>
        <p:txBody>
          <a:bodyPr/>
          <a:lstStyle/>
          <a:p>
            <a:fld id="{7C3C36A9-E97D-481F-A77A-192FA52A6954}" type="slidenum">
              <a:rPr lang="en-GB" altLang="en-US" smtClean="0"/>
              <a:pPr/>
              <a:t>22</a:t>
            </a:fld>
            <a:endParaRPr lang="en-GB" altLang="en-US" dirty="0"/>
          </a:p>
        </p:txBody>
      </p:sp>
      <p:graphicFrame>
        <p:nvGraphicFramePr>
          <p:cNvPr id="6" name="Table 6">
            <a:extLst>
              <a:ext uri="{FF2B5EF4-FFF2-40B4-BE49-F238E27FC236}">
                <a16:creationId xmlns:a16="http://schemas.microsoft.com/office/drawing/2014/main" id="{2F21C06E-30B1-4D0F-A716-949CF4D2015B}"/>
              </a:ext>
            </a:extLst>
          </p:cNvPr>
          <p:cNvGraphicFramePr>
            <a:graphicFrameLocks noGrp="1"/>
          </p:cNvGraphicFramePr>
          <p:nvPr>
            <p:ph idx="1"/>
            <p:extLst>
              <p:ext uri="{D42A27DB-BD31-4B8C-83A1-F6EECF244321}">
                <p14:modId xmlns:p14="http://schemas.microsoft.com/office/powerpoint/2010/main" val="1292020875"/>
              </p:ext>
            </p:extLst>
          </p:nvPr>
        </p:nvGraphicFramePr>
        <p:xfrm>
          <a:off x="457200" y="1600200"/>
          <a:ext cx="7572375" cy="1463040"/>
        </p:xfrm>
        <a:graphic>
          <a:graphicData uri="http://schemas.openxmlformats.org/drawingml/2006/table">
            <a:tbl>
              <a:tblPr firstRow="1" bandRow="1">
                <a:tableStyleId>{5C22544A-7EE6-4342-B048-85BDC9FD1C3A}</a:tableStyleId>
              </a:tblPr>
              <a:tblGrid>
                <a:gridCol w="1726717">
                  <a:extLst>
                    <a:ext uri="{9D8B030D-6E8A-4147-A177-3AD203B41FA5}">
                      <a16:colId xmlns:a16="http://schemas.microsoft.com/office/drawing/2014/main" val="2761071237"/>
                    </a:ext>
                  </a:extLst>
                </a:gridCol>
                <a:gridCol w="1848627">
                  <a:extLst>
                    <a:ext uri="{9D8B030D-6E8A-4147-A177-3AD203B41FA5}">
                      <a16:colId xmlns:a16="http://schemas.microsoft.com/office/drawing/2014/main" val="473441720"/>
                    </a:ext>
                  </a:extLst>
                </a:gridCol>
                <a:gridCol w="3997031">
                  <a:extLst>
                    <a:ext uri="{9D8B030D-6E8A-4147-A177-3AD203B41FA5}">
                      <a16:colId xmlns:a16="http://schemas.microsoft.com/office/drawing/2014/main" val="589037210"/>
                    </a:ext>
                  </a:extLst>
                </a:gridCol>
              </a:tblGrid>
              <a:tr h="370840">
                <a:tc>
                  <a:txBody>
                    <a:bodyPr/>
                    <a:lstStyle/>
                    <a:p>
                      <a:r>
                        <a:rPr lang="en-US" sz="1200" dirty="0"/>
                        <a:t>Title</a:t>
                      </a:r>
                    </a:p>
                  </a:txBody>
                  <a:tcPr/>
                </a:tc>
                <a:tc>
                  <a:txBody>
                    <a:bodyPr/>
                    <a:lstStyle/>
                    <a:p>
                      <a:r>
                        <a:rPr lang="en-US" sz="1200" dirty="0"/>
                        <a:t>Target completion date from last RAN</a:t>
                      </a:r>
                    </a:p>
                  </a:txBody>
                  <a:tcPr/>
                </a:tc>
                <a:tc>
                  <a:txBody>
                    <a:bodyPr/>
                    <a:lstStyle/>
                    <a:p>
                      <a:r>
                        <a:rPr lang="en-US" sz="1200" dirty="0"/>
                        <a:t>Notes</a:t>
                      </a:r>
                    </a:p>
                  </a:txBody>
                  <a:tcPr/>
                </a:tc>
                <a:extLst>
                  <a:ext uri="{0D108BD9-81ED-4DB2-BD59-A6C34878D82A}">
                    <a16:rowId xmlns:a16="http://schemas.microsoft.com/office/drawing/2014/main" val="1281719081"/>
                  </a:ext>
                </a:extLst>
              </a:tr>
              <a:tr h="559435">
                <a:tc>
                  <a:txBody>
                    <a:bodyPr/>
                    <a:lstStyle/>
                    <a:p>
                      <a:r>
                        <a:rPr lang="en-US" sz="1200" kern="1200" dirty="0">
                          <a:solidFill>
                            <a:schemeClr val="tx1"/>
                          </a:solidFill>
                          <a:latin typeface="+mn-lt"/>
                          <a:ea typeface="+mn-ea"/>
                          <a:cs typeface="+mn-cs"/>
                        </a:rPr>
                        <a:t>WI: LTE Band 24 Specifications to comply with updated regulatory emission limits</a:t>
                      </a:r>
                    </a:p>
                  </a:txBody>
                  <a:tcPr/>
                </a:tc>
                <a:tc>
                  <a:txBody>
                    <a:bodyPr/>
                    <a:lstStyle/>
                    <a:p>
                      <a:r>
                        <a:rPr lang="en-US" sz="1200" kern="1200" dirty="0">
                          <a:solidFill>
                            <a:schemeClr val="tx1"/>
                          </a:solidFill>
                          <a:latin typeface="+mn-lt"/>
                          <a:ea typeface="+mn-ea"/>
                          <a:cs typeface="+mn-cs"/>
                        </a:rPr>
                        <a:t>Core: Jun. 2021 </a:t>
                      </a:r>
                    </a:p>
                    <a:p>
                      <a:r>
                        <a:rPr lang="en-US" sz="1200" kern="1200" dirty="0">
                          <a:solidFill>
                            <a:schemeClr val="tx1"/>
                          </a:solidFill>
                          <a:latin typeface="+mn-lt"/>
                          <a:ea typeface="+mn-ea"/>
                          <a:cs typeface="+mn-cs"/>
                        </a:rPr>
                        <a:t>Perf: Jun. 2021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Ongoing, </a:t>
                      </a:r>
                      <a:r>
                        <a:rPr lang="en-US" sz="1200" kern="1200" dirty="0">
                          <a:solidFill>
                            <a:schemeClr val="tx1"/>
                          </a:solidFill>
                          <a:highlight>
                            <a:srgbClr val="00FF00"/>
                          </a:highlight>
                          <a:latin typeface="+mn-lt"/>
                          <a:ea typeface="+mn-ea"/>
                          <a:cs typeface="+mn-cs"/>
                        </a:rPr>
                        <a:t>perf part completed</a:t>
                      </a:r>
                    </a:p>
                  </a:txBody>
                  <a:tcPr/>
                </a:tc>
                <a:extLst>
                  <a:ext uri="{0D108BD9-81ED-4DB2-BD59-A6C34878D82A}">
                    <a16:rowId xmlns:a16="http://schemas.microsoft.com/office/drawing/2014/main" val="1824957725"/>
                  </a:ext>
                </a:extLst>
              </a:tr>
            </a:tbl>
          </a:graphicData>
        </a:graphic>
      </p:graphicFrame>
    </p:spTree>
    <p:extLst>
      <p:ext uri="{BB962C8B-B14F-4D97-AF65-F5344CB8AC3E}">
        <p14:creationId xmlns:p14="http://schemas.microsoft.com/office/powerpoint/2010/main" val="26487630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694" y="0"/>
            <a:ext cx="7291566" cy="922149"/>
          </a:xfrm>
        </p:spPr>
        <p:txBody>
          <a:bodyPr/>
          <a:lstStyle/>
          <a:p>
            <a:r>
              <a:rPr lang="en-GB" dirty="0"/>
              <a:t> Rel-17 LTE Basket WIs</a:t>
            </a:r>
            <a:endParaRPr lang="en-US" dirty="0"/>
          </a:p>
        </p:txBody>
      </p:sp>
      <p:sp>
        <p:nvSpPr>
          <p:cNvPr id="4" name="Slide Number Placeholder 3"/>
          <p:cNvSpPr>
            <a:spLocks noGrp="1"/>
          </p:cNvSpPr>
          <p:nvPr>
            <p:ph type="sldNum" sz="quarter" idx="4294967295"/>
          </p:nvPr>
        </p:nvSpPr>
        <p:spPr>
          <a:xfrm>
            <a:off x="8377238" y="5568950"/>
            <a:ext cx="395287" cy="222250"/>
          </a:xfrm>
        </p:spPr>
        <p:txBody>
          <a:bodyPr/>
          <a:lstStyle/>
          <a:p>
            <a:fld id="{7C3C36A9-E97D-481F-A77A-192FA52A6954}" type="slidenum">
              <a:rPr lang="en-GB" altLang="en-US" smtClean="0"/>
              <a:pPr/>
              <a:t>23</a:t>
            </a:fld>
            <a:endParaRPr lang="en-GB" altLang="en-US" dirty="0"/>
          </a:p>
        </p:txBody>
      </p:sp>
      <p:graphicFrame>
        <p:nvGraphicFramePr>
          <p:cNvPr id="5" name="Table 4"/>
          <p:cNvGraphicFramePr>
            <a:graphicFrameLocks noGrp="1"/>
          </p:cNvGraphicFramePr>
          <p:nvPr>
            <p:extLst>
              <p:ext uri="{D42A27DB-BD31-4B8C-83A1-F6EECF244321}">
                <p14:modId xmlns:p14="http://schemas.microsoft.com/office/powerpoint/2010/main" val="27633468"/>
              </p:ext>
            </p:extLst>
          </p:nvPr>
        </p:nvGraphicFramePr>
        <p:xfrm>
          <a:off x="416380" y="1638300"/>
          <a:ext cx="8229598" cy="2834640"/>
        </p:xfrm>
        <a:graphic>
          <a:graphicData uri="http://schemas.openxmlformats.org/drawingml/2006/table">
            <a:tbl>
              <a:tblPr firstRow="1" bandRow="1">
                <a:tableStyleId>{5C22544A-7EE6-4342-B048-85BDC9FD1C3A}</a:tableStyleId>
              </a:tblPr>
              <a:tblGrid>
                <a:gridCol w="5701707">
                  <a:extLst>
                    <a:ext uri="{9D8B030D-6E8A-4147-A177-3AD203B41FA5}">
                      <a16:colId xmlns:a16="http://schemas.microsoft.com/office/drawing/2014/main" val="20000"/>
                    </a:ext>
                  </a:extLst>
                </a:gridCol>
                <a:gridCol w="1281954">
                  <a:extLst>
                    <a:ext uri="{9D8B030D-6E8A-4147-A177-3AD203B41FA5}">
                      <a16:colId xmlns:a16="http://schemas.microsoft.com/office/drawing/2014/main" val="20001"/>
                    </a:ext>
                  </a:extLst>
                </a:gridCol>
                <a:gridCol w="1245937">
                  <a:extLst>
                    <a:ext uri="{9D8B030D-6E8A-4147-A177-3AD203B41FA5}">
                      <a16:colId xmlns:a16="http://schemas.microsoft.com/office/drawing/2014/main" val="20002"/>
                    </a:ext>
                  </a:extLst>
                </a:gridCol>
              </a:tblGrid>
              <a:tr h="385740">
                <a:tc>
                  <a:txBody>
                    <a:bodyPr/>
                    <a:lstStyle/>
                    <a:p>
                      <a:r>
                        <a:rPr lang="en-US" sz="1600" dirty="0"/>
                        <a:t>WI Title</a:t>
                      </a:r>
                    </a:p>
                  </a:txBody>
                  <a:tcPr/>
                </a:tc>
                <a:tc>
                  <a:txBody>
                    <a:bodyPr/>
                    <a:lstStyle/>
                    <a:p>
                      <a:r>
                        <a:rPr lang="en-US" sz="1600" dirty="0"/>
                        <a:t>Status Report </a:t>
                      </a:r>
                    </a:p>
                  </a:txBody>
                  <a:tcPr/>
                </a:tc>
                <a:tc>
                  <a:txBody>
                    <a:bodyPr/>
                    <a:lstStyle/>
                    <a:p>
                      <a:pPr marL="0" algn="l" defTabSz="914400" rtl="0" eaLnBrk="1" latinLnBrk="0" hangingPunct="1"/>
                      <a:r>
                        <a:rPr lang="en-US" sz="1600" b="1" kern="1200" dirty="0">
                          <a:solidFill>
                            <a:schemeClr val="lt1"/>
                          </a:solidFill>
                          <a:latin typeface="+mn-lt"/>
                          <a:ea typeface="+mn-ea"/>
                          <a:cs typeface="+mn-cs"/>
                        </a:rPr>
                        <a:t>Revised WID</a:t>
                      </a:r>
                    </a:p>
                  </a:txBody>
                  <a:tcPr/>
                </a:tc>
                <a:extLst>
                  <a:ext uri="{0D108BD9-81ED-4DB2-BD59-A6C34878D82A}">
                    <a16:rowId xmlns:a16="http://schemas.microsoft.com/office/drawing/2014/main" val="10000"/>
                  </a:ext>
                </a:extLst>
              </a:tr>
              <a:tr h="263991">
                <a:tc>
                  <a:txBody>
                    <a:bodyPr/>
                    <a:lstStyle/>
                    <a:p>
                      <a:r>
                        <a:rPr lang="en-US" sz="1400" kern="1200" baseline="0" dirty="0">
                          <a:solidFill>
                            <a:schemeClr val="dk1"/>
                          </a:solidFill>
                          <a:latin typeface="+mn-lt"/>
                          <a:ea typeface="+mn-ea"/>
                          <a:cs typeface="+mn-cs"/>
                        </a:rPr>
                        <a:t>LTE inter-band CA for 2 bands DL with 1 band UL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tx1"/>
                          </a:solidFill>
                          <a:latin typeface="+mn-lt"/>
                          <a:ea typeface="+mn-ea"/>
                          <a:cs typeface="+mn-cs"/>
                        </a:rPr>
                        <a:t>RP-210226</a:t>
                      </a:r>
                      <a:endParaRPr lang="en-US" sz="14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tx1"/>
                          </a:solidFill>
                          <a:latin typeface="+mn-lt"/>
                          <a:ea typeface="+mn-ea"/>
                          <a:cs typeface="+mn-cs"/>
                        </a:rPr>
                        <a:t>RP-210227</a:t>
                      </a:r>
                    </a:p>
                  </a:txBody>
                  <a:tcPr/>
                </a:tc>
                <a:extLst>
                  <a:ext uri="{0D108BD9-81ED-4DB2-BD59-A6C34878D82A}">
                    <a16:rowId xmlns:a16="http://schemas.microsoft.com/office/drawing/2014/main" val="10002"/>
                  </a:ext>
                </a:extLst>
              </a:tr>
              <a:tr h="26399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dk1"/>
                          </a:solidFill>
                          <a:latin typeface="+mn-lt"/>
                          <a:ea typeface="+mn-ea"/>
                          <a:cs typeface="+mn-cs"/>
                        </a:rPr>
                        <a:t>LTE inter-band CA for 3 bands DL with 1 band UL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tx1"/>
                          </a:solidFill>
                          <a:latin typeface="+mn-lt"/>
                          <a:ea typeface="+mn-ea"/>
                          <a:cs typeface="+mn-cs"/>
                        </a:rPr>
                        <a:t>RP-210539</a:t>
                      </a:r>
                      <a:endParaRPr lang="en-US" sz="14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tx1"/>
                          </a:solidFill>
                          <a:latin typeface="+mn-lt"/>
                          <a:ea typeface="+mn-ea"/>
                          <a:cs typeface="+mn-cs"/>
                        </a:rPr>
                        <a:t>RP-210540</a:t>
                      </a:r>
                    </a:p>
                  </a:txBody>
                  <a:tcPr/>
                </a:tc>
                <a:extLst>
                  <a:ext uri="{0D108BD9-81ED-4DB2-BD59-A6C34878D82A}">
                    <a16:rowId xmlns:a16="http://schemas.microsoft.com/office/drawing/2014/main" val="10003"/>
                  </a:ext>
                </a:extLst>
              </a:tr>
              <a:tr h="26399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dk1"/>
                          </a:solidFill>
                          <a:latin typeface="+mn-lt"/>
                          <a:ea typeface="+mn-ea"/>
                          <a:cs typeface="+mn-cs"/>
                        </a:rPr>
                        <a:t>LTE inter-band CA for x bands DL (x=4, 5) with 1 band UL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tx1"/>
                          </a:solidFill>
                          <a:latin typeface="+mn-lt"/>
                          <a:ea typeface="+mn-ea"/>
                          <a:cs typeface="+mn-cs"/>
                        </a:rPr>
                        <a:t>RP-210193</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tx1"/>
                          </a:solidFill>
                          <a:latin typeface="+mn-lt"/>
                          <a:ea typeface="+mn-ea"/>
                          <a:cs typeface="+mn-cs"/>
                        </a:rPr>
                        <a:t>RP-210192</a:t>
                      </a:r>
                    </a:p>
                  </a:txBody>
                  <a:tcPr/>
                </a:tc>
                <a:extLst>
                  <a:ext uri="{0D108BD9-81ED-4DB2-BD59-A6C34878D82A}">
                    <a16:rowId xmlns:a16="http://schemas.microsoft.com/office/drawing/2014/main" val="10004"/>
                  </a:ext>
                </a:extLst>
              </a:tr>
              <a:tr h="26399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dk1"/>
                          </a:solidFill>
                          <a:latin typeface="+mn-lt"/>
                          <a:ea typeface="+mn-ea"/>
                          <a:cs typeface="+mn-cs"/>
                        </a:rPr>
                        <a:t>LTE inter-band CA for 2 bands DL with 2 band UL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tx1"/>
                          </a:solidFill>
                          <a:latin typeface="+mn-lt"/>
                          <a:ea typeface="+mn-ea"/>
                          <a:cs typeface="+mn-cs"/>
                        </a:rPr>
                        <a:t>RP-210541</a:t>
                      </a:r>
                      <a:endParaRPr lang="en-US" sz="14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tx1"/>
                          </a:solidFill>
                          <a:latin typeface="+mn-lt"/>
                          <a:ea typeface="+mn-ea"/>
                          <a:cs typeface="+mn-cs"/>
                        </a:rPr>
                        <a:t>RP-210542</a:t>
                      </a:r>
                      <a:endParaRPr lang="en-US" sz="1400" kern="1200" baseline="0" dirty="0">
                        <a:solidFill>
                          <a:schemeClr val="dk1"/>
                        </a:solidFill>
                        <a:latin typeface="+mn-lt"/>
                        <a:ea typeface="+mn-ea"/>
                        <a:cs typeface="+mn-cs"/>
                      </a:endParaRPr>
                    </a:p>
                  </a:txBody>
                  <a:tcPr/>
                </a:tc>
                <a:extLst>
                  <a:ext uri="{0D108BD9-81ED-4DB2-BD59-A6C34878D82A}">
                    <a16:rowId xmlns:a16="http://schemas.microsoft.com/office/drawing/2014/main" val="10005"/>
                  </a:ext>
                </a:extLst>
              </a:tr>
              <a:tr h="26399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dk1"/>
                          </a:solidFill>
                          <a:latin typeface="+mn-lt"/>
                          <a:ea typeface="+mn-ea"/>
                          <a:cs typeface="+mn-cs"/>
                        </a:rPr>
                        <a:t>LTE inter-band Carrier Aggregation for </a:t>
                      </a:r>
                      <a:r>
                        <a:rPr lang="nl-NL" sz="1400" kern="1200" baseline="0" dirty="0">
                          <a:solidFill>
                            <a:schemeClr val="dk1"/>
                          </a:solidFill>
                          <a:latin typeface="+mn-lt"/>
                          <a:ea typeface="+mn-ea"/>
                          <a:cs typeface="+mn-cs"/>
                        </a:rPr>
                        <a:t>x bands (x= 3, 4, 5) DL </a:t>
                      </a:r>
                      <a:r>
                        <a:rPr lang="en-US" sz="1400" kern="1200" baseline="0" dirty="0">
                          <a:solidFill>
                            <a:schemeClr val="dk1"/>
                          </a:solidFill>
                          <a:latin typeface="+mn-lt"/>
                          <a:ea typeface="+mn-ea"/>
                          <a:cs typeface="+mn-cs"/>
                        </a:rPr>
                        <a:t>with 2 bands UL</a:t>
                      </a:r>
                    </a:p>
                  </a:txBody>
                  <a:tcPr/>
                </a:tc>
                <a:tc>
                  <a:txBody>
                    <a:bodyPr/>
                    <a:lstStyle/>
                    <a:p>
                      <a:r>
                        <a:rPr lang="en-US" sz="1400" kern="1200" baseline="0" dirty="0">
                          <a:solidFill>
                            <a:schemeClr val="tx1"/>
                          </a:solidFill>
                          <a:latin typeface="+mn-lt"/>
                          <a:ea typeface="+mn-ea"/>
                          <a:cs typeface="+mn-cs"/>
                        </a:rPr>
                        <a:t>RP-210201</a:t>
                      </a:r>
                      <a:endParaRPr lang="en-US" sz="1400" kern="1200" baseline="0" dirty="0">
                        <a:solidFill>
                          <a:schemeClr val="dk1"/>
                        </a:solidFill>
                        <a:latin typeface="+mn-lt"/>
                        <a:ea typeface="+mn-ea"/>
                        <a:cs typeface="+mn-cs"/>
                      </a:endParaRPr>
                    </a:p>
                  </a:txBody>
                  <a:tcPr/>
                </a:tc>
                <a:tc>
                  <a:txBody>
                    <a:bodyPr/>
                    <a:lstStyle/>
                    <a:p>
                      <a:r>
                        <a:rPr lang="en-US" sz="1400" kern="1200" baseline="0" dirty="0">
                          <a:solidFill>
                            <a:schemeClr val="tx1"/>
                          </a:solidFill>
                          <a:latin typeface="+mn-lt"/>
                          <a:ea typeface="+mn-ea"/>
                          <a:cs typeface="+mn-cs"/>
                        </a:rPr>
                        <a:t>RP-210200</a:t>
                      </a:r>
                    </a:p>
                  </a:txBody>
                  <a:tcPr/>
                </a:tc>
                <a:extLst>
                  <a:ext uri="{0D108BD9-81ED-4DB2-BD59-A6C34878D82A}">
                    <a16:rowId xmlns:a16="http://schemas.microsoft.com/office/drawing/2014/main" val="10006"/>
                  </a:ext>
                </a:extLst>
              </a:tr>
              <a:tr h="26399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a:solidFill>
                            <a:schemeClr val="dk1"/>
                          </a:solidFill>
                          <a:latin typeface="+mn-lt"/>
                          <a:ea typeface="+mn-ea"/>
                          <a:cs typeface="+mn-cs"/>
                        </a:rPr>
                        <a:t>Additional LTE bands for UE category M1&amp;M2 and/or NB1&amp;NB2 in Rel-17</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baseline="0" dirty="0">
                          <a:solidFill>
                            <a:schemeClr val="tx1"/>
                          </a:solidFill>
                          <a:latin typeface="+mn-lt"/>
                          <a:ea typeface="+mn-ea"/>
                          <a:cs typeface="+mn-cs"/>
                        </a:rPr>
                        <a:t>RP-210531</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baseline="0" dirty="0">
                          <a:solidFill>
                            <a:schemeClr val="tx1"/>
                          </a:solidFill>
                          <a:latin typeface="+mn-lt"/>
                          <a:ea typeface="+mn-ea"/>
                          <a:cs typeface="+mn-cs"/>
                        </a:rPr>
                        <a:t>N/A</a:t>
                      </a:r>
                    </a:p>
                  </a:txBody>
                  <a:tcPr/>
                </a:tc>
                <a:extLst>
                  <a:ext uri="{0D108BD9-81ED-4DB2-BD59-A6C34878D82A}">
                    <a16:rowId xmlns:a16="http://schemas.microsoft.com/office/drawing/2014/main" val="10007"/>
                  </a:ext>
                </a:extLst>
              </a:tr>
            </a:tbl>
          </a:graphicData>
        </a:graphic>
      </p:graphicFrame>
      <p:sp>
        <p:nvSpPr>
          <p:cNvPr id="8" name="Rectangle 7">
            <a:extLst>
              <a:ext uri="{FF2B5EF4-FFF2-40B4-BE49-F238E27FC236}">
                <a16:creationId xmlns:a16="http://schemas.microsoft.com/office/drawing/2014/main" id="{B1A522DA-CDDC-BE40-A3B8-120CE00B7F60}"/>
              </a:ext>
            </a:extLst>
          </p:cNvPr>
          <p:cNvSpPr/>
          <p:nvPr/>
        </p:nvSpPr>
        <p:spPr>
          <a:xfrm>
            <a:off x="416380" y="5038864"/>
            <a:ext cx="7822406" cy="400110"/>
          </a:xfrm>
          <a:prstGeom prst="rect">
            <a:avLst/>
          </a:prstGeom>
        </p:spPr>
        <p:txBody>
          <a:bodyPr wrap="square">
            <a:spAutoFit/>
          </a:bodyPr>
          <a:lstStyle/>
          <a:p>
            <a:pPr marL="342900" indent="-342900">
              <a:spcBef>
                <a:spcPct val="20000"/>
              </a:spcBef>
              <a:buBlip>
                <a:blip r:embed="rId2"/>
              </a:buBlip>
            </a:pPr>
            <a:r>
              <a:rPr lang="en-US" altLang="ja-JP" sz="2000" dirty="0">
                <a:latin typeface="+mn-lt"/>
                <a:ea typeface="MS PGothic" panose="020B0600070205080204" pitchFamily="50" charset="-128"/>
                <a:cs typeface="+mn-cs"/>
              </a:rPr>
              <a:t>Above revised WIDs have been endorsed by RAN4</a:t>
            </a:r>
          </a:p>
        </p:txBody>
      </p:sp>
    </p:spTree>
    <p:extLst>
      <p:ext uri="{BB962C8B-B14F-4D97-AF65-F5344CB8AC3E}">
        <p14:creationId xmlns:p14="http://schemas.microsoft.com/office/powerpoint/2010/main" val="22472062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01D47-1DF4-416E-A543-C1BA79FE77CC}"/>
              </a:ext>
            </a:extLst>
          </p:cNvPr>
          <p:cNvSpPr>
            <a:spLocks noGrp="1"/>
          </p:cNvSpPr>
          <p:nvPr>
            <p:ph type="title"/>
          </p:nvPr>
        </p:nvSpPr>
        <p:spPr/>
        <p:txBody>
          <a:bodyPr/>
          <a:lstStyle/>
          <a:p>
            <a:r>
              <a:rPr lang="en-US" dirty="0"/>
              <a:t>RAN4 Q2 Planning</a:t>
            </a:r>
            <a:endParaRPr lang="ru-RU" dirty="0"/>
          </a:p>
        </p:txBody>
      </p:sp>
      <p:sp>
        <p:nvSpPr>
          <p:cNvPr id="3" name="Content Placeholder 2">
            <a:extLst>
              <a:ext uri="{FF2B5EF4-FFF2-40B4-BE49-F238E27FC236}">
                <a16:creationId xmlns:a16="http://schemas.microsoft.com/office/drawing/2014/main" id="{5D8E87F1-9E4A-4FFD-BB5F-18546A07CF6A}"/>
              </a:ext>
            </a:extLst>
          </p:cNvPr>
          <p:cNvSpPr>
            <a:spLocks noGrp="1"/>
          </p:cNvSpPr>
          <p:nvPr>
            <p:ph idx="1"/>
          </p:nvPr>
        </p:nvSpPr>
        <p:spPr/>
        <p:txBody>
          <a:bodyPr/>
          <a:lstStyle/>
          <a:p>
            <a:r>
              <a:rPr lang="en-US" sz="2000" dirty="0"/>
              <a:t>The detailed TU allocation for each WI/SI was endorsed in RP‑202856.</a:t>
            </a:r>
          </a:p>
          <a:p>
            <a:pPr lvl="1"/>
            <a:r>
              <a:rPr lang="en-US" sz="1600" dirty="0"/>
              <a:t>TUs for WI “NR repeater” will be added</a:t>
            </a:r>
          </a:p>
          <a:p>
            <a:pPr lvl="1"/>
            <a:r>
              <a:rPr lang="en-US" sz="1600" dirty="0"/>
              <a:t>Based on RAN guidance, no new non-spectrum related R17 WIs will be approved in RAN#91-e</a:t>
            </a:r>
          </a:p>
          <a:p>
            <a:pPr lvl="1"/>
            <a:endParaRPr lang="en-US" sz="1600" dirty="0"/>
          </a:p>
          <a:p>
            <a:r>
              <a:rPr lang="en-US" sz="2000" dirty="0"/>
              <a:t>Q2 meeting plans:</a:t>
            </a:r>
          </a:p>
          <a:p>
            <a:pPr lvl="1"/>
            <a:r>
              <a:rPr lang="en-US" sz="1600" dirty="0"/>
              <a:t>Substantial amount of Rel-16 work is still required for maintenance and performance part completion in Q2</a:t>
            </a:r>
          </a:p>
          <a:p>
            <a:pPr lvl="1"/>
            <a:r>
              <a:rPr lang="en-US" sz="1600" dirty="0"/>
              <a:t>RAN4 meeting#98-bis-e: Selected Rel-16 topics core part maintenance and perf part completion and Rel-17 topics. Draft agenda was shared on RAN4 reflector.</a:t>
            </a:r>
          </a:p>
          <a:p>
            <a:pPr lvl="1"/>
            <a:r>
              <a:rPr lang="en-US" sz="1600" dirty="0"/>
              <a:t>RAN4 meeting#99-e: Rel-15/16 maintenance and Rel-16 perf </a:t>
            </a:r>
            <a:r>
              <a:rPr lang="en-US" sz="1600"/>
              <a:t>part completion and </a:t>
            </a:r>
            <a:r>
              <a:rPr lang="en-US" sz="1600" dirty="0"/>
              <a:t>Rel-17 topics (possible down-scoping to be applied)</a:t>
            </a:r>
          </a:p>
          <a:p>
            <a:pPr lvl="1"/>
            <a:endParaRPr lang="en-US" dirty="0"/>
          </a:p>
          <a:p>
            <a:pPr lvl="1"/>
            <a:endParaRPr lang="en-US" sz="1800" dirty="0"/>
          </a:p>
        </p:txBody>
      </p:sp>
    </p:spTree>
    <p:extLst>
      <p:ext uri="{BB962C8B-B14F-4D97-AF65-F5344CB8AC3E}">
        <p14:creationId xmlns:p14="http://schemas.microsoft.com/office/powerpoint/2010/main" val="12446511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6834188" cy="1143000"/>
          </a:xfrm>
        </p:spPr>
        <p:txBody>
          <a:bodyPr/>
          <a:lstStyle/>
          <a:p>
            <a:r>
              <a:rPr lang="en-US" altLang="zh-CN" dirty="0"/>
              <a:t>Thank You!</a:t>
            </a:r>
            <a:endParaRPr lang="zh-CN" altLang="en-US" dirty="0"/>
          </a:p>
        </p:txBody>
      </p:sp>
      <p:sp>
        <p:nvSpPr>
          <p:cNvPr id="75779" name="Rectangle 3"/>
          <p:cNvSpPr>
            <a:spLocks noGrp="1"/>
          </p:cNvSpPr>
          <p:nvPr>
            <p:ph type="body" idx="1"/>
          </p:nvPr>
        </p:nvSpPr>
        <p:spPr>
          <a:xfrm>
            <a:off x="198286" y="1096828"/>
            <a:ext cx="8515607" cy="2571567"/>
          </a:xfrm>
        </p:spPr>
        <p:txBody>
          <a:bodyPr/>
          <a:lstStyle/>
          <a:p>
            <a:pPr>
              <a:lnSpc>
                <a:spcPct val="80000"/>
              </a:lnSpc>
              <a:spcBef>
                <a:spcPct val="15000"/>
              </a:spcBef>
              <a:buFontTx/>
              <a:buNone/>
            </a:pPr>
            <a:endParaRPr lang="sv-SE" altLang="en-US" sz="1400" dirty="0"/>
          </a:p>
          <a:p>
            <a:pPr marL="342900" lvl="1" indent="-342900">
              <a:lnSpc>
                <a:spcPct val="80000"/>
              </a:lnSpc>
              <a:spcBef>
                <a:spcPts val="600"/>
              </a:spcBef>
              <a:buBlip>
                <a:blip r:embed="rId2"/>
              </a:buBlip>
            </a:pPr>
            <a:r>
              <a:rPr lang="sv-SE" altLang="en-US" sz="2000" dirty="0">
                <a:ea typeface="+mn-ea"/>
                <a:cs typeface="+mn-cs"/>
              </a:rPr>
              <a:t>Vice chairs Haijie Qiu and Andrey Chervyakov for helping structure the e-meeting and chairing sessions</a:t>
            </a:r>
          </a:p>
          <a:p>
            <a:pPr marL="342900" lvl="1" indent="-342900">
              <a:lnSpc>
                <a:spcPct val="80000"/>
              </a:lnSpc>
              <a:spcBef>
                <a:spcPts val="600"/>
              </a:spcBef>
              <a:buBlip>
                <a:blip r:embed="rId2"/>
              </a:buBlip>
            </a:pPr>
            <a:r>
              <a:rPr lang="en-US" altLang="en-US" sz="2000" dirty="0">
                <a:ea typeface="+mn-ea"/>
                <a:cs typeface="+mn-cs"/>
              </a:rPr>
              <a:t>Kai-Erik </a:t>
            </a:r>
            <a:r>
              <a:rPr lang="en-US" altLang="en-US" sz="2000" dirty="0" err="1">
                <a:ea typeface="+mn-ea"/>
                <a:cs typeface="+mn-cs"/>
              </a:rPr>
              <a:t>Sunell</a:t>
            </a:r>
            <a:r>
              <a:rPr lang="en-US" altLang="en-US" sz="2000" dirty="0">
                <a:ea typeface="+mn-ea"/>
                <a:cs typeface="+mn-cs"/>
              </a:rPr>
              <a:t> and Carolyn Taylor for efficient secretary support</a:t>
            </a:r>
          </a:p>
          <a:p>
            <a:pPr marL="342900" lvl="1" indent="-342900">
              <a:lnSpc>
                <a:spcPct val="80000"/>
              </a:lnSpc>
              <a:spcBef>
                <a:spcPts val="600"/>
              </a:spcBef>
              <a:buBlip>
                <a:blip r:embed="rId2"/>
              </a:buBlip>
            </a:pPr>
            <a:r>
              <a:rPr lang="sv-SE" altLang="en-US" sz="2000" dirty="0">
                <a:ea typeface="+mn-ea"/>
                <a:cs typeface="+mn-cs"/>
              </a:rPr>
              <a:t>Email moderators for leading the email discussions and providing summaries</a:t>
            </a:r>
          </a:p>
          <a:p>
            <a:pPr marL="342900" lvl="1" indent="-342900">
              <a:lnSpc>
                <a:spcPct val="80000"/>
              </a:lnSpc>
              <a:spcBef>
                <a:spcPts val="600"/>
              </a:spcBef>
              <a:buBlip>
                <a:blip r:embed="rId2"/>
              </a:buBlip>
            </a:pPr>
            <a:r>
              <a:rPr lang="sv-SE" altLang="en-US" sz="2000" dirty="0">
                <a:ea typeface="+mn-ea"/>
                <a:cs typeface="+mn-cs"/>
              </a:rPr>
              <a:t>Delegates for contributions and discussions</a:t>
            </a:r>
          </a:p>
        </p:txBody>
      </p:sp>
    </p:spTree>
    <p:extLst>
      <p:ext uri="{BB962C8B-B14F-4D97-AF65-F5344CB8AC3E}">
        <p14:creationId xmlns:p14="http://schemas.microsoft.com/office/powerpoint/2010/main" val="359901494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678" y="0"/>
            <a:ext cx="6834188" cy="1143000"/>
          </a:xfrm>
        </p:spPr>
        <p:txBody>
          <a:bodyPr/>
          <a:lstStyle/>
          <a:p>
            <a:r>
              <a:rPr lang="en-US" dirty="0"/>
              <a:t>Summary (2/3)</a:t>
            </a:r>
          </a:p>
        </p:txBody>
      </p:sp>
      <p:sp>
        <p:nvSpPr>
          <p:cNvPr id="4" name="Rectangle 25"/>
          <p:cNvSpPr txBox="1">
            <a:spLocks/>
          </p:cNvSpPr>
          <p:nvPr/>
        </p:nvSpPr>
        <p:spPr>
          <a:xfrm>
            <a:off x="106136" y="1093738"/>
            <a:ext cx="8901131" cy="5221337"/>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342900" lvl="2" indent="-342900" eaLnBrk="1" fontAlgn="b" hangingPunct="1">
              <a:buBlip>
                <a:blip r:embed="rId2"/>
              </a:buBlip>
            </a:pPr>
            <a:r>
              <a:rPr lang="en-US" altLang="en-US" sz="1800" kern="0" dirty="0"/>
              <a:t>Further updated R16 LTE/NR UE feature list sent to RAN2 (R4-2103368)</a:t>
            </a:r>
            <a:endParaRPr lang="en-US" altLang="en-US" kern="0" dirty="0"/>
          </a:p>
          <a:p>
            <a:pPr eaLnBrk="1" fontAlgn="b" hangingPunct="1"/>
            <a:r>
              <a:rPr lang="en-US" altLang="ko-KR" sz="1800" kern="0" dirty="0"/>
              <a:t>R15 NR</a:t>
            </a:r>
          </a:p>
          <a:p>
            <a:pPr lvl="1"/>
            <a:r>
              <a:rPr lang="en-US" altLang="en-US" sz="1400" kern="0" dirty="0"/>
              <a:t>Good progress made. </a:t>
            </a:r>
          </a:p>
          <a:p>
            <a:pPr lvl="1"/>
            <a:r>
              <a:rPr lang="en-US" altLang="en-US" sz="1400" kern="0" dirty="0"/>
              <a:t>Limited the number of CRs each company can submit for </a:t>
            </a:r>
            <a:r>
              <a:rPr lang="en-US" altLang="zh-CN" sz="1400" kern="0" dirty="0"/>
              <a:t>R15 NR maintenance.</a:t>
            </a:r>
            <a:endParaRPr lang="en-US" altLang="ko-KR" sz="1400" kern="0" dirty="0">
              <a:highlight>
                <a:srgbClr val="FFFF00"/>
              </a:highlight>
            </a:endParaRPr>
          </a:p>
          <a:p>
            <a:pPr eaLnBrk="1" fontAlgn="b" hangingPunct="1"/>
            <a:r>
              <a:rPr lang="en-US" altLang="en-US" sz="1800" kern="0" dirty="0"/>
              <a:t>R16 NR </a:t>
            </a:r>
          </a:p>
          <a:p>
            <a:pPr lvl="1"/>
            <a:r>
              <a:rPr lang="en-US" altLang="en-US" sz="1400" kern="0" dirty="0"/>
              <a:t>Normal maintenance work on completed R16 WI continued and expected to continue in Q2</a:t>
            </a:r>
          </a:p>
          <a:p>
            <a:pPr lvl="1" eaLnBrk="1" fontAlgn="b" hangingPunct="1"/>
            <a:r>
              <a:rPr lang="en-US" altLang="en-US" sz="1400" kern="0" dirty="0"/>
              <a:t>Good progress on R16 Perf part for the WIs with completed Core part. </a:t>
            </a:r>
          </a:p>
          <a:p>
            <a:pPr lvl="2" eaLnBrk="1" fontAlgn="b" hangingPunct="1"/>
            <a:r>
              <a:rPr lang="en-US" altLang="en-US" sz="1400" kern="0" dirty="0" err="1"/>
              <a:t>e</a:t>
            </a:r>
            <a:r>
              <a:rPr lang="en-US" altLang="zh-CN" sz="1400" kern="0" dirty="0" err="1"/>
              <a:t>URLLC</a:t>
            </a:r>
            <a:r>
              <a:rPr lang="en-US" altLang="zh-CN" sz="1400" kern="0" dirty="0"/>
              <a:t>, FR2 DL 256QAM, HST, eMIMO, performance enhancement, power saving WI  performance part completed in Q1.</a:t>
            </a:r>
          </a:p>
          <a:p>
            <a:pPr lvl="2" eaLnBrk="1" fontAlgn="b" hangingPunct="1"/>
            <a:r>
              <a:rPr lang="en-US" altLang="zh-CN" sz="1400" kern="0" dirty="0"/>
              <a:t>NR-U, IAB, V2X, Positioning, L3 CSI-RS and MR-DC work will continue in Q2.  </a:t>
            </a:r>
            <a:endParaRPr lang="en-US" altLang="en-US" sz="1400" kern="0" dirty="0"/>
          </a:p>
          <a:p>
            <a:pPr eaLnBrk="1" fontAlgn="b" hangingPunct="1"/>
            <a:r>
              <a:rPr lang="en-US" altLang="en-US" sz="1800" kern="0" dirty="0"/>
              <a:t>Rel-17 NR </a:t>
            </a:r>
          </a:p>
          <a:p>
            <a:pPr lvl="1"/>
            <a:r>
              <a:rPr lang="en-US" altLang="en-US" sz="1400" kern="0" dirty="0"/>
              <a:t>Ramped up work on selected Rel-17 work items</a:t>
            </a:r>
          </a:p>
          <a:p>
            <a:pPr lvl="1"/>
            <a:r>
              <a:rPr lang="en-US" altLang="en-US" sz="1400" kern="0" dirty="0"/>
              <a:t>There were LS activities for WIs that had not started in RAN4 yet</a:t>
            </a:r>
          </a:p>
          <a:p>
            <a:pPr eaLnBrk="1" fontAlgn="b" hangingPunct="1"/>
            <a:r>
              <a:rPr lang="en-GB" altLang="ja-JP" sz="1800" kern="0" dirty="0"/>
              <a:t>LTE maintenance (up to Rel-15)</a:t>
            </a:r>
          </a:p>
          <a:p>
            <a:pPr lvl="1" eaLnBrk="1" fontAlgn="b" hangingPunct="1"/>
            <a:r>
              <a:rPr lang="en-GB" altLang="ja-JP" sz="1400" kern="0" dirty="0"/>
              <a:t>Good progress. No major issues</a:t>
            </a:r>
          </a:p>
          <a:p>
            <a:pPr eaLnBrk="1" fontAlgn="b" hangingPunct="1"/>
            <a:r>
              <a:rPr lang="en-GB" altLang="ja-JP" sz="1800" kern="0" dirty="0"/>
              <a:t>Rel-16 LTE</a:t>
            </a:r>
          </a:p>
          <a:p>
            <a:pPr lvl="1" eaLnBrk="1" fontAlgn="b" hangingPunct="1"/>
            <a:r>
              <a:rPr lang="en-US" altLang="en-US" sz="1400" kern="0" dirty="0"/>
              <a:t>LTE </a:t>
            </a:r>
            <a:r>
              <a:rPr lang="en-US" altLang="en-US" sz="1400" kern="0" dirty="0" err="1"/>
              <a:t>feMob</a:t>
            </a:r>
            <a:r>
              <a:rPr lang="en-US" altLang="en-US" sz="1400" kern="0" dirty="0"/>
              <a:t> </a:t>
            </a:r>
            <a:r>
              <a:rPr lang="en-US" altLang="zh-CN" sz="1400" kern="0" dirty="0"/>
              <a:t>performance part completed in Q1.</a:t>
            </a:r>
            <a:endParaRPr lang="en-US" altLang="zh-CN" sz="1800" kern="0" dirty="0"/>
          </a:p>
          <a:p>
            <a:pPr lvl="1" eaLnBrk="1" fontAlgn="b" hangingPunct="1"/>
            <a:endParaRPr lang="en-US" altLang="ko-KR" sz="1400" kern="0" dirty="0"/>
          </a:p>
          <a:p>
            <a:pPr lvl="1" eaLnBrk="1" fontAlgn="b" hangingPunct="1"/>
            <a:endParaRPr lang="en-GB" altLang="ja-JP" sz="1400" kern="0" dirty="0"/>
          </a:p>
          <a:p>
            <a:pPr lvl="1"/>
            <a:endParaRPr lang="en-US" altLang="zh-CN" sz="1200" dirty="0"/>
          </a:p>
        </p:txBody>
      </p:sp>
      <p:sp>
        <p:nvSpPr>
          <p:cNvPr id="5" name="矩形 4"/>
          <p:cNvSpPr/>
          <p:nvPr/>
        </p:nvSpPr>
        <p:spPr bwMode="auto">
          <a:xfrm>
            <a:off x="3947772" y="834081"/>
            <a:ext cx="2537254" cy="61783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Tree>
    <p:extLst>
      <p:ext uri="{BB962C8B-B14F-4D97-AF65-F5344CB8AC3E}">
        <p14:creationId xmlns:p14="http://schemas.microsoft.com/office/powerpoint/2010/main" val="41349891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678" y="0"/>
            <a:ext cx="6834188" cy="1143000"/>
          </a:xfrm>
        </p:spPr>
        <p:txBody>
          <a:bodyPr/>
          <a:lstStyle/>
          <a:p>
            <a:r>
              <a:rPr lang="en-US" dirty="0"/>
              <a:t>Summary (3/3)</a:t>
            </a:r>
          </a:p>
        </p:txBody>
      </p:sp>
      <p:sp>
        <p:nvSpPr>
          <p:cNvPr id="4" name="Rectangle 25"/>
          <p:cNvSpPr txBox="1">
            <a:spLocks/>
          </p:cNvSpPr>
          <p:nvPr/>
        </p:nvSpPr>
        <p:spPr>
          <a:xfrm>
            <a:off x="106136" y="1093738"/>
            <a:ext cx="8901131" cy="5221337"/>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eaLnBrk="1" fontAlgn="b" hangingPunct="1"/>
            <a:r>
              <a:rPr lang="en-GB" altLang="ja-JP" sz="1800" kern="0" dirty="0"/>
              <a:t>RAN4 special chairman election will take place in RAN4 meeting#98-bis-e</a:t>
            </a:r>
          </a:p>
          <a:p>
            <a:pPr lvl="1" eaLnBrk="1" fontAlgn="b" hangingPunct="1"/>
            <a:r>
              <a:rPr lang="en-US" altLang="en-US" sz="1400" kern="0" dirty="0"/>
              <a:t>Details on voting procedures and timelines will be provided in the usual meeting arrangement slides.</a:t>
            </a:r>
            <a:endParaRPr lang="en-US" altLang="zh-CN" sz="1800" kern="0" dirty="0"/>
          </a:p>
          <a:p>
            <a:pPr marL="457200" lvl="1" indent="0" eaLnBrk="1" fontAlgn="b" hangingPunct="1">
              <a:buNone/>
            </a:pPr>
            <a:endParaRPr lang="en-US" altLang="zh-CN" sz="1400" kern="0" dirty="0">
              <a:solidFill>
                <a:srgbClr val="00B050"/>
              </a:solidFill>
              <a:highlight>
                <a:srgbClr val="FFFF00"/>
              </a:highlight>
            </a:endParaRPr>
          </a:p>
          <a:p>
            <a:pPr marL="0" indent="0" eaLnBrk="1" fontAlgn="b" hangingPunct="1">
              <a:buNone/>
            </a:pPr>
            <a:endParaRPr lang="en-US" altLang="zh-CN" sz="1800" kern="0" dirty="0">
              <a:solidFill>
                <a:srgbClr val="00B050"/>
              </a:solidFill>
              <a:highlight>
                <a:srgbClr val="FFFF00"/>
              </a:highlight>
            </a:endParaRPr>
          </a:p>
          <a:p>
            <a:pPr lvl="1" eaLnBrk="1" fontAlgn="b" hangingPunct="1"/>
            <a:endParaRPr lang="en-US" altLang="ko-KR" sz="1400" kern="0" dirty="0"/>
          </a:p>
          <a:p>
            <a:pPr lvl="1" eaLnBrk="1" fontAlgn="b" hangingPunct="1"/>
            <a:endParaRPr lang="en-GB" altLang="ja-JP" sz="1400" kern="0" dirty="0"/>
          </a:p>
          <a:p>
            <a:pPr lvl="1"/>
            <a:endParaRPr lang="en-US" altLang="zh-CN" sz="1200" dirty="0"/>
          </a:p>
        </p:txBody>
      </p:sp>
      <p:sp>
        <p:nvSpPr>
          <p:cNvPr id="5" name="矩形 4"/>
          <p:cNvSpPr/>
          <p:nvPr/>
        </p:nvSpPr>
        <p:spPr bwMode="auto">
          <a:xfrm>
            <a:off x="3947772" y="834081"/>
            <a:ext cx="2537254" cy="61783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Tree>
    <p:extLst>
      <p:ext uri="{BB962C8B-B14F-4D97-AF65-F5344CB8AC3E}">
        <p14:creationId xmlns:p14="http://schemas.microsoft.com/office/powerpoint/2010/main" val="42501447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678" y="0"/>
            <a:ext cx="6834188" cy="1143000"/>
          </a:xfrm>
        </p:spPr>
        <p:txBody>
          <a:bodyPr/>
          <a:lstStyle/>
          <a:p>
            <a:r>
              <a:rPr lang="en-US" dirty="0"/>
              <a:t>Inclusive Language</a:t>
            </a:r>
          </a:p>
        </p:txBody>
      </p:sp>
      <p:sp>
        <p:nvSpPr>
          <p:cNvPr id="4" name="Rectangle 25"/>
          <p:cNvSpPr txBox="1">
            <a:spLocks/>
          </p:cNvSpPr>
          <p:nvPr/>
        </p:nvSpPr>
        <p:spPr>
          <a:xfrm>
            <a:off x="106136" y="1093738"/>
            <a:ext cx="8901131" cy="5221337"/>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eaLnBrk="1" fontAlgn="b" hangingPunct="1"/>
            <a:r>
              <a:rPr lang="en-US" altLang="en-US" sz="1800" kern="0" dirty="0"/>
              <a:t>Specification rapporteurs and delegates were asked to review and revise if instances for improvements were identified. The following CR was agreed: </a:t>
            </a:r>
          </a:p>
          <a:p>
            <a:pPr lvl="1"/>
            <a:r>
              <a:rPr lang="en-US" altLang="en-US" sz="1400" kern="0" dirty="0"/>
              <a:t>R4-2103254, Inclusive language review in TS 36.133, Ericsson</a:t>
            </a:r>
          </a:p>
          <a:p>
            <a:pPr lvl="1"/>
            <a:r>
              <a:rPr lang="en-US" altLang="en-US" sz="1400" kern="0" dirty="0"/>
              <a:t>No other required changes were identified for the remaining RAN4 technical specifications</a:t>
            </a:r>
          </a:p>
          <a:p>
            <a:pPr lvl="1"/>
            <a:endParaRPr lang="en-GB" altLang="ja-JP" sz="1200" kern="0" dirty="0">
              <a:solidFill>
                <a:srgbClr val="00B050"/>
              </a:solidFill>
            </a:endParaRPr>
          </a:p>
          <a:p>
            <a:pPr lvl="1" eaLnBrk="1" fontAlgn="b" hangingPunct="1"/>
            <a:endParaRPr lang="en-GB" altLang="ja-JP" sz="1400" kern="0" dirty="0"/>
          </a:p>
          <a:p>
            <a:pPr lvl="1"/>
            <a:endParaRPr lang="en-US" altLang="zh-CN" sz="1200" dirty="0"/>
          </a:p>
        </p:txBody>
      </p:sp>
      <p:sp>
        <p:nvSpPr>
          <p:cNvPr id="5" name="矩形 4"/>
          <p:cNvSpPr/>
          <p:nvPr/>
        </p:nvSpPr>
        <p:spPr bwMode="auto">
          <a:xfrm>
            <a:off x="3947772" y="834081"/>
            <a:ext cx="2537254" cy="61783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Tree>
    <p:extLst>
      <p:ext uri="{BB962C8B-B14F-4D97-AF65-F5344CB8AC3E}">
        <p14:creationId xmlns:p14="http://schemas.microsoft.com/office/powerpoint/2010/main" val="358280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678" y="0"/>
            <a:ext cx="6834188" cy="1143000"/>
          </a:xfrm>
        </p:spPr>
        <p:txBody>
          <a:bodyPr/>
          <a:lstStyle/>
          <a:p>
            <a:r>
              <a:rPr lang="en-US" dirty="0"/>
              <a:t>RAN4 </a:t>
            </a:r>
            <a:r>
              <a:rPr lang="en-US" dirty="0" err="1"/>
              <a:t>ToR</a:t>
            </a:r>
            <a:r>
              <a:rPr lang="en-US" dirty="0"/>
              <a:t> update</a:t>
            </a:r>
          </a:p>
        </p:txBody>
      </p:sp>
      <p:sp>
        <p:nvSpPr>
          <p:cNvPr id="4" name="Rectangle 25"/>
          <p:cNvSpPr txBox="1">
            <a:spLocks/>
          </p:cNvSpPr>
          <p:nvPr/>
        </p:nvSpPr>
        <p:spPr>
          <a:xfrm>
            <a:off x="106136" y="1093738"/>
            <a:ext cx="8901131" cy="5332462"/>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eaLnBrk="1" fontAlgn="b" hangingPunct="1"/>
            <a:r>
              <a:rPr lang="en-US" altLang="en-US" sz="1800" kern="0" dirty="0"/>
              <a:t>The updated Terms of Reference of RAN4 is provided in RP-210197.</a:t>
            </a:r>
          </a:p>
          <a:p>
            <a:pPr lvl="1" eaLnBrk="1" fontAlgn="b" hangingPunct="1"/>
            <a:r>
              <a:rPr lang="en-US" altLang="en-US" sz="1400" kern="0" dirty="0"/>
              <a:t>It has been reviewed by delegates</a:t>
            </a:r>
          </a:p>
          <a:p>
            <a:pPr eaLnBrk="1" fontAlgn="b" hangingPunct="1"/>
            <a:r>
              <a:rPr lang="en-US" altLang="en-US" sz="1800" kern="0" dirty="0"/>
              <a:t>Overview</a:t>
            </a:r>
          </a:p>
          <a:p>
            <a:pPr lvl="1" eaLnBrk="1" fontAlgn="b" hangingPunct="1"/>
            <a:r>
              <a:rPr lang="en-US" altLang="en-US" sz="1400" kern="0" dirty="0"/>
              <a:t>RAN WG4 works on the RF aspects of UTRAN/E-UTRAN/NR. RAN WG4 performs simulations and derives the minimum requirements for transmission and reception parameters, RRM, and for channel demodulation and CSI reporting. Once these requirements are set, the group defines the test procedures that will be used to verify them (for BS, Repeater, Relay and IAB). Requirements for other radio elements, like Repeaters, Relay, and IAB are specified in the RAN WG4 as well. In addition, OTA requirements and testing methods for both BS and UE are defined in the RAN WG4.</a:t>
            </a:r>
          </a:p>
          <a:p>
            <a:pPr eaLnBrk="1" fontAlgn="b" hangingPunct="1"/>
            <a:r>
              <a:rPr lang="en-US" altLang="en-US" sz="1800" kern="0" dirty="0"/>
              <a:t>Scope of Responsibilities</a:t>
            </a:r>
          </a:p>
          <a:p>
            <a:pPr lvl="1" eaLnBrk="1" fontAlgn="b" hangingPunct="1"/>
            <a:r>
              <a:rPr lang="en-US" altLang="en-US" sz="1400" kern="0" dirty="0"/>
              <a:t>Within the scope of TSG RAN, RAN WG4 is responsible for the development of specifications dealing with UTRA, Evolved UTRA, NR, and beyond.</a:t>
            </a:r>
          </a:p>
          <a:p>
            <a:pPr lvl="1" eaLnBrk="1" fontAlgn="b" hangingPunct="1"/>
            <a:r>
              <a:rPr lang="en-US" altLang="en-US" sz="1400" kern="0" dirty="0"/>
              <a:t>RAN WG4 is responsible for: </a:t>
            </a:r>
          </a:p>
          <a:p>
            <a:pPr lvl="1" eaLnBrk="1" fontAlgn="b" hangingPunct="1"/>
            <a:r>
              <a:rPr lang="en-US" altLang="en-US" sz="1400" kern="0" dirty="0"/>
              <a:t>RF specification for Base Station, Repeater, Relay, Integrated Access Backhaul (IAB) and Terminal.</a:t>
            </a:r>
          </a:p>
          <a:p>
            <a:pPr lvl="1" eaLnBrk="1" fontAlgn="b" hangingPunct="1"/>
            <a:r>
              <a:rPr lang="en-US" altLang="en-US" sz="1400" kern="0" dirty="0"/>
              <a:t>Base Station, Repeater, Relay, and IAB conformance test specifications</a:t>
            </a:r>
          </a:p>
          <a:p>
            <a:pPr lvl="1" eaLnBrk="1" fontAlgn="b" hangingPunct="1"/>
            <a:r>
              <a:rPr lang="en-US" altLang="en-US" sz="1400" kern="0" dirty="0"/>
              <a:t>Base Station, Repeater, Relay, IAB, and Terminal EMC specifications</a:t>
            </a:r>
          </a:p>
          <a:p>
            <a:pPr lvl="1" eaLnBrk="1" fontAlgn="b" hangingPunct="1"/>
            <a:r>
              <a:rPr lang="en-US" altLang="en-US" sz="1400" kern="0" dirty="0"/>
              <a:t>Radio Resource Management (RRM) requirements specification </a:t>
            </a:r>
          </a:p>
          <a:p>
            <a:pPr lvl="1" eaLnBrk="1" fontAlgn="b" hangingPunct="1"/>
            <a:r>
              <a:rPr lang="en-US" altLang="en-US" sz="1400" kern="0" dirty="0"/>
              <a:t>Performance requirements specifications for Demodulation and CSI reporting for Base Stations, Relay, IAB, and Terminals </a:t>
            </a:r>
          </a:p>
          <a:p>
            <a:pPr lvl="1" eaLnBrk="1" fontAlgn="b" hangingPunct="1"/>
            <a:r>
              <a:rPr lang="en-US" altLang="en-US" sz="1400" kern="0" dirty="0"/>
              <a:t>Definition of Over-the-Air (OTA) requirements and testing methods for Base Stations, Repeaters, Relay, IAB, and Terminals.</a:t>
            </a:r>
          </a:p>
          <a:p>
            <a:pPr lvl="1" eaLnBrk="1" fontAlgn="b" hangingPunct="1"/>
            <a:endParaRPr lang="en-US" altLang="en-US" sz="1400" kern="0" dirty="0"/>
          </a:p>
          <a:p>
            <a:pPr lvl="1" eaLnBrk="1" fontAlgn="b" hangingPunct="1"/>
            <a:endParaRPr lang="en-US" altLang="en-US" sz="1400" kern="0" dirty="0"/>
          </a:p>
          <a:p>
            <a:pPr eaLnBrk="1" fontAlgn="b" hangingPunct="1"/>
            <a:endParaRPr lang="en-GB" altLang="ja-JP" sz="800" kern="0" dirty="0">
              <a:solidFill>
                <a:srgbClr val="00B050"/>
              </a:solidFill>
            </a:endParaRPr>
          </a:p>
          <a:p>
            <a:pPr lvl="1" eaLnBrk="1" fontAlgn="b" hangingPunct="1"/>
            <a:endParaRPr lang="en-GB" altLang="ja-JP" sz="1400" kern="0" dirty="0"/>
          </a:p>
          <a:p>
            <a:pPr lvl="1"/>
            <a:endParaRPr lang="en-US" altLang="zh-CN" sz="1200" dirty="0"/>
          </a:p>
        </p:txBody>
      </p:sp>
      <p:sp>
        <p:nvSpPr>
          <p:cNvPr id="5" name="矩形 4"/>
          <p:cNvSpPr/>
          <p:nvPr/>
        </p:nvSpPr>
        <p:spPr bwMode="auto">
          <a:xfrm>
            <a:off x="3947772" y="834081"/>
            <a:ext cx="2537254" cy="61783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Tree>
    <p:extLst>
      <p:ext uri="{BB962C8B-B14F-4D97-AF65-F5344CB8AC3E}">
        <p14:creationId xmlns:p14="http://schemas.microsoft.com/office/powerpoint/2010/main" val="676566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36563" y="9525"/>
            <a:ext cx="6834187" cy="1143000"/>
          </a:xfrm>
        </p:spPr>
        <p:txBody>
          <a:bodyPr/>
          <a:lstStyle/>
          <a:p>
            <a:r>
              <a:rPr lang="fi-FI" altLang="en-US" dirty="0"/>
              <a:t>Statistics</a:t>
            </a:r>
          </a:p>
        </p:txBody>
      </p:sp>
      <p:cxnSp>
        <p:nvCxnSpPr>
          <p:cNvPr id="8252" name="Straight Arrow Connector 11"/>
          <p:cNvCxnSpPr>
            <a:cxnSpLocks noChangeShapeType="1"/>
          </p:cNvCxnSpPr>
          <p:nvPr/>
        </p:nvCxnSpPr>
        <p:spPr bwMode="auto">
          <a:xfrm flipH="1">
            <a:off x="7835900" y="4221163"/>
            <a:ext cx="298450" cy="158750"/>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type="arrow" w="med" len="med"/>
              </a14:hiddenLine>
            </a:ext>
          </a:extLst>
        </p:spPr>
      </p:cxnSp>
      <p:cxnSp>
        <p:nvCxnSpPr>
          <p:cNvPr id="8253" name="Straight Arrow Connector 13"/>
          <p:cNvCxnSpPr>
            <a:cxnSpLocks noChangeShapeType="1"/>
          </p:cNvCxnSpPr>
          <p:nvPr/>
        </p:nvCxnSpPr>
        <p:spPr bwMode="auto">
          <a:xfrm flipH="1">
            <a:off x="8505825" y="1839913"/>
            <a:ext cx="319088" cy="520700"/>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type="arrow" w="med" len="med"/>
              </a14:hiddenLine>
            </a:ext>
          </a:extLst>
        </p:spPr>
      </p:cxnSp>
      <p:graphicFrame>
        <p:nvGraphicFramePr>
          <p:cNvPr id="2" name="Chart 1"/>
          <p:cNvGraphicFramePr/>
          <p:nvPr>
            <p:extLst>
              <p:ext uri="{D42A27DB-BD31-4B8C-83A1-F6EECF244321}">
                <p14:modId xmlns:p14="http://schemas.microsoft.com/office/powerpoint/2010/main" val="3477828090"/>
              </p:ext>
            </p:extLst>
          </p:nvPr>
        </p:nvGraphicFramePr>
        <p:xfrm>
          <a:off x="0" y="3017951"/>
          <a:ext cx="4334634" cy="29296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p:cNvGraphicFramePr/>
          <p:nvPr>
            <p:extLst>
              <p:ext uri="{D42A27DB-BD31-4B8C-83A1-F6EECF244321}">
                <p14:modId xmlns:p14="http://schemas.microsoft.com/office/powerpoint/2010/main" val="2526180007"/>
              </p:ext>
            </p:extLst>
          </p:nvPr>
        </p:nvGraphicFramePr>
        <p:xfrm>
          <a:off x="4392627" y="3024695"/>
          <a:ext cx="4334634" cy="2929696"/>
        </p:xfrm>
        <a:graphic>
          <a:graphicData uri="http://schemas.openxmlformats.org/drawingml/2006/chart">
            <c:chart xmlns:c="http://schemas.openxmlformats.org/drawingml/2006/chart" xmlns:r="http://schemas.openxmlformats.org/officeDocument/2006/relationships" r:id="rId3"/>
          </a:graphicData>
        </a:graphic>
      </p:graphicFrame>
      <p:sp>
        <p:nvSpPr>
          <p:cNvPr id="3" name="Parallelogram 2"/>
          <p:cNvSpPr/>
          <p:nvPr/>
        </p:nvSpPr>
        <p:spPr bwMode="auto">
          <a:xfrm>
            <a:off x="1265464" y="2620736"/>
            <a:ext cx="4278086" cy="1502228"/>
          </a:xfrm>
          <a:prstGeom prst="parallelogram">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4" name="Rectangle 3"/>
          <p:cNvSpPr/>
          <p:nvPr/>
        </p:nvSpPr>
        <p:spPr bwMode="auto">
          <a:xfrm>
            <a:off x="1494063" y="2620736"/>
            <a:ext cx="6082393" cy="3918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6" name="Rectangle 5"/>
          <p:cNvSpPr/>
          <p:nvPr/>
        </p:nvSpPr>
        <p:spPr bwMode="auto">
          <a:xfrm>
            <a:off x="381109" y="2712498"/>
            <a:ext cx="6408964" cy="612321"/>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a:ln>
                <a:noFill/>
              </a:ln>
              <a:solidFill>
                <a:schemeClr val="tx1"/>
              </a:solidFill>
              <a:effectLst/>
              <a:latin typeface="Calibri" pitchFamily="34" charset="0"/>
            </a:endParaRPr>
          </a:p>
        </p:txBody>
      </p:sp>
      <p:graphicFrame>
        <p:nvGraphicFramePr>
          <p:cNvPr id="7" name="表格 6"/>
          <p:cNvGraphicFramePr>
            <a:graphicFrameLocks noGrp="1"/>
          </p:cNvGraphicFramePr>
          <p:nvPr>
            <p:extLst>
              <p:ext uri="{D42A27DB-BD31-4B8C-83A1-F6EECF244321}">
                <p14:modId xmlns:p14="http://schemas.microsoft.com/office/powerpoint/2010/main" val="2741438431"/>
              </p:ext>
            </p:extLst>
          </p:nvPr>
        </p:nvGraphicFramePr>
        <p:xfrm>
          <a:off x="381107" y="1281298"/>
          <a:ext cx="8561724" cy="1158240"/>
        </p:xfrm>
        <a:graphic>
          <a:graphicData uri="http://schemas.openxmlformats.org/drawingml/2006/table">
            <a:tbl>
              <a:tblPr firstRow="1" bandRow="1">
                <a:tableStyleId>{5C22544A-7EE6-4342-B048-85BDC9FD1C3A}</a:tableStyleId>
              </a:tblPr>
              <a:tblGrid>
                <a:gridCol w="1283101">
                  <a:extLst>
                    <a:ext uri="{9D8B030D-6E8A-4147-A177-3AD203B41FA5}">
                      <a16:colId xmlns:a16="http://schemas.microsoft.com/office/drawing/2014/main" val="20000"/>
                    </a:ext>
                  </a:extLst>
                </a:gridCol>
                <a:gridCol w="1417320">
                  <a:extLst>
                    <a:ext uri="{9D8B030D-6E8A-4147-A177-3AD203B41FA5}">
                      <a16:colId xmlns:a16="http://schemas.microsoft.com/office/drawing/2014/main" val="20001"/>
                    </a:ext>
                  </a:extLst>
                </a:gridCol>
                <a:gridCol w="1421892">
                  <a:extLst>
                    <a:ext uri="{9D8B030D-6E8A-4147-A177-3AD203B41FA5}">
                      <a16:colId xmlns:a16="http://schemas.microsoft.com/office/drawing/2014/main" val="20002"/>
                    </a:ext>
                  </a:extLst>
                </a:gridCol>
                <a:gridCol w="964692">
                  <a:extLst>
                    <a:ext uri="{9D8B030D-6E8A-4147-A177-3AD203B41FA5}">
                      <a16:colId xmlns:a16="http://schemas.microsoft.com/office/drawing/2014/main" val="20003"/>
                    </a:ext>
                  </a:extLst>
                </a:gridCol>
                <a:gridCol w="2047765">
                  <a:extLst>
                    <a:ext uri="{9D8B030D-6E8A-4147-A177-3AD203B41FA5}">
                      <a16:colId xmlns:a16="http://schemas.microsoft.com/office/drawing/2014/main" val="20004"/>
                    </a:ext>
                  </a:extLst>
                </a:gridCol>
                <a:gridCol w="1426954">
                  <a:extLst>
                    <a:ext uri="{9D8B030D-6E8A-4147-A177-3AD203B41FA5}">
                      <a16:colId xmlns:a16="http://schemas.microsoft.com/office/drawing/2014/main" val="20005"/>
                    </a:ext>
                  </a:extLst>
                </a:gridCol>
              </a:tblGrid>
              <a:tr h="350520">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Calibri" pitchFamily="34" charset="0"/>
                          <a:cs typeface="Arial" charset="0"/>
                        </a:rPr>
                        <a:t>Meeting</a:t>
                      </a:r>
                      <a:endParaRPr kumimoji="0" lang="en-US" altLang="zh-CN" sz="1200" b="1" i="0" u="none" strike="noStrike" cap="none" normalizeH="0" baseline="0" dirty="0">
                        <a:ln>
                          <a:noFill/>
                        </a:ln>
                        <a:solidFill>
                          <a:schemeClr val="bg1"/>
                        </a:solidFill>
                        <a:effectLst/>
                        <a:latin typeface="Calibri" pitchFamily="34" charset="0"/>
                        <a:cs typeface="Arial" charset="0"/>
                      </a:endParaRPr>
                    </a:p>
                  </a:txBody>
                  <a:tcPr marL="91432" marR="91432" horzOverflow="overflow"/>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Calibri" pitchFamily="34" charset="0"/>
                          <a:cs typeface="Arial" charset="0"/>
                        </a:rPr>
                        <a:t>Date</a:t>
                      </a:r>
                      <a:endParaRPr kumimoji="0" lang="en-US" altLang="zh-CN" sz="1200" b="1" i="0" u="none" strike="noStrike" cap="none" normalizeH="0" baseline="0" dirty="0">
                        <a:ln>
                          <a:noFill/>
                        </a:ln>
                        <a:solidFill>
                          <a:schemeClr val="bg1"/>
                        </a:solidFill>
                        <a:effectLst/>
                        <a:latin typeface="Calibri" pitchFamily="34" charset="0"/>
                        <a:cs typeface="Arial" charset="0"/>
                      </a:endParaRPr>
                    </a:p>
                  </a:txBody>
                  <a:tcPr marL="91432" marR="91432"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200" b="1" i="0" u="none" strike="noStrike" cap="none" normalizeH="0" baseline="0" dirty="0">
                          <a:ln>
                            <a:noFill/>
                          </a:ln>
                          <a:solidFill>
                            <a:schemeClr val="bg1"/>
                          </a:solidFill>
                          <a:effectLst/>
                          <a:latin typeface="Calibri" pitchFamily="34" charset="0"/>
                          <a:cs typeface="Arial" charset="0"/>
                        </a:rPr>
                        <a:t>Location</a:t>
                      </a:r>
                    </a:p>
                  </a:txBody>
                  <a:tcPr marL="91432" marR="91432"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200" b="1" i="0" u="none" strike="noStrike" cap="none" normalizeH="0" baseline="0" dirty="0">
                          <a:ln>
                            <a:noFill/>
                          </a:ln>
                          <a:solidFill>
                            <a:schemeClr val="bg1"/>
                          </a:solidFill>
                          <a:effectLst/>
                          <a:latin typeface="Calibri" pitchFamily="34" charset="0"/>
                          <a:cs typeface="Arial" charset="0"/>
                        </a:rPr>
                        <a:t>Host</a:t>
                      </a:r>
                    </a:p>
                  </a:txBody>
                  <a:tcPr marL="91432" marR="91432" horzOverflow="overflow"/>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Calibri" pitchFamily="34" charset="0"/>
                          <a:cs typeface="Arial" charset="0"/>
                        </a:rPr>
                        <a:t>Delegates registered/attendees</a:t>
                      </a:r>
                      <a:endParaRPr kumimoji="0" lang="en-US" altLang="zh-CN" sz="1200" b="1" i="0" u="none" strike="noStrike" cap="none" normalizeH="0" baseline="0" dirty="0">
                        <a:ln>
                          <a:noFill/>
                        </a:ln>
                        <a:solidFill>
                          <a:schemeClr val="bg1"/>
                        </a:solidFill>
                        <a:effectLst/>
                        <a:latin typeface="Calibri" pitchFamily="34" charset="0"/>
                        <a:cs typeface="Arial" charset="0"/>
                      </a:endParaRPr>
                    </a:p>
                  </a:txBody>
                  <a:tcPr marL="91432" marR="91432" horzOverflow="overflow"/>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Calibri" pitchFamily="34" charset="0"/>
                          <a:cs typeface="Arial" charset="0"/>
                        </a:rPr>
                        <a:t>Documents requested/uploaded</a:t>
                      </a:r>
                      <a:endParaRPr kumimoji="0" lang="en-US" altLang="zh-CN" sz="1200" b="1" i="0" u="none" strike="noStrike" cap="none" normalizeH="0" baseline="0" dirty="0">
                        <a:ln>
                          <a:noFill/>
                        </a:ln>
                        <a:solidFill>
                          <a:schemeClr val="bg1"/>
                        </a:solidFill>
                        <a:effectLst/>
                        <a:latin typeface="Calibri" pitchFamily="34" charset="0"/>
                        <a:cs typeface="Arial" charset="0"/>
                      </a:endParaRPr>
                    </a:p>
                  </a:txBody>
                  <a:tcPr marL="91432" marR="91432" horzOverflow="overflow"/>
                </a:tc>
                <a:extLst>
                  <a:ext uri="{0D108BD9-81ED-4DB2-BD59-A6C34878D82A}">
                    <a16:rowId xmlns:a16="http://schemas.microsoft.com/office/drawing/2014/main" val="10000"/>
                  </a:ext>
                </a:extLst>
              </a:tr>
              <a:tr h="370840">
                <a:tc>
                  <a:txBody>
                    <a:bodyPr/>
                    <a:lstStyle/>
                    <a:p>
                      <a:pPr marL="0" marR="0" algn="ctr" defTabSz="914400" rtl="0" eaLnBrk="1" latinLnBrk="0" hangingPunct="1">
                        <a:spcBef>
                          <a:spcPts val="0"/>
                        </a:spcBef>
                        <a:spcAft>
                          <a:spcPts val="0"/>
                        </a:spcAft>
                      </a:pPr>
                      <a:r>
                        <a:rPr kumimoji="0" lang="en-US" sz="1400" b="0" i="0" u="none" strike="noStrike" kern="1200" cap="none" normalizeH="0" baseline="0" dirty="0">
                          <a:ln>
                            <a:noFill/>
                          </a:ln>
                          <a:solidFill>
                            <a:schemeClr val="tx1"/>
                          </a:solidFill>
                          <a:effectLst/>
                          <a:latin typeface="Calibri" pitchFamily="34" charset="0"/>
                          <a:ea typeface="+mn-ea"/>
                          <a:cs typeface="Arial" charset="0"/>
                        </a:rPr>
                        <a:t>RAN4 #98-e</a:t>
                      </a:r>
                      <a:endParaRPr kumimoji="0" lang="zh-CN" sz="1400" b="0" i="0" u="none" strike="noStrike" kern="1200" cap="none" normalizeH="0" baseline="0" dirty="0">
                        <a:ln>
                          <a:noFill/>
                        </a:ln>
                        <a:solidFill>
                          <a:schemeClr val="tx1"/>
                        </a:solidFill>
                        <a:effectLst/>
                        <a:latin typeface="Calibri" pitchFamily="34" charset="0"/>
                        <a:ea typeface="+mn-ea"/>
                        <a:cs typeface="Arial" charset="0"/>
                      </a:endParaRPr>
                    </a:p>
                  </a:txBody>
                  <a:tcPr/>
                </a:tc>
                <a:tc>
                  <a:txBody>
                    <a:bodyPr/>
                    <a:lstStyle/>
                    <a:p>
                      <a:pPr marL="0" marR="0" algn="ctr" defTabSz="914400" rtl="0" eaLnBrk="1" latinLnBrk="0" hangingPunct="1">
                        <a:spcBef>
                          <a:spcPts val="0"/>
                        </a:spcBef>
                        <a:spcAft>
                          <a:spcPts val="0"/>
                        </a:spcAft>
                      </a:pPr>
                      <a:r>
                        <a:rPr kumimoji="0" lang="en-US" sz="1400" b="0" i="0" u="none" strike="noStrike" kern="1200" cap="none" normalizeH="0" baseline="0" dirty="0">
                          <a:ln>
                            <a:noFill/>
                          </a:ln>
                          <a:solidFill>
                            <a:schemeClr val="tx1"/>
                          </a:solidFill>
                          <a:effectLst/>
                          <a:latin typeface="Calibri" pitchFamily="34" charset="0"/>
                          <a:ea typeface="+mn-ea"/>
                          <a:cs typeface="Arial" charset="0"/>
                        </a:rPr>
                        <a:t>Jan. 25 – Feb. 5  2021</a:t>
                      </a:r>
                      <a:endParaRPr kumimoji="0" lang="zh-CN" sz="1400" b="0" i="0" u="none" strike="noStrike" kern="1200" cap="none" normalizeH="0" baseline="0" dirty="0">
                        <a:ln>
                          <a:noFill/>
                        </a:ln>
                        <a:solidFill>
                          <a:schemeClr val="tx1"/>
                        </a:solidFill>
                        <a:effectLst/>
                        <a:latin typeface="Calibri" pitchFamily="34" charset="0"/>
                        <a:ea typeface="+mn-ea"/>
                        <a:cs typeface="Arial" charset="0"/>
                      </a:endParaRPr>
                    </a:p>
                  </a:txBody>
                  <a:tcPr/>
                </a:tc>
                <a:tc>
                  <a:txBody>
                    <a:bodyPr/>
                    <a:lstStyle/>
                    <a:p>
                      <a:pPr marL="0" marR="0" algn="ctr" defTabSz="914400" rtl="0" eaLnBrk="1" latinLnBrk="0" hangingPunct="1">
                        <a:spcBef>
                          <a:spcPts val="0"/>
                        </a:spcBef>
                        <a:spcAft>
                          <a:spcPts val="0"/>
                        </a:spcAft>
                      </a:pPr>
                      <a:r>
                        <a:rPr kumimoji="0" lang="sv-FI" altLang="zh-CN" sz="1400" b="0" i="0" u="none" strike="noStrike" kern="1200" cap="none" normalizeH="0" baseline="0" dirty="0">
                          <a:ln>
                            <a:noFill/>
                          </a:ln>
                          <a:solidFill>
                            <a:schemeClr val="tx1"/>
                          </a:solidFill>
                          <a:effectLst/>
                          <a:latin typeface="Calibri" pitchFamily="34" charset="0"/>
                          <a:ea typeface="+mn-ea"/>
                          <a:cs typeface="Arial" charset="0"/>
                        </a:rPr>
                        <a:t>Electronic meeting</a:t>
                      </a:r>
                      <a:endParaRPr kumimoji="0" lang="zh-CN" sz="1400" b="0" i="0" u="none" strike="noStrike" kern="1200" cap="none" normalizeH="0" baseline="0" dirty="0">
                        <a:ln>
                          <a:noFill/>
                        </a:ln>
                        <a:solidFill>
                          <a:schemeClr val="tx1"/>
                        </a:solidFill>
                        <a:effectLst/>
                        <a:latin typeface="Calibri" pitchFamily="34" charset="0"/>
                        <a:ea typeface="+mn-ea"/>
                        <a:cs typeface="Arial" charset="0"/>
                      </a:endParaRPr>
                    </a:p>
                  </a:txBody>
                  <a:tcPr/>
                </a:tc>
                <a:tc>
                  <a:txBody>
                    <a:bodyPr/>
                    <a:lstStyle/>
                    <a:p>
                      <a:pPr marL="0" marR="0" algn="ctr" defTabSz="914400" rtl="0" eaLnBrk="1" latinLnBrk="0" hangingPunct="1">
                        <a:spcBef>
                          <a:spcPts val="0"/>
                        </a:spcBef>
                        <a:spcAft>
                          <a:spcPts val="0"/>
                        </a:spcAft>
                      </a:pPr>
                      <a:endParaRPr kumimoji="0" lang="zh-CN" sz="1400" b="0" i="0" u="none" strike="noStrike" kern="1200" cap="none" normalizeH="0" baseline="0" dirty="0">
                        <a:ln>
                          <a:noFill/>
                        </a:ln>
                        <a:solidFill>
                          <a:schemeClr val="tx1"/>
                        </a:solidFill>
                        <a:effectLst/>
                        <a:latin typeface="Calibri" pitchFamily="34" charset="0"/>
                        <a:ea typeface="+mn-ea"/>
                        <a:cs typeface="Arial" charset="0"/>
                      </a:endParaRPr>
                    </a:p>
                  </a:txBody>
                  <a:tcPr/>
                </a:tc>
                <a:tc>
                  <a:txBody>
                    <a:bodyPr/>
                    <a:lstStyle/>
                    <a:p>
                      <a:pPr marL="0" marR="0" algn="ctr" defTabSz="914400" rtl="0" eaLnBrk="1" latinLnBrk="0" hangingPunct="1">
                        <a:spcBef>
                          <a:spcPts val="0"/>
                        </a:spcBef>
                        <a:spcAft>
                          <a:spcPts val="0"/>
                        </a:spcAft>
                      </a:pPr>
                      <a:r>
                        <a:rPr kumimoji="0" lang="en-US" sz="1400" b="0" i="0" u="none" strike="noStrike" kern="1200" cap="none" normalizeH="0" baseline="0" dirty="0">
                          <a:ln>
                            <a:noFill/>
                          </a:ln>
                          <a:solidFill>
                            <a:schemeClr val="tx1"/>
                          </a:solidFill>
                          <a:effectLst/>
                          <a:latin typeface="Calibri" pitchFamily="34" charset="0"/>
                          <a:ea typeface="+mn-ea"/>
                          <a:cs typeface="Arial" charset="0"/>
                        </a:rPr>
                        <a:t>403/400</a:t>
                      </a:r>
                      <a:endParaRPr kumimoji="0" lang="zh-CN" sz="1400" b="0" i="0" u="none" strike="noStrike" kern="1200" cap="none" normalizeH="0" baseline="0" dirty="0">
                        <a:ln>
                          <a:noFill/>
                        </a:ln>
                        <a:solidFill>
                          <a:schemeClr val="tx1"/>
                        </a:solidFill>
                        <a:effectLst/>
                        <a:latin typeface="Calibri" pitchFamily="34" charset="0"/>
                        <a:ea typeface="+mn-ea"/>
                        <a:cs typeface="Arial" charset="0"/>
                      </a:endParaRPr>
                    </a:p>
                  </a:txBody>
                  <a:tcPr marL="9525" marR="9525" marT="9525" marB="0" anchor="ctr"/>
                </a:tc>
                <a:tc>
                  <a:txBody>
                    <a:bodyPr/>
                    <a:lstStyle/>
                    <a:p>
                      <a:pPr marL="0" marR="0" algn="ctr" defTabSz="914400" rtl="0" eaLnBrk="1" latinLnBrk="0" hangingPunct="1">
                        <a:spcBef>
                          <a:spcPts val="0"/>
                        </a:spcBef>
                        <a:spcAft>
                          <a:spcPts val="0"/>
                        </a:spcAft>
                      </a:pPr>
                      <a:r>
                        <a:rPr kumimoji="0" lang="en-US" sz="1400" b="0" i="0" u="none" strike="noStrike" kern="1200" cap="none" normalizeH="0" baseline="0" dirty="0">
                          <a:ln>
                            <a:noFill/>
                          </a:ln>
                          <a:solidFill>
                            <a:schemeClr val="tx1"/>
                          </a:solidFill>
                          <a:effectLst/>
                          <a:latin typeface="Calibri" pitchFamily="34" charset="0"/>
                          <a:ea typeface="+mn-ea"/>
                          <a:cs typeface="Arial" charset="0"/>
                        </a:rPr>
                        <a:t>4023/3740</a:t>
                      </a:r>
                    </a:p>
                  </a:txBody>
                  <a:tcPr marL="9525" marR="9525" marT="9525"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5513912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p:cNvSpPr>
          <p:nvPr>
            <p:ph type="ctrTitle" idx="4294967295"/>
          </p:nvPr>
        </p:nvSpPr>
        <p:spPr>
          <a:xfrm>
            <a:off x="685800" y="2130425"/>
            <a:ext cx="7772400" cy="1470025"/>
          </a:xfrm>
        </p:spPr>
        <p:txBody>
          <a:bodyPr/>
          <a:lstStyle/>
          <a:p>
            <a:pPr eaLnBrk="1" hangingPunct="1"/>
            <a:r>
              <a:rPr lang="sv-SE" altLang="ja-JP" dirty="0"/>
              <a:t>NR</a:t>
            </a:r>
            <a:endParaRPr lang="en-US" altLang="ja-JP" dirty="0"/>
          </a:p>
        </p:txBody>
      </p:sp>
    </p:spTree>
    <p:extLst>
      <p:ext uri="{BB962C8B-B14F-4D97-AF65-F5344CB8AC3E}">
        <p14:creationId xmlns:p14="http://schemas.microsoft.com/office/powerpoint/2010/main" val="269784871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a:t>R16 NR RAN4 led WI/SIs </a:t>
            </a:r>
            <a:endParaRPr lang="en-US" dirty="0"/>
          </a:p>
        </p:txBody>
      </p:sp>
      <p:sp>
        <p:nvSpPr>
          <p:cNvPr id="4" name="Slide Number Placeholder 3"/>
          <p:cNvSpPr>
            <a:spLocks noGrp="1"/>
          </p:cNvSpPr>
          <p:nvPr>
            <p:ph type="sldNum" sz="quarter" idx="4294967295"/>
          </p:nvPr>
        </p:nvSpPr>
        <p:spPr>
          <a:xfrm>
            <a:off x="8377238" y="5568950"/>
            <a:ext cx="395287" cy="222250"/>
          </a:xfrm>
        </p:spPr>
        <p:txBody>
          <a:bodyPr/>
          <a:lstStyle/>
          <a:p>
            <a:fld id="{7C3C36A9-E97D-481F-A77A-192FA52A6954}" type="slidenum">
              <a:rPr lang="en-GB" altLang="en-US" smtClean="0"/>
              <a:pPr/>
              <a:t>9</a:t>
            </a:fld>
            <a:endParaRPr lang="en-GB" altLang="en-US" dirty="0"/>
          </a:p>
        </p:txBody>
      </p:sp>
      <p:graphicFrame>
        <p:nvGraphicFramePr>
          <p:cNvPr id="6" name="Table 6">
            <a:extLst>
              <a:ext uri="{FF2B5EF4-FFF2-40B4-BE49-F238E27FC236}">
                <a16:creationId xmlns:a16="http://schemas.microsoft.com/office/drawing/2014/main" id="{2F21C06E-30B1-4D0F-A716-949CF4D2015B}"/>
              </a:ext>
            </a:extLst>
          </p:cNvPr>
          <p:cNvGraphicFramePr>
            <a:graphicFrameLocks noGrp="1"/>
          </p:cNvGraphicFramePr>
          <p:nvPr>
            <p:ph idx="1"/>
            <p:extLst>
              <p:ext uri="{D42A27DB-BD31-4B8C-83A1-F6EECF244321}">
                <p14:modId xmlns:p14="http://schemas.microsoft.com/office/powerpoint/2010/main" val="4045945951"/>
              </p:ext>
            </p:extLst>
          </p:nvPr>
        </p:nvGraphicFramePr>
        <p:xfrm>
          <a:off x="457200" y="1352550"/>
          <a:ext cx="7800975" cy="2199640"/>
        </p:xfrm>
        <a:graphic>
          <a:graphicData uri="http://schemas.openxmlformats.org/drawingml/2006/table">
            <a:tbl>
              <a:tblPr firstRow="1" bandRow="1">
                <a:tableStyleId>{5C22544A-7EE6-4342-B048-85BDC9FD1C3A}</a:tableStyleId>
              </a:tblPr>
              <a:tblGrid>
                <a:gridCol w="1778845">
                  <a:extLst>
                    <a:ext uri="{9D8B030D-6E8A-4147-A177-3AD203B41FA5}">
                      <a16:colId xmlns:a16="http://schemas.microsoft.com/office/drawing/2014/main" val="2761071237"/>
                    </a:ext>
                  </a:extLst>
                </a:gridCol>
                <a:gridCol w="1904434">
                  <a:extLst>
                    <a:ext uri="{9D8B030D-6E8A-4147-A177-3AD203B41FA5}">
                      <a16:colId xmlns:a16="http://schemas.microsoft.com/office/drawing/2014/main" val="473441720"/>
                    </a:ext>
                  </a:extLst>
                </a:gridCol>
                <a:gridCol w="4117696">
                  <a:extLst>
                    <a:ext uri="{9D8B030D-6E8A-4147-A177-3AD203B41FA5}">
                      <a16:colId xmlns:a16="http://schemas.microsoft.com/office/drawing/2014/main" val="589037210"/>
                    </a:ext>
                  </a:extLst>
                </a:gridCol>
              </a:tblGrid>
              <a:tr h="370840">
                <a:tc>
                  <a:txBody>
                    <a:bodyPr/>
                    <a:lstStyle/>
                    <a:p>
                      <a:r>
                        <a:rPr lang="en-US" sz="1200" dirty="0"/>
                        <a:t>Title</a:t>
                      </a:r>
                    </a:p>
                  </a:txBody>
                  <a:tcPr/>
                </a:tc>
                <a:tc>
                  <a:txBody>
                    <a:bodyPr/>
                    <a:lstStyle/>
                    <a:p>
                      <a:r>
                        <a:rPr lang="en-US" sz="1200" dirty="0"/>
                        <a:t>Target completion date from last RAN</a:t>
                      </a:r>
                    </a:p>
                  </a:txBody>
                  <a:tcPr/>
                </a:tc>
                <a:tc>
                  <a:txBody>
                    <a:bodyPr/>
                    <a:lstStyle/>
                    <a:p>
                      <a:r>
                        <a:rPr lang="en-US" sz="1200" dirty="0"/>
                        <a:t>Notes</a:t>
                      </a:r>
                    </a:p>
                  </a:txBody>
                  <a:tcPr/>
                </a:tc>
                <a:extLst>
                  <a:ext uri="{0D108BD9-81ED-4DB2-BD59-A6C34878D82A}">
                    <a16:rowId xmlns:a16="http://schemas.microsoft.com/office/drawing/2014/main" val="1281719081"/>
                  </a:ext>
                </a:extLst>
              </a:tr>
              <a:tr h="394417">
                <a:tc>
                  <a:txBody>
                    <a:bodyPr/>
                    <a:lstStyle/>
                    <a:p>
                      <a:r>
                        <a:rPr lang="en-US" sz="1200" kern="1200" dirty="0">
                          <a:solidFill>
                            <a:schemeClr val="tx1"/>
                          </a:solidFill>
                          <a:latin typeface="+mn-lt"/>
                          <a:ea typeface="+mn-ea"/>
                          <a:cs typeface="+mn-cs"/>
                        </a:rPr>
                        <a:t>WI: RRM Req. Enhancements</a:t>
                      </a:r>
                    </a:p>
                  </a:txBody>
                  <a:tcPr/>
                </a:tc>
                <a:tc>
                  <a:txBody>
                    <a:bodyPr/>
                    <a:lstStyle/>
                    <a:p>
                      <a:r>
                        <a:rPr lang="en-US" sz="1200" kern="1200" dirty="0">
                          <a:solidFill>
                            <a:schemeClr val="tx1"/>
                          </a:solidFill>
                          <a:latin typeface="+mn-lt"/>
                          <a:ea typeface="+mn-ea"/>
                          <a:cs typeface="+mn-cs"/>
                        </a:rPr>
                        <a:t>Perf: March 2021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highlight>
                            <a:srgbClr val="00FF00"/>
                          </a:highlight>
                          <a:latin typeface="+mn-lt"/>
                          <a:ea typeface="+mn-ea"/>
                          <a:cs typeface="+mn-cs"/>
                        </a:rPr>
                        <a:t>Perf part completed</a:t>
                      </a:r>
                    </a:p>
                  </a:txBody>
                  <a:tcPr/>
                </a:tc>
                <a:extLst>
                  <a:ext uri="{0D108BD9-81ED-4DB2-BD59-A6C34878D82A}">
                    <a16:rowId xmlns:a16="http://schemas.microsoft.com/office/drawing/2014/main" val="107140584"/>
                  </a:ext>
                </a:extLst>
              </a:tr>
              <a:tr h="370840">
                <a:tc>
                  <a:txBody>
                    <a:bodyPr/>
                    <a:lstStyle/>
                    <a:p>
                      <a:r>
                        <a:rPr lang="en-US" sz="1200" kern="1200" dirty="0">
                          <a:solidFill>
                            <a:schemeClr val="tx1"/>
                          </a:solidFill>
                          <a:latin typeface="+mn-lt"/>
                          <a:ea typeface="+mn-ea"/>
                          <a:cs typeface="+mn-cs"/>
                        </a:rPr>
                        <a:t>WI: CSI-RS based L3 Measurement</a:t>
                      </a:r>
                    </a:p>
                  </a:txBody>
                  <a:tcPr/>
                </a:tc>
                <a:tc>
                  <a:txBody>
                    <a:bodyPr/>
                    <a:lstStyle/>
                    <a:p>
                      <a:r>
                        <a:rPr lang="en-US" sz="1200" kern="1200" dirty="0">
                          <a:solidFill>
                            <a:schemeClr val="tx1"/>
                          </a:solidFill>
                          <a:latin typeface="+mn-lt"/>
                          <a:ea typeface="+mn-ea"/>
                          <a:cs typeface="+mn-cs"/>
                        </a:rPr>
                        <a:t>Perf: June 2021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RRM Perf part ongoing</a:t>
                      </a:r>
                    </a:p>
                  </a:txBody>
                  <a:tcPr/>
                </a:tc>
                <a:extLst>
                  <a:ext uri="{0D108BD9-81ED-4DB2-BD59-A6C34878D82A}">
                    <a16:rowId xmlns:a16="http://schemas.microsoft.com/office/drawing/2014/main" val="2780568692"/>
                  </a:ext>
                </a:extLst>
              </a:tr>
              <a:tr h="370840">
                <a:tc>
                  <a:txBody>
                    <a:bodyPr/>
                    <a:lstStyle/>
                    <a:p>
                      <a:r>
                        <a:rPr lang="en-US" sz="1200" kern="1200" dirty="0">
                          <a:solidFill>
                            <a:schemeClr val="tx1"/>
                          </a:solidFill>
                          <a:latin typeface="+mn-lt"/>
                          <a:ea typeface="+mn-ea"/>
                          <a:cs typeface="+mn-cs"/>
                        </a:rPr>
                        <a:t>WI: FR2 DL 256QAM</a:t>
                      </a:r>
                    </a:p>
                  </a:txBody>
                  <a:tcPr/>
                </a:tc>
                <a:tc>
                  <a:txBody>
                    <a:bodyPr/>
                    <a:lstStyle/>
                    <a:p>
                      <a:pPr marL="0" algn="l" defTabSz="914400" rtl="0" eaLnBrk="1" latinLnBrk="0" hangingPunct="1"/>
                      <a:r>
                        <a:rPr lang="en-US" sz="1200" kern="1200" dirty="0">
                          <a:solidFill>
                            <a:schemeClr val="tx1"/>
                          </a:solidFill>
                          <a:latin typeface="+mn-lt"/>
                          <a:ea typeface="+mn-ea"/>
                          <a:cs typeface="+mn-cs"/>
                        </a:rPr>
                        <a:t>Perf: </a:t>
                      </a:r>
                      <a:r>
                        <a:rPr lang="en-US" altLang="zh-CN" sz="1200" kern="1200" dirty="0">
                          <a:solidFill>
                            <a:schemeClr val="tx1"/>
                          </a:solidFill>
                          <a:latin typeface="+mn-lt"/>
                          <a:ea typeface="+mn-ea"/>
                          <a:cs typeface="+mn-cs"/>
                        </a:rPr>
                        <a:t>March 2021</a:t>
                      </a:r>
                    </a:p>
                  </a:txBody>
                  <a:tcPr/>
                </a:tc>
                <a:tc>
                  <a:txBody>
                    <a:bodyPr/>
                    <a:lstStyle/>
                    <a:p>
                      <a:pPr marL="0" algn="l" defTabSz="914400" rtl="0" eaLnBrk="1" latinLnBrk="0" hangingPunct="1"/>
                      <a:r>
                        <a:rPr lang="en-US" altLang="zh-CN" sz="1200" kern="1200" dirty="0">
                          <a:solidFill>
                            <a:schemeClr val="tx1"/>
                          </a:solidFill>
                          <a:highlight>
                            <a:srgbClr val="00FF00"/>
                          </a:highlight>
                          <a:latin typeface="+mn-lt"/>
                          <a:ea typeface="+mn-ea"/>
                          <a:cs typeface="+mn-cs"/>
                        </a:rPr>
                        <a:t>Perf part completed</a:t>
                      </a:r>
                    </a:p>
                  </a:txBody>
                  <a:tcPr/>
                </a:tc>
                <a:extLst>
                  <a:ext uri="{0D108BD9-81ED-4DB2-BD59-A6C34878D82A}">
                    <a16:rowId xmlns:a16="http://schemas.microsoft.com/office/drawing/2014/main" val="1859932225"/>
                  </a:ext>
                </a:extLst>
              </a:tr>
              <a:tr h="370840">
                <a:tc>
                  <a:txBody>
                    <a:bodyPr/>
                    <a:lstStyle/>
                    <a:p>
                      <a:r>
                        <a:rPr lang="en-US" sz="1200" kern="1200" dirty="0">
                          <a:solidFill>
                            <a:schemeClr val="tx1"/>
                          </a:solidFill>
                          <a:latin typeface="+mn-lt"/>
                          <a:ea typeface="+mn-ea"/>
                          <a:cs typeface="+mn-cs"/>
                        </a:rPr>
                        <a:t>WI: Performance Req. Enhancement</a:t>
                      </a:r>
                    </a:p>
                  </a:txBody>
                  <a:tcPr/>
                </a:tc>
                <a:tc>
                  <a:txBody>
                    <a:bodyPr/>
                    <a:lstStyle/>
                    <a:p>
                      <a:r>
                        <a:rPr lang="en-US" sz="1200" dirty="0">
                          <a:solidFill>
                            <a:schemeClr val="tx1"/>
                          </a:solidFill>
                        </a:rPr>
                        <a:t>Perf: March 2021</a:t>
                      </a:r>
                    </a:p>
                    <a:p>
                      <a:endParaRPr lang="en-US" sz="1200" dirty="0">
                        <a:solidFill>
                          <a:schemeClr val="tx1"/>
                        </a:solidFill>
                      </a:endParaRPr>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highlight>
                            <a:srgbClr val="00FF00"/>
                          </a:highlight>
                          <a:latin typeface="+mn-lt"/>
                          <a:ea typeface="+mn-ea"/>
                          <a:cs typeface="+mn-cs"/>
                        </a:rPr>
                        <a:t>Completed</a:t>
                      </a:r>
                    </a:p>
                  </a:txBody>
                  <a:tcPr/>
                </a:tc>
                <a:extLst>
                  <a:ext uri="{0D108BD9-81ED-4DB2-BD59-A6C34878D82A}">
                    <a16:rowId xmlns:a16="http://schemas.microsoft.com/office/drawing/2014/main" val="443961268"/>
                  </a:ext>
                </a:extLst>
              </a:tr>
            </a:tbl>
          </a:graphicData>
        </a:graphic>
      </p:graphicFrame>
    </p:spTree>
    <p:extLst>
      <p:ext uri="{BB962C8B-B14F-4D97-AF65-F5344CB8AC3E}">
        <p14:creationId xmlns:p14="http://schemas.microsoft.com/office/powerpoint/2010/main" val="265861487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320925</TotalTime>
  <Words>2702</Words>
  <Application>Microsoft Macintosh PowerPoint</Application>
  <PresentationFormat>On-screen Show (4:3)</PresentationFormat>
  <Paragraphs>490</Paragraphs>
  <Slides>25</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Calibri</vt:lpstr>
      <vt:lpstr>Times New Roman</vt:lpstr>
      <vt:lpstr>3gpp</vt:lpstr>
      <vt:lpstr>  </vt:lpstr>
      <vt:lpstr>Summary (1/3) </vt:lpstr>
      <vt:lpstr>Summary (2/3)</vt:lpstr>
      <vt:lpstr>Summary (3/3)</vt:lpstr>
      <vt:lpstr>Inclusive Language</vt:lpstr>
      <vt:lpstr>RAN4 ToR update</vt:lpstr>
      <vt:lpstr>Statistics</vt:lpstr>
      <vt:lpstr>NR</vt:lpstr>
      <vt:lpstr>R16 NR RAN4 led WI/SIs </vt:lpstr>
      <vt:lpstr>R16 NR other WG led WI/SIs </vt:lpstr>
      <vt:lpstr>R17 NR Spectrum WI/SIs </vt:lpstr>
      <vt:lpstr>R17 NR Spectrum WI/SIs (Cont.) </vt:lpstr>
      <vt:lpstr>R17 NR Spectrum WI/SIs (Cont.) </vt:lpstr>
      <vt:lpstr>R17 NR RAN4 led WI/SIs </vt:lpstr>
      <vt:lpstr>R17 NR RAN4 led WI/SIs (Cont.) </vt:lpstr>
      <vt:lpstr>R17 NR other WG led WI/SIs </vt:lpstr>
      <vt:lpstr> Rel-17 NR Basket WIs</vt:lpstr>
      <vt:lpstr> Rel-17 NR Basket WIs (Cont.)</vt:lpstr>
      <vt:lpstr> Rel-17 NR Basket WIs (Cont.)</vt:lpstr>
      <vt:lpstr>LTE</vt:lpstr>
      <vt:lpstr>R16 LTE other WG led WI/SIs </vt:lpstr>
      <vt:lpstr>R17 LTE RAN4 led WI/SIs </vt:lpstr>
      <vt:lpstr> Rel-17 LTE Basket WIs</vt:lpstr>
      <vt:lpstr>RAN4 Q2 Planning</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Administrator</dc:creator>
  <cp:keywords>CTPClassification=CTP_NT</cp:keywords>
  <cp:lastModifiedBy>Steven Chen</cp:lastModifiedBy>
  <cp:revision>575</cp:revision>
  <cp:lastPrinted>2016-09-15T08:31:35Z</cp:lastPrinted>
  <dcterms:created xsi:type="dcterms:W3CDTF">2009-11-27T05:15:11Z</dcterms:created>
  <dcterms:modified xsi:type="dcterms:W3CDTF">2021-03-17T04:20:46Z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D:\RAN\RAN78\RP-172127.pptx</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1552620126</vt:lpwstr>
  </property>
  <property fmtid="{D5CDD505-2E9C-101B-9397-08002B2CF9AE}" pid="8" name="TitusGUID">
    <vt:lpwstr>5962d85b-a350-4a78-b80d-a78d82da4bd9</vt:lpwstr>
  </property>
  <property fmtid="{D5CDD505-2E9C-101B-9397-08002B2CF9AE}" pid="9" name="CTP_TimeStamp">
    <vt:lpwstr>2020-06-19 07:32:26Z</vt:lpwstr>
  </property>
  <property fmtid="{D5CDD505-2E9C-101B-9397-08002B2CF9AE}" pid="10" name="CTP_BU">
    <vt:lpwstr>NA</vt:lpwstr>
  </property>
  <property fmtid="{D5CDD505-2E9C-101B-9397-08002B2CF9AE}" pid="11" name="CTP_IDSID">
    <vt:lpwstr>NA</vt:lpwstr>
  </property>
  <property fmtid="{D5CDD505-2E9C-101B-9397-08002B2CF9AE}" pid="12" name="CTP_WWID">
    <vt:lpwstr>NA</vt:lpwstr>
  </property>
  <property fmtid="{D5CDD505-2E9C-101B-9397-08002B2CF9AE}" pid="13" name="CTPClassification">
    <vt:lpwstr>CTP_NT</vt:lpwstr>
  </property>
</Properties>
</file>