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774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312" y="1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21EE39-BBD3-47F5-A0B6-C1DA70D98ED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0E12B24-1BCE-4DCD-8E41-215BE62D5E9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EB465AA-4A9D-41AD-A778-6CC7D705C1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AEA606-31B1-41E4-932F-5695D5D9CCEF}" type="datetimeFigureOut">
              <a:rPr lang="en-US" smtClean="0"/>
              <a:t>12/11/2020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D0747E-B095-446B-BDDF-48632660C8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C19E873-077A-46BA-8510-14F54E1B22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F4EAA1-23B4-4A22-9556-261FF7BA81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71134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C51290-8DD1-4BD1-A5D7-C1FA4DD3FA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4D69DFC-FF39-40B1-9BDE-98BF8E926D9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558B11D-F003-4583-80CC-A5FE85C334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AEA606-31B1-41E4-932F-5695D5D9CCEF}" type="datetimeFigureOut">
              <a:rPr lang="en-US" smtClean="0"/>
              <a:t>12/11/2020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79A466-0FD8-444A-8E70-DBAAF263CF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34F20D6-D07B-4371-AB9F-3AD62B0937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F4EAA1-23B4-4A22-9556-261FF7BA81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35033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81AF85C-08D5-46B7-AACE-826D20A2472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96F6C07-C4D7-4A75-BFC3-228B38979E9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0AA6EFE-23B4-4BA4-84E2-D1E6080FFF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AEA606-31B1-41E4-932F-5695D5D9CCEF}" type="datetimeFigureOut">
              <a:rPr lang="en-US" smtClean="0"/>
              <a:t>12/11/2020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C17D20E-C1E8-4574-BE9C-C683B4D48E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DA9D254-FCEF-49EC-A5AB-72D8098BDA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F4EAA1-23B4-4A22-9556-261FF7BA81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38254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E44F91-C1BC-4FDD-A278-1F0D97CA6A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172820-EB1D-4BDB-9FA8-B78512867CF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74A1953-CAE1-472B-ADBE-291720EB06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AEA606-31B1-41E4-932F-5695D5D9CCEF}" type="datetimeFigureOut">
              <a:rPr lang="en-US" smtClean="0"/>
              <a:t>12/11/2020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2DDF5C-DB76-4B99-937D-3B1F13FB34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E43E41C-DAB4-421D-9A4E-A7547DB8E4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F4EAA1-23B4-4A22-9556-261FF7BA81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84111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BA22A1-C15F-4A97-82EF-F2C78F0398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E4173DB-87B9-40B4-800E-25247DE00F2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5A086A-0571-4404-84A4-094588E345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AEA606-31B1-41E4-932F-5695D5D9CCEF}" type="datetimeFigureOut">
              <a:rPr lang="en-US" smtClean="0"/>
              <a:t>12/11/2020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C15CD7-B7FA-404B-8F17-0AF50E0E86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4AA17E3-DCC8-4374-AB52-1DFCF9A42A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F4EAA1-23B4-4A22-9556-261FF7BA81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4324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7C26E8-4589-41C0-AA11-6440F16CB1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2AEB0D5-6D78-4017-BC68-4B10112EBFF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905F717-FB4C-40C3-9013-69326610285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1B333FA-2483-447C-AF92-CE19277E4E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AEA606-31B1-41E4-932F-5695D5D9CCEF}" type="datetimeFigureOut">
              <a:rPr lang="en-US" smtClean="0"/>
              <a:t>12/11/2020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CAED499-4B69-488D-BA5B-AA776B3717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42A7465-0751-46E8-A4E2-723CF037D1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F4EAA1-23B4-4A22-9556-261FF7BA81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33325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4E55AB-E72D-4875-AFF5-48518CAFDA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70D66D0-AD5E-4003-8176-8981AF50C60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D3658CC-8ADE-4D68-9753-F0A7D760F15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8F40BDA-9063-4D42-B9BF-EBA67F28BEC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829654E-C5D3-4E6B-9128-C5CD77783E1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DD33D38-BB0A-4F64-967C-20E7213449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AEA606-31B1-41E4-932F-5695D5D9CCEF}" type="datetimeFigureOut">
              <a:rPr lang="en-US" smtClean="0"/>
              <a:t>12/11/2020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D16AF16-B4A0-4D73-9E7C-0C55E2BBE1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9646427-0A1C-4B50-AEDF-D07F6AF53E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F4EAA1-23B4-4A22-9556-261FF7BA81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69965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A65405-E94C-495D-B254-A30158CEF1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43104E4-4848-444A-B651-9240E15B92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AEA606-31B1-41E4-932F-5695D5D9CCEF}" type="datetimeFigureOut">
              <a:rPr lang="en-US" smtClean="0"/>
              <a:t>12/11/2020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4416177-E2A3-4E33-9F8A-E69484CF75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784ABFB-141C-4242-A1F3-30D53FB987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F4EAA1-23B4-4A22-9556-261FF7BA81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9707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F307050-6105-4C58-A4D7-19639EC1C0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AEA606-31B1-41E4-932F-5695D5D9CCEF}" type="datetimeFigureOut">
              <a:rPr lang="en-US" smtClean="0"/>
              <a:t>12/11/2020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375ACF4-707B-4836-B74B-97D92E9C80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9F538F6-E74C-4989-8E91-D2D8FB9B6A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F4EAA1-23B4-4A22-9556-261FF7BA81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55822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E2B0B0-F796-49BE-8C73-8D260D1E02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67B77AA-5D50-4767-81A6-FB0717DF5B7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D4246E2-B887-4BFF-A82E-6C4E46914B0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96838FB-DAD3-4114-A2F2-297FE6AE03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AEA606-31B1-41E4-932F-5695D5D9CCEF}" type="datetimeFigureOut">
              <a:rPr lang="en-US" smtClean="0"/>
              <a:t>12/11/2020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57E8794-5DA3-440B-B728-3461EB1CA8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4F7054D-1834-408C-9876-6AA5EE074B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F4EAA1-23B4-4A22-9556-261FF7BA81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83293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0AF84A-D15B-448E-94CD-7A6946067C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875F7FB-2F6F-4129-99D7-699CBBECA36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345E391-5911-48E0-B021-4491A5BD2AA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9F3AEBF-1FD9-4BE2-B25E-5B5A95075A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AEA606-31B1-41E4-932F-5695D5D9CCEF}" type="datetimeFigureOut">
              <a:rPr lang="en-US" smtClean="0"/>
              <a:t>12/11/2020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59A41F-64B6-4A5A-AC91-32C42BB1FD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FB81421-8C16-42FC-B87F-542D9FEC14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F4EAA1-23B4-4A22-9556-261FF7BA81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53889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0CDCE51-EA87-4A5C-96AF-D72C4E2E4B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3093E6F-5DE0-48C6-9D59-6AB4700CEB6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F058955-7B93-4013-AEC0-FD6EFBA0A86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AEA606-31B1-41E4-932F-5695D5D9CCEF}" type="datetimeFigureOut">
              <a:rPr lang="en-US" smtClean="0"/>
              <a:t>12/11/2020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48CF112-D31F-4C63-A603-4E54D16DEE8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581321F-EEA2-49F3-A2C8-44D81D49F51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F4EAA1-23B4-4A22-9556-261FF7BA81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58891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3CB6E6-908D-42AB-BBC6-DA9DB943248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Way forward on flexible bandwidth for MBMS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DF3C55A-CF8B-4437-BBFF-BB805C1B022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Qualcomm, European Broadcasting Union (EBU), Academy of Broadcasting Planning (ABP), Academy of Broadcasting Science (ABS), ATEME, Broadcast Networks Europe (BNE), Cellnex, Coherent Logix, Digital Catapult, Dolby, DTS/</a:t>
            </a:r>
            <a:r>
              <a:rPr lang="en-US" sz="1800" dirty="0" err="1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Xperi</a:t>
            </a:r>
            <a:r>
              <a:rPr lang="en-US" sz="1800" dirty="0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800" dirty="0" err="1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Enensys</a:t>
            </a:r>
            <a:r>
              <a:rPr lang="en-US" sz="1800" dirty="0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, Ericsson, European Space Agency (ESA), Facebook, IIT Bombay, </a:t>
            </a:r>
            <a:r>
              <a:rPr lang="en-US" sz="1800" dirty="0" err="1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Institut</a:t>
            </a:r>
            <a:r>
              <a:rPr lang="en-US" sz="1800" dirty="0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für</a:t>
            </a:r>
            <a:r>
              <a:rPr lang="en-US" sz="1800" dirty="0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Rundfunktechnik</a:t>
            </a:r>
            <a:r>
              <a:rPr lang="en-US" sz="1800" dirty="0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(IRT), LGE, </a:t>
            </a:r>
            <a:r>
              <a:rPr lang="en-US" sz="1800" dirty="0" err="1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OneMedia</a:t>
            </a:r>
            <a:r>
              <a:rPr lang="en-US" sz="1800" dirty="0">
                <a:effectLst/>
                <a:latin typeface="+mj-lt"/>
                <a:ea typeface="Arial" panose="020B0604020202020204" pitchFamily="34" charset="0"/>
              </a:rPr>
              <a:t> 3.0 LLC, Panasonic, Philips, Reliance Jio, </a:t>
            </a:r>
            <a:r>
              <a:rPr lang="en-US" sz="1800" dirty="0" err="1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Rohde&amp;Schwarz</a:t>
            </a:r>
            <a:r>
              <a:rPr lang="en-US" sz="1800" dirty="0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800" dirty="0" err="1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Saankhya</a:t>
            </a:r>
            <a:r>
              <a:rPr lang="en-US" sz="1800" dirty="0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Labs, Shanghai Jiao Tong University, </a:t>
            </a:r>
            <a:r>
              <a:rPr lang="en-US" sz="1800" dirty="0" err="1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SyncTechno</a:t>
            </a:r>
            <a:r>
              <a:rPr lang="en-US" sz="1800" dirty="0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Inc, TCL, TDF, TNO, University of the Basque Country, Vivo, VTT Technical Research Centre of Finland</a:t>
            </a:r>
            <a:endParaRPr lang="en-US" sz="1800" dirty="0">
              <a:effectLst/>
              <a:latin typeface="+mj-lt"/>
              <a:ea typeface="Calibri" panose="020F050202020403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A165C7A-C6BC-4873-8624-5E68CA343D5B}"/>
              </a:ext>
            </a:extLst>
          </p:cNvPr>
          <p:cNvSpPr txBox="1"/>
          <p:nvPr/>
        </p:nvSpPr>
        <p:spPr>
          <a:xfrm>
            <a:off x="357929" y="291624"/>
            <a:ext cx="5556309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  <a:tabLst>
                <a:tab pos="360045" algn="l"/>
              </a:tabLst>
            </a:pPr>
            <a:r>
              <a:rPr lang="en-GB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3GPP TSG RAN Meeting #90-e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  <a:tabLst>
                <a:tab pos="360045" algn="l"/>
              </a:tabLst>
            </a:pPr>
            <a:r>
              <a:rPr lang="en-GB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Electronic Meeting, December 7 - 11, 2020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  <a:tabLst>
                <a:tab pos="360045" algn="l"/>
              </a:tabLst>
            </a:pPr>
            <a:br>
              <a:rPr lang="en-GB" b="1" dirty="0">
                <a:latin typeface="Arial" panose="020B0604020202020204" pitchFamily="34" charset="0"/>
                <a:ea typeface="Times New Roman" panose="02020603050405020304" pitchFamily="18" charset="0"/>
              </a:rPr>
            </a:br>
            <a:r>
              <a:rPr lang="en-GB" b="1" dirty="0">
                <a:latin typeface="Arial" panose="020B0604020202020204" pitchFamily="34" charset="0"/>
                <a:ea typeface="Times New Roman" panose="02020603050405020304" pitchFamily="18" charset="0"/>
              </a:rPr>
              <a:t>Agenda Item: 10.4</a:t>
            </a:r>
            <a:endParaRPr lang="en-US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F93F4A4-99FF-4864-B4CA-E93E3829C7FA}"/>
              </a:ext>
            </a:extLst>
          </p:cNvPr>
          <p:cNvSpPr txBox="1"/>
          <p:nvPr/>
        </p:nvSpPr>
        <p:spPr>
          <a:xfrm>
            <a:off x="10417728" y="245457"/>
            <a:ext cx="14778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  <a:tabLst>
                <a:tab pos="360045" algn="l"/>
              </a:tabLst>
            </a:pPr>
            <a:r>
              <a:rPr lang="en-US" sz="1800" b="1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RP-202910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02793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D79202-4900-4E56-BEAB-8D3D48578D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Proposed way forward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B1627A9-D0CE-4AD9-A40E-224FC69CD6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11130023" cy="4667250"/>
          </a:xfrm>
        </p:spPr>
        <p:txBody>
          <a:bodyPr>
            <a:noAutofit/>
          </a:bodyPr>
          <a:lstStyle/>
          <a:p>
            <a:r>
              <a:rPr lang="en-US" sz="2400" dirty="0"/>
              <a:t>In the context of LTE-based 5G broadcast, task RAN1/RAN2/RAN3 to introduce changes enabling PMCH bandwidths of 40PRBs, 35PRBs and 30PRBs when the bandwidth indicated by MIB is 25PRBs, during Q1-2021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sz="2000" dirty="0"/>
              <a:t>This is only applicable to MBMS-dedicated cells.</a:t>
            </a:r>
          </a:p>
          <a:p>
            <a:pPr lvl="2"/>
            <a:r>
              <a:rPr lang="en-US" sz="1800" dirty="0"/>
              <a:t>In other words, this is </a:t>
            </a:r>
            <a:r>
              <a:rPr lang="en-US" sz="1800" b="1" dirty="0"/>
              <a:t>not</a:t>
            </a:r>
            <a:r>
              <a:rPr lang="en-US" sz="1800" dirty="0"/>
              <a:t> applicable to unicast LTE, and it is </a:t>
            </a:r>
            <a:r>
              <a:rPr lang="en-US" sz="1800" b="1" dirty="0"/>
              <a:t>not</a:t>
            </a:r>
            <a:r>
              <a:rPr lang="en-US" sz="1800" dirty="0"/>
              <a:t> applicable to cells with shared unicast/MBMS services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sz="2000" dirty="0"/>
              <a:t>Introduce from Release 17 version of the specification. 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sz="2000" dirty="0"/>
              <a:t>No new RAN4 requirements are introduced (***)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sz="2000" dirty="0"/>
              <a:t>The following CRs can be taken as baseline:</a:t>
            </a:r>
          </a:p>
          <a:p>
            <a:pPr lvl="2"/>
            <a:r>
              <a:rPr lang="en-US" sz="1800" dirty="0"/>
              <a:t>TS 36.213: RP-202412</a:t>
            </a:r>
          </a:p>
          <a:p>
            <a:pPr lvl="2"/>
            <a:r>
              <a:rPr lang="en-US" sz="1800" dirty="0"/>
              <a:t>TS 36.331: RP-202413</a:t>
            </a:r>
          </a:p>
          <a:p>
            <a:pPr lvl="2"/>
            <a:r>
              <a:rPr lang="en-US" sz="1800" dirty="0"/>
              <a:t>TS 36.443: RP-202822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sz="2000" dirty="0"/>
              <a:t>Above changes are introduced as TEI17</a:t>
            </a:r>
          </a:p>
          <a:p>
            <a:pPr marL="0" indent="0">
              <a:buNone/>
            </a:pPr>
            <a:r>
              <a:rPr lang="en-US" sz="1300" i="1" dirty="0"/>
              <a:t>(***) In practice, broadcast spectrum is organized in such a way that there are arrangements / frequency planning across operators to make sure that “near-far” issues do not arise in the corresponding geographical areas. </a:t>
            </a:r>
            <a:endParaRPr lang="en-US" sz="2000" dirty="0"/>
          </a:p>
          <a:p>
            <a:pPr marL="914400" lvl="1" indent="-457200">
              <a:buFont typeface="+mj-lt"/>
              <a:buAutoNum type="arabicPeriod"/>
            </a:pPr>
            <a:endParaRPr lang="en-US" sz="2000" dirty="0"/>
          </a:p>
          <a:p>
            <a:pPr marL="914400" lvl="1" indent="-457200">
              <a:buFont typeface="+mj-lt"/>
              <a:buAutoNum type="arabicPeriod"/>
            </a:pPr>
            <a:endParaRPr lang="en-US" sz="2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002727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627</TotalTime>
  <Words>295</Words>
  <Application>Microsoft Office PowerPoint</Application>
  <PresentationFormat>Widescreen</PresentationFormat>
  <Paragraphs>18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</vt:lpstr>
      <vt:lpstr>Calibri</vt:lpstr>
      <vt:lpstr>Calibri Light</vt:lpstr>
      <vt:lpstr>Times New Roman</vt:lpstr>
      <vt:lpstr>Office Theme</vt:lpstr>
      <vt:lpstr>Way forward on flexible bandwidth for MBMS</vt:lpstr>
      <vt:lpstr>Proposed way forward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flexible bandwidth for MBMS</dc:title>
  <dc:creator>AR</dc:creator>
  <cp:lastModifiedBy>AR</cp:lastModifiedBy>
  <cp:revision>20</cp:revision>
  <dcterms:created xsi:type="dcterms:W3CDTF">2020-12-08T19:54:28Z</dcterms:created>
  <dcterms:modified xsi:type="dcterms:W3CDTF">2020-12-11T12:20:27Z</dcterms:modified>
</cp:coreProperties>
</file>