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349" r:id="rId2"/>
    <p:sldId id="372" r:id="rId3"/>
    <p:sldId id="373" r:id="rId4"/>
    <p:sldId id="374" r:id="rId5"/>
    <p:sldId id="375" r:id="rId6"/>
    <p:sldId id="378" r:id="rId7"/>
    <p:sldId id="377" r:id="rId8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330" y="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11/30/2020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30/11/2020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Views on Rel-17 RAN4-led non-spectrum WIs and SIs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 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RAN#90E	RP-202692</a:t>
            </a:r>
          </a:p>
          <a:p>
            <a:pPr>
              <a:tabLst>
                <a:tab pos="11199813" algn="r"/>
              </a:tabLst>
            </a:pPr>
            <a:r>
              <a:rPr lang="en-US" dirty="0" smtClean="0"/>
              <a:t>December 2020	Agenda Item 9.1.5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dirty="0" smtClean="0"/>
              <a:t>RAN#89e: RAN4-led </a:t>
            </a:r>
            <a:r>
              <a:rPr lang="en-US" sz="2000" dirty="0"/>
              <a:t>non-spectrum WI/SI </a:t>
            </a:r>
            <a:r>
              <a:rPr lang="en-US" sz="2000" dirty="0" smtClean="0"/>
              <a:t>agreed</a:t>
            </a:r>
          </a:p>
          <a:p>
            <a:pPr marL="687388" lvl="1" indent="-241300" fontAlgn="t">
              <a:tabLst>
                <a:tab pos="2911475" algn="l"/>
                <a:tab pos="3205163" algn="l"/>
              </a:tabLst>
            </a:pPr>
            <a:r>
              <a:rPr lang="en-US" sz="1600" dirty="0" smtClean="0"/>
              <a:t>NR_RF_FR1_enh	‒	NR_RF_FR2_req_enh2</a:t>
            </a:r>
          </a:p>
          <a:p>
            <a:pPr marL="687388" lvl="1" indent="-241300" fontAlgn="t">
              <a:tabLst>
                <a:tab pos="2911475" algn="l"/>
                <a:tab pos="3205163" algn="l"/>
              </a:tabLst>
            </a:pPr>
            <a:r>
              <a:rPr lang="en-US" sz="1600" dirty="0" smtClean="0"/>
              <a:t>NR_RRM_enh2	</a:t>
            </a:r>
            <a:r>
              <a:rPr lang="en-US" sz="1600" dirty="0"/>
              <a:t>‒	</a:t>
            </a:r>
            <a:r>
              <a:rPr lang="en-US" sz="1600" dirty="0" err="1" smtClean="0"/>
              <a:t>NR_MG_enh</a:t>
            </a:r>
            <a:endParaRPr lang="en-US" sz="1600" dirty="0"/>
          </a:p>
          <a:p>
            <a:pPr marL="687388" lvl="1" indent="-241300" fontAlgn="t">
              <a:tabLst>
                <a:tab pos="2911475" algn="l"/>
                <a:tab pos="3205163" algn="l"/>
              </a:tabLst>
            </a:pPr>
            <a:r>
              <a:rPr lang="en-US" sz="1600" dirty="0" smtClean="0"/>
              <a:t>NR_demod_enh2-Perf	‒	NR_DL1024QAM_FR1</a:t>
            </a:r>
            <a:endParaRPr lang="en-US" sz="1600" dirty="0"/>
          </a:p>
          <a:p>
            <a:pPr marL="687388" lvl="1" indent="-241300" fontAlgn="t">
              <a:tabLst>
                <a:tab pos="2911475" algn="l"/>
                <a:tab pos="3205163" algn="l"/>
              </a:tabLst>
            </a:pPr>
            <a:r>
              <a:rPr lang="en-US" sz="1600" dirty="0" smtClean="0"/>
              <a:t>NR_HST_FR1_enh	</a:t>
            </a:r>
            <a:r>
              <a:rPr lang="en-US" sz="1600" dirty="0"/>
              <a:t>‒	</a:t>
            </a:r>
            <a:r>
              <a:rPr lang="en-US" sz="1600" dirty="0" smtClean="0"/>
              <a:t>NR_HST_FR2_enh</a:t>
            </a:r>
            <a:endParaRPr lang="en-US" sz="1600" dirty="0"/>
          </a:p>
          <a:p>
            <a:pPr marL="687388" lvl="1" indent="-241300" fontAlgn="t"/>
            <a:r>
              <a:rPr lang="en-US" sz="1600" dirty="0" err="1" smtClean="0"/>
              <a:t>FS_NR_eff_BW_util</a:t>
            </a:r>
            <a:endParaRPr lang="en-US" sz="1600" dirty="0"/>
          </a:p>
          <a:p>
            <a:r>
              <a:rPr lang="en-US" sz="2000" dirty="0" smtClean="0"/>
              <a:t>RAN#89e Action: WI/SI scope adjustment possible at RAN#90e</a:t>
            </a:r>
            <a:endParaRPr lang="en-US" sz="20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2000" dirty="0" smtClean="0"/>
              <a:t>After RAN#89e: Misc. email threads for potential new Rel-17 RAN4-led WI/SI</a:t>
            </a:r>
          </a:p>
          <a:p>
            <a:pPr lvl="1"/>
            <a:r>
              <a:rPr lang="en-US" sz="1600" dirty="0" smtClean="0"/>
              <a:t>NR Repeaters</a:t>
            </a:r>
          </a:p>
          <a:p>
            <a:pPr lvl="1"/>
            <a:r>
              <a:rPr lang="en-US" sz="1600" dirty="0" smtClean="0"/>
              <a:t>ATG</a:t>
            </a:r>
          </a:p>
          <a:p>
            <a:pPr lvl="1"/>
            <a:r>
              <a:rPr lang="en-US" sz="1600" dirty="0" smtClean="0"/>
              <a:t>OTA</a:t>
            </a:r>
          </a:p>
          <a:p>
            <a:pPr lvl="1"/>
            <a:r>
              <a:rPr lang="en-US" sz="1600" dirty="0" smtClean="0"/>
              <a:t>EMC</a:t>
            </a:r>
          </a:p>
          <a:p>
            <a:pPr marL="0" indent="0">
              <a:buNone/>
            </a:pPr>
            <a:r>
              <a:rPr lang="en-US" sz="2000" dirty="0" smtClean="0"/>
              <a:t>. </a:t>
            </a:r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481013" y="4966282"/>
            <a:ext cx="11233149" cy="35233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dirty="0" smtClean="0">
                <a:latin typeface="+mj-lt"/>
              </a:rPr>
              <a:t>MediaTek views in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236086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Rel-17 RAN4-led non-spectrum WI and SI</a:t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MediaTek views</a:t>
            </a:r>
            <a:endParaRPr lang="en-US" b="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6543856"/>
              </p:ext>
            </p:extLst>
          </p:nvPr>
        </p:nvGraphicFramePr>
        <p:xfrm>
          <a:off x="481013" y="1701800"/>
          <a:ext cx="11233150" cy="42316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985350"/>
                <a:gridCol w="9247800"/>
              </a:tblGrid>
              <a:tr h="143778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j-lt"/>
                        </a:rPr>
                        <a:t>Agreed WI/SI </a:t>
                      </a:r>
                      <a:endParaRPr lang="en-US" sz="1400" b="1" dirty="0">
                        <a:latin typeface="+mj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j-lt"/>
                        </a:rPr>
                        <a:t>MediaTek</a:t>
                      </a:r>
                      <a:r>
                        <a:rPr lang="en-US" sz="1400" b="1" baseline="0" dirty="0" smtClean="0">
                          <a:latin typeface="+mj-lt"/>
                        </a:rPr>
                        <a:t> </a:t>
                      </a:r>
                      <a:r>
                        <a:rPr lang="en-US" sz="1400" b="1" dirty="0" smtClean="0">
                          <a:latin typeface="+mj-lt"/>
                        </a:rPr>
                        <a:t>View</a:t>
                      </a:r>
                      <a:endParaRPr lang="en-US" sz="1400" b="1" dirty="0">
                        <a:latin typeface="+mj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NR_RF_FR1_enh</a:t>
                      </a:r>
                      <a:endParaRPr lang="en-US" sz="1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RAN1</a:t>
                      </a:r>
                      <a:r>
                        <a:rPr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effort is expected due to more complicated scenarios than Rel-16. </a:t>
                      </a:r>
                      <a:r>
                        <a:rPr lang="en-US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RAN1 TU</a:t>
                      </a:r>
                      <a:r>
                        <a:rPr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one new objective for DC location reporting</a:t>
                      </a:r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NR_RF_FR2_req_enh2</a:t>
                      </a:r>
                      <a:endParaRPr lang="en-US" sz="1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Keep current scope</a:t>
                      </a:r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NR_RRM_enh2</a:t>
                      </a:r>
                      <a:endParaRPr lang="en-US" sz="1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1.5 TU </a:t>
                      </a:r>
                      <a:r>
                        <a:rPr lang="en-US" sz="1400" baseline="0" dirty="0" smtClean="0"/>
                        <a:t>per-meeting. Current objectives do not demand a high workload. </a:t>
                      </a:r>
                      <a:r>
                        <a:rPr lang="en-US" sz="1400" b="1" baseline="0" dirty="0" smtClean="0"/>
                        <a:t>At most 2 additional objectives can be considered</a:t>
                      </a:r>
                      <a:r>
                        <a:rPr lang="en-US" sz="1400" baseline="0" dirty="0" smtClean="0"/>
                        <a:t>.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/>
                        <a:t>Suggestion: </a:t>
                      </a:r>
                      <a:r>
                        <a:rPr lang="en-US" sz="1400" dirty="0" smtClean="0"/>
                        <a:t>Dedicated engine for CSI-RS measurement, CMTC for CSI-RS measurement</a:t>
                      </a:r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NR_MG_enh</a:t>
                      </a:r>
                      <a:endParaRPr lang="en-US" sz="1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1 TU per-meeting. </a:t>
                      </a:r>
                      <a:r>
                        <a:rPr lang="en-US" sz="1400" b="1" dirty="0" smtClean="0"/>
                        <a:t>At</a:t>
                      </a:r>
                      <a:r>
                        <a:rPr lang="en-US" sz="1400" b="1" baseline="0" dirty="0" smtClean="0"/>
                        <a:t> most 1 additional objective can be considered. 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baseline="0" dirty="0" smtClean="0"/>
                        <a:t>Suggestion: Inter-RAT/inter-</a:t>
                      </a:r>
                      <a:r>
                        <a:rPr lang="en-US" sz="1400" b="0" baseline="0" dirty="0" err="1" smtClean="0"/>
                        <a:t>freq</a:t>
                      </a:r>
                      <a:r>
                        <a:rPr lang="en-US" sz="1400" b="0" baseline="0" dirty="0" smtClean="0"/>
                        <a:t> NR measurement without gaps for LTE SA and MR-DC</a:t>
                      </a:r>
                      <a:endParaRPr lang="en-US" sz="1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NR_demod_enh2-Perf</a:t>
                      </a:r>
                      <a:endParaRPr lang="en-US" sz="1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Keep current scope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8Rx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to</a:t>
                      </a:r>
                      <a:r>
                        <a:rPr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be introduced in </a:t>
                      </a:r>
                      <a:r>
                        <a:rPr lang="en-US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separate WI </a:t>
                      </a:r>
                      <a:r>
                        <a:rPr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due to impact on RF (REFSENS) and RRM (RLM)</a:t>
                      </a:r>
                      <a:endParaRPr lang="en-US" sz="14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NR_HST_FR1_enh</a:t>
                      </a:r>
                      <a:endParaRPr lang="en-US" sz="1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Keep current scope</a:t>
                      </a:r>
                      <a:endParaRPr lang="en-US" sz="14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NR_HST_FR2_enh</a:t>
                      </a:r>
                      <a:endParaRPr lang="en-US" sz="1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Keep current scope</a:t>
                      </a:r>
                      <a:endParaRPr lang="en-US" sz="14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NR_DL1024QAM_FR1</a:t>
                      </a:r>
                      <a:endParaRPr lang="en-US" sz="1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Keep current scope</a:t>
                      </a:r>
                      <a:endParaRPr lang="en-US" sz="14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FS_NR_eff_BW_util</a:t>
                      </a:r>
                      <a:endParaRPr lang="en-US" sz="1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Keep current scope</a:t>
                      </a:r>
                      <a:endParaRPr lang="en-US" sz="14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4278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Rel-17 RAN4-led non-spectrum WI and SI</a:t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MediaTek views</a:t>
            </a:r>
            <a:endParaRPr lang="en-US" b="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2214561"/>
              </p:ext>
            </p:extLst>
          </p:nvPr>
        </p:nvGraphicFramePr>
        <p:xfrm>
          <a:off x="481013" y="1701800"/>
          <a:ext cx="11233150" cy="329692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985350"/>
                <a:gridCol w="9247800"/>
              </a:tblGrid>
              <a:tr h="143778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j-lt"/>
                        </a:rPr>
                        <a:t>Agreed WI/SI </a:t>
                      </a:r>
                      <a:endParaRPr lang="en-US" sz="1400" b="1" dirty="0">
                        <a:latin typeface="+mj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j-lt"/>
                        </a:rPr>
                        <a:t>MediaTek</a:t>
                      </a:r>
                      <a:r>
                        <a:rPr lang="en-US" sz="1400" b="1" baseline="0" dirty="0" smtClean="0">
                          <a:latin typeface="+mj-lt"/>
                        </a:rPr>
                        <a:t> </a:t>
                      </a:r>
                      <a:r>
                        <a:rPr lang="en-US" sz="1400" b="1" dirty="0" smtClean="0">
                          <a:latin typeface="+mj-lt"/>
                        </a:rPr>
                        <a:t>View</a:t>
                      </a:r>
                      <a:endParaRPr lang="en-US" sz="1400" b="1" dirty="0">
                        <a:latin typeface="+mj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NR Repeaters</a:t>
                      </a:r>
                      <a:endParaRPr lang="en-US" sz="1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Support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Complementary tool to resolve known coverage</a:t>
                      </a:r>
                      <a:r>
                        <a:rPr lang="en-US" sz="1400" baseline="0" dirty="0" smtClean="0"/>
                        <a:t> issues with NR (esp. FR1 TDD, and FR2)</a:t>
                      </a:r>
                      <a:endParaRPr lang="en-US" sz="14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Shall be transparent to UEs on the field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 smtClean="0"/>
                        <a:t>Rel-17</a:t>
                      </a:r>
                      <a:r>
                        <a:rPr lang="en-US" sz="1400" b="0" baseline="0" dirty="0" smtClean="0"/>
                        <a:t> RAN4 WI: Basic AF repeater for FR1 FDD; and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baseline="0" dirty="0" smtClean="0"/>
                        <a:t>Rel-17 RAN4-led study </a:t>
                      </a:r>
                      <a:r>
                        <a:rPr lang="en-US" sz="1400" b="1" u="sng" baseline="0" dirty="0" smtClean="0"/>
                        <a:t>with</a:t>
                      </a:r>
                      <a:r>
                        <a:rPr lang="en-US" sz="1400" b="1" baseline="0" dirty="0" smtClean="0"/>
                        <a:t> follow-up normative work: Smart Repeater for FR1 TDD and FR2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 smtClean="0"/>
                        <a:t>Unless scope</a:t>
                      </a:r>
                      <a:r>
                        <a:rPr lang="en-US" sz="1400" b="0" baseline="0" dirty="0" smtClean="0"/>
                        <a:t> clear at RAN#90, i</a:t>
                      </a:r>
                      <a:r>
                        <a:rPr lang="en-US" sz="1400" b="0" dirty="0" smtClean="0"/>
                        <a:t>nitial task to determine in Q1 exact scope, objectives and workload (RAN4, RAN1)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ATG</a:t>
                      </a:r>
                      <a:endParaRPr lang="en-US" sz="1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Support, however</a:t>
                      </a:r>
                      <a:endParaRPr lang="en-US" sz="1400" baseline="0" dirty="0" smtClean="0"/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/>
                        <a:t>Coexistence scenarios to be further clarified (adjacent channel and co-channel)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/>
                        <a:t>RRM and </a:t>
                      </a:r>
                      <a:r>
                        <a:rPr lang="en-US" sz="1400" baseline="0" dirty="0" err="1" smtClean="0"/>
                        <a:t>Demod</a:t>
                      </a:r>
                      <a:r>
                        <a:rPr lang="en-US" sz="1400" baseline="0" dirty="0" smtClean="0"/>
                        <a:t> work to be started later in order to leverage NTN outcome</a:t>
                      </a:r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OTA</a:t>
                      </a:r>
                      <a:endParaRPr lang="en-US" sz="1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 smtClean="0"/>
                        <a:t>FR1: Support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 smtClean="0"/>
                        <a:t>FR2: Multiple FR2 OTA-related WI and SI</a:t>
                      </a:r>
                      <a:r>
                        <a:rPr lang="en-US" sz="1400" b="0" baseline="0" dirty="0" smtClean="0"/>
                        <a:t> are ongoing in RAN4. Relation and dependency to other WI/SI to be clarified. </a:t>
                      </a:r>
                      <a:endParaRPr lang="en-US" sz="1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EMC</a:t>
                      </a:r>
                      <a:endParaRPr lang="en-US" sz="14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Neutral</a:t>
                      </a:r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8379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701008"/>
            <a:ext cx="5821960" cy="3291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NR_RF_FR1_enh</a:t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MediaTek view: max one additional objective</a:t>
            </a:r>
            <a:endParaRPr lang="en-US" b="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>
                <a:latin typeface="+mj-lt"/>
              </a:rPr>
              <a:t>DC </a:t>
            </a:r>
            <a:r>
              <a:rPr lang="en-US" sz="2400" dirty="0">
                <a:latin typeface="+mj-lt"/>
              </a:rPr>
              <a:t>location reporting for intra-band UL CA</a:t>
            </a:r>
          </a:p>
          <a:p>
            <a:r>
              <a:rPr lang="en-US" sz="2000" dirty="0"/>
              <a:t>Motivation</a:t>
            </a:r>
          </a:p>
          <a:p>
            <a:pPr lvl="1"/>
            <a:r>
              <a:rPr lang="en-US" sz="1800" dirty="0"/>
              <a:t>Leftover in Rel-16 discussion</a:t>
            </a:r>
          </a:p>
          <a:p>
            <a:pPr lvl="1"/>
            <a:r>
              <a:rPr lang="en-US" sz="1800" dirty="0"/>
              <a:t>Beneficial to both network and UE in improving UL decoding performance as well as to test equipment for accurate </a:t>
            </a:r>
            <a:r>
              <a:rPr lang="en-US" sz="1800" dirty="0" smtClean="0"/>
              <a:t>measuring of UL </a:t>
            </a:r>
            <a:r>
              <a:rPr lang="en-US" sz="1800" dirty="0"/>
              <a:t>signal performance. </a:t>
            </a:r>
          </a:p>
          <a:p>
            <a:endParaRPr lang="en-US" sz="2000" dirty="0" smtClean="0"/>
          </a:p>
          <a:p>
            <a:r>
              <a:rPr lang="en-US" sz="2000" dirty="0" smtClean="0"/>
              <a:t>Recommended objective</a:t>
            </a:r>
            <a:endParaRPr lang="en-US" sz="2000" dirty="0"/>
          </a:p>
          <a:p>
            <a:pPr lvl="1"/>
            <a:r>
              <a:rPr lang="en-US" sz="1800" dirty="0"/>
              <a:t>DC location reporting </a:t>
            </a:r>
            <a:r>
              <a:rPr lang="en-US" sz="1800" dirty="0" smtClean="0"/>
              <a:t>for </a:t>
            </a:r>
            <a:r>
              <a:rPr lang="en-US" sz="1800" dirty="0"/>
              <a:t>intra-band UL CA [RAN4]</a:t>
            </a:r>
          </a:p>
          <a:p>
            <a:pPr lvl="2"/>
            <a:r>
              <a:rPr lang="en-US" sz="1600" dirty="0"/>
              <a:t>Identify all factors to be considered for DC location reporting for more than 2 UL CCs [RAN4]</a:t>
            </a:r>
          </a:p>
          <a:p>
            <a:pPr lvl="2"/>
            <a:r>
              <a:rPr lang="en-US" sz="1600" dirty="0"/>
              <a:t>Conclude on </a:t>
            </a:r>
            <a:r>
              <a:rPr lang="en-GB" sz="1600" dirty="0"/>
              <a:t>potential advanced methods to reduce the amount of signalling overhead </a:t>
            </a:r>
            <a:r>
              <a:rPr lang="en-US" sz="1600" dirty="0"/>
              <a:t>[RAN4]</a:t>
            </a:r>
          </a:p>
          <a:p>
            <a:pPr lvl="2"/>
            <a:r>
              <a:rPr lang="en-US" sz="1600" dirty="0"/>
              <a:t>Depending on the conclusion, implement the corresponding L1 procedure or RRC signaling [RAN1, RAN2]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6619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904522" y="1701008"/>
            <a:ext cx="5303170" cy="3291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1701008"/>
            <a:ext cx="4697835" cy="3291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NR_RRM_enh2</a:t>
            </a:r>
            <a:r>
              <a:rPr lang="en-US" dirty="0"/>
              <a:t/>
            </a:r>
            <a:br>
              <a:rPr lang="en-US" dirty="0"/>
            </a:br>
            <a:r>
              <a:rPr lang="en-US" b="0" dirty="0" smtClean="0">
                <a:latin typeface="+mn-lt"/>
              </a:rPr>
              <a:t>MediaTek view: max two additional objectives</a:t>
            </a:r>
            <a:endParaRPr lang="en-US" b="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+mj-lt"/>
              </a:rPr>
              <a:t>CMTC for CSI-RS L3 measurement</a:t>
            </a:r>
          </a:p>
          <a:p>
            <a:r>
              <a:rPr lang="en-US" sz="2000" dirty="0"/>
              <a:t>Motivation</a:t>
            </a:r>
          </a:p>
          <a:p>
            <a:pPr lvl="1"/>
            <a:r>
              <a:rPr lang="en-US" sz="1800" dirty="0"/>
              <a:t>A clear time domain restriction CSI-RS based L3 measurement is missing for both UE to schedule the measurement among different frequency layers and for network to expect the UE behavior.  </a:t>
            </a:r>
          </a:p>
          <a:p>
            <a:endParaRPr lang="en-US" sz="2000" dirty="0" smtClean="0"/>
          </a:p>
          <a:p>
            <a:r>
              <a:rPr lang="en-US" sz="2000" dirty="0" smtClean="0"/>
              <a:t>Recommended objective</a:t>
            </a:r>
            <a:endParaRPr lang="en-US" sz="2000" dirty="0"/>
          </a:p>
          <a:p>
            <a:pPr lvl="1"/>
            <a:r>
              <a:rPr lang="en-US" sz="1800" dirty="0"/>
              <a:t>CMTC for CSI-RS L3 measurement [RAN4, RAN2]</a:t>
            </a:r>
          </a:p>
          <a:p>
            <a:pPr lvl="2"/>
            <a:r>
              <a:rPr lang="en-US" dirty="0"/>
              <a:t>RRM requirement based on CMTC for CSI-RS L3 measurement</a:t>
            </a:r>
          </a:p>
          <a:p>
            <a:pPr lvl="2"/>
            <a:r>
              <a:rPr lang="en-US" dirty="0"/>
              <a:t>Signaling design for CMTC of CSI-RS L3 measurement</a:t>
            </a:r>
            <a:endParaRPr lang="en-US" sz="16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+mj-lt"/>
              </a:rPr>
              <a:t>Dedicated CSI-RS measurement engine</a:t>
            </a:r>
          </a:p>
          <a:p>
            <a:r>
              <a:rPr lang="en-US" sz="2000" dirty="0"/>
              <a:t>Motivation</a:t>
            </a:r>
          </a:p>
          <a:p>
            <a:pPr lvl="1"/>
            <a:r>
              <a:rPr lang="en-US" sz="1800" dirty="0"/>
              <a:t>To address different and advanced UE implementation to perform parallel SSB and CSI-RS based L3 measurement</a:t>
            </a:r>
          </a:p>
          <a:p>
            <a:pPr lvl="2"/>
            <a:endParaRPr lang="en-US" sz="1200" dirty="0"/>
          </a:p>
          <a:p>
            <a:pPr lvl="1"/>
            <a:endParaRPr lang="en-US" sz="1800" dirty="0"/>
          </a:p>
          <a:p>
            <a:r>
              <a:rPr lang="en-US" sz="2000" dirty="0" smtClean="0"/>
              <a:t>Recommended objective</a:t>
            </a:r>
            <a:endParaRPr lang="en-US" sz="2000" dirty="0"/>
          </a:p>
          <a:p>
            <a:pPr lvl="1"/>
            <a:r>
              <a:rPr lang="en-US" sz="1800" dirty="0"/>
              <a:t>Dedicated CSI-RS measurement engine [RAN4, RAN2]</a:t>
            </a:r>
          </a:p>
          <a:p>
            <a:pPr lvl="2"/>
            <a:r>
              <a:rPr lang="en-US" dirty="0"/>
              <a:t>RRM requirements for UEs with dedicated CSI-RS engine [RAN4]</a:t>
            </a:r>
          </a:p>
          <a:p>
            <a:pPr lvl="2"/>
            <a:r>
              <a:rPr lang="en-US" dirty="0"/>
              <a:t>UE capability for UEs with dedicated CSI-RS engine [RAN2]</a:t>
            </a:r>
            <a:endParaRPr lang="en-US" sz="2000" dirty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25188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701008"/>
            <a:ext cx="11182525" cy="3291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NR_MG_enh</a:t>
            </a:r>
            <a:r>
              <a:rPr lang="en-US" b="0" dirty="0"/>
              <a:t/>
            </a:r>
            <a:br>
              <a:rPr lang="en-US" b="0" dirty="0"/>
            </a:br>
            <a:r>
              <a:rPr lang="en-US" b="0" dirty="0">
                <a:latin typeface="+mn-lt"/>
              </a:rPr>
              <a:t>MediaTek view: max </a:t>
            </a:r>
            <a:r>
              <a:rPr lang="en-US" b="0" dirty="0" smtClean="0">
                <a:latin typeface="+mn-lt"/>
              </a:rPr>
              <a:t>one additional objective</a:t>
            </a:r>
            <a:endParaRPr lang="en-US" b="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+mj-lt"/>
              </a:rPr>
              <a:t>Inter-RAT/inter-frequency </a:t>
            </a:r>
            <a:r>
              <a:rPr lang="en-US" dirty="0">
                <a:latin typeface="+mj-lt"/>
              </a:rPr>
              <a:t>NR measurement without gaps for LTE SA and </a:t>
            </a:r>
            <a:r>
              <a:rPr lang="en-US" dirty="0" smtClean="0">
                <a:latin typeface="+mj-lt"/>
              </a:rPr>
              <a:t>MR-DC</a:t>
            </a:r>
          </a:p>
          <a:p>
            <a:r>
              <a:rPr lang="en-US" sz="2000" dirty="0" smtClean="0"/>
              <a:t>Motivation</a:t>
            </a:r>
          </a:p>
          <a:p>
            <a:pPr lvl="1"/>
            <a:r>
              <a:rPr lang="en-US" sz="1800" dirty="0" smtClean="0"/>
              <a:t>No </a:t>
            </a:r>
            <a:r>
              <a:rPr lang="en-US" sz="1800" dirty="0"/>
              <a:t>RRM </a:t>
            </a:r>
            <a:r>
              <a:rPr lang="en-US" sz="1800" dirty="0" smtClean="0"/>
              <a:t>requirement for NR gapless </a:t>
            </a:r>
            <a:r>
              <a:rPr lang="en-US" sz="1800" dirty="0"/>
              <a:t>measurement </a:t>
            </a:r>
            <a:r>
              <a:rPr lang="en-US" sz="1800" dirty="0" smtClean="0"/>
              <a:t>in LTE SA or in MR-DC.</a:t>
            </a:r>
            <a:endParaRPr lang="en-US" sz="1800" dirty="0"/>
          </a:p>
          <a:p>
            <a:pPr lvl="1"/>
            <a:r>
              <a:rPr lang="en-US" sz="1800" dirty="0" smtClean="0"/>
              <a:t>Gap </a:t>
            </a:r>
            <a:r>
              <a:rPr lang="en-US" sz="1800" dirty="0"/>
              <a:t>is always provided after MR-DC is configured, which may result in unnecessary performance </a:t>
            </a:r>
            <a:r>
              <a:rPr lang="en-US" sz="1800" dirty="0" smtClean="0"/>
              <a:t>lost</a:t>
            </a:r>
          </a:p>
          <a:p>
            <a:endParaRPr lang="en-US" sz="2400" dirty="0" smtClean="0"/>
          </a:p>
          <a:p>
            <a:r>
              <a:rPr lang="en-US" sz="2000" dirty="0" smtClean="0"/>
              <a:t>Recommended objective</a:t>
            </a:r>
          </a:p>
          <a:p>
            <a:pPr lvl="1"/>
            <a:r>
              <a:rPr lang="en-US" sz="1800" dirty="0" smtClean="0"/>
              <a:t>Inter-RAT/inter-frequency </a:t>
            </a:r>
            <a:r>
              <a:rPr lang="en-US" sz="1800" dirty="0"/>
              <a:t>NR measurement without gaps for LTE SA and MR-DC</a:t>
            </a:r>
            <a:endParaRPr lang="en-US" sz="1800" dirty="0" smtClean="0"/>
          </a:p>
          <a:p>
            <a:pPr lvl="2"/>
            <a:r>
              <a:rPr lang="en-US" sz="1600" dirty="0" smtClean="0"/>
              <a:t>Identify gapless scenario and specify RRM requirement [RAN4]</a:t>
            </a:r>
            <a:endParaRPr lang="en-US" sz="1600" dirty="0"/>
          </a:p>
          <a:p>
            <a:pPr lvl="2"/>
            <a:r>
              <a:rPr lang="en-US" sz="1600" dirty="0" smtClean="0"/>
              <a:t>Define gapless </a:t>
            </a:r>
            <a:r>
              <a:rPr lang="en-US" sz="1600" dirty="0"/>
              <a:t>capability </a:t>
            </a:r>
            <a:r>
              <a:rPr lang="en-US" sz="1600" dirty="0" smtClean="0"/>
              <a:t>reporting [RAN2, RAN4]</a:t>
            </a:r>
            <a:endParaRPr lang="en-US" sz="1600" dirty="0"/>
          </a:p>
          <a:p>
            <a:pPr lvl="2"/>
            <a:r>
              <a:rPr lang="en-US" sz="1600" dirty="0" smtClean="0"/>
              <a:t>The objective does not apply to LTE measurement targets </a:t>
            </a:r>
            <a:endParaRPr lang="en-US" sz="1600" dirty="0"/>
          </a:p>
          <a:p>
            <a:pPr lvl="1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5670433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8896</TotalTime>
  <Words>649</Words>
  <Application>Microsoft Office PowerPoint</Application>
  <PresentationFormat>Custom</PresentationFormat>
  <Paragraphs>110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MediaTek_PPT_Template_16x9_Internal Use</vt:lpstr>
      <vt:lpstr>Views on Rel-17 RAN4-led non-spectrum WIs and SIs</vt:lpstr>
      <vt:lpstr>Introduction</vt:lpstr>
      <vt:lpstr>Rel-17 RAN4-led non-spectrum WI and SI MediaTek views</vt:lpstr>
      <vt:lpstr>New Rel-17 RAN4-led non-spectrum WI and SI MediaTek views</vt:lpstr>
      <vt:lpstr>NR_RF_FR1_enh MediaTek view: max one additional objective</vt:lpstr>
      <vt:lpstr>NR_RRM_enh2 MediaTek view: max two additional objectives</vt:lpstr>
      <vt:lpstr>NR_MG_enh MediaTek view: max one additional objective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195</cp:revision>
  <dcterms:created xsi:type="dcterms:W3CDTF">2019-11-21T19:15:22Z</dcterms:created>
  <dcterms:modified xsi:type="dcterms:W3CDTF">2020-11-30T17:20:09Z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