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376" r:id="rId3"/>
    <p:sldId id="369" r:id="rId4"/>
    <p:sldId id="340" r:id="rId5"/>
    <p:sldId id="347" r:id="rId6"/>
    <p:sldId id="348" r:id="rId7"/>
    <p:sldId id="349" r:id="rId8"/>
    <p:sldId id="350" r:id="rId9"/>
    <p:sldId id="352" r:id="rId10"/>
    <p:sldId id="355" r:id="rId11"/>
    <p:sldId id="374" r:id="rId12"/>
    <p:sldId id="377" r:id="rId13"/>
    <p:sldId id="270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杨昂" initials="杨昂" lastIdx="2" clrIdx="0">
    <p:extLst>
      <p:ext uri="{19B8F6BF-5375-455C-9EA6-DF929625EA0E}">
        <p15:presenceInfo xmlns:p15="http://schemas.microsoft.com/office/powerpoint/2012/main" userId="S-1-5-21-2660122827-3251746268-3620619969-5778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5FFF"/>
    <a:srgbClr val="99CCFF"/>
    <a:srgbClr val="3399FF"/>
    <a:srgbClr val="A8EEF8"/>
    <a:srgbClr val="E848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中度样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113A9D2-9D6B-4929-AA2D-F23B5EE8CBE7}" styleName="主题样式 2 - 强调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A111915-BE36-4E01-A7E5-04B1672EAD32}" styleName="浅色样式 2 - 强调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22" autoAdjust="0"/>
    <p:restoredTop sz="94660"/>
  </p:normalViewPr>
  <p:slideViewPr>
    <p:cSldViewPr snapToGrid="0">
      <p:cViewPr varScale="1">
        <p:scale>
          <a:sx n="80" d="100"/>
          <a:sy n="80" d="100"/>
        </p:scale>
        <p:origin x="127" y="3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E:\NR%20RAN&#20840;&#20250;\90e\&#26032;&#24314;%20Microsoft%20Excel%20&#24037;&#20316;&#34920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1"/>
          <c:order val="0"/>
          <c:tx>
            <c:strRef>
              <c:f>Sheet1!$D$5</c:f>
              <c:strCache>
                <c:ptCount val="1"/>
                <c:pt idx="0">
                  <c:v>Non-AI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Sheet1!$C$6:$C$10</c:f>
              <c:numCache>
                <c:formatCode>General</c:formatCode>
                <c:ptCount val="5"/>
                <c:pt idx="0">
                  <c:v>2</c:v>
                </c:pt>
                <c:pt idx="1">
                  <c:v>4</c:v>
                </c:pt>
                <c:pt idx="2">
                  <c:v>8</c:v>
                </c:pt>
                <c:pt idx="3">
                  <c:v>16</c:v>
                </c:pt>
                <c:pt idx="4">
                  <c:v>32</c:v>
                </c:pt>
              </c:numCache>
            </c:numRef>
          </c:cat>
          <c:val>
            <c:numRef>
              <c:f>Sheet1!$D$6:$D$10</c:f>
              <c:numCache>
                <c:formatCode>General</c:formatCode>
                <c:ptCount val="5"/>
                <c:pt idx="0">
                  <c:v>10.039999999999999</c:v>
                </c:pt>
                <c:pt idx="1">
                  <c:v>6.73</c:v>
                </c:pt>
                <c:pt idx="2">
                  <c:v>3.58</c:v>
                </c:pt>
                <c:pt idx="3">
                  <c:v>2.37</c:v>
                </c:pt>
                <c:pt idx="4">
                  <c:v>1.3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E6B-4CC5-962D-9F73EEAA5FD6}"/>
            </c:ext>
          </c:extLst>
        </c:ser>
        <c:ser>
          <c:idx val="2"/>
          <c:order val="1"/>
          <c:tx>
            <c:strRef>
              <c:f>Sheet1!$E$5</c:f>
              <c:strCache>
                <c:ptCount val="1"/>
                <c:pt idx="0">
                  <c:v>AI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Sheet1!$C$6:$C$10</c:f>
              <c:numCache>
                <c:formatCode>General</c:formatCode>
                <c:ptCount val="5"/>
                <c:pt idx="0">
                  <c:v>2</c:v>
                </c:pt>
                <c:pt idx="1">
                  <c:v>4</c:v>
                </c:pt>
                <c:pt idx="2">
                  <c:v>8</c:v>
                </c:pt>
                <c:pt idx="3">
                  <c:v>16</c:v>
                </c:pt>
                <c:pt idx="4">
                  <c:v>32</c:v>
                </c:pt>
              </c:numCache>
            </c:numRef>
          </c:cat>
          <c:val>
            <c:numRef>
              <c:f>Sheet1!$E$6:$E$10</c:f>
              <c:numCache>
                <c:formatCode>General</c:formatCode>
                <c:ptCount val="5"/>
                <c:pt idx="0">
                  <c:v>9.92</c:v>
                </c:pt>
                <c:pt idx="1">
                  <c:v>4.0599999999999996</c:v>
                </c:pt>
                <c:pt idx="2">
                  <c:v>1.27</c:v>
                </c:pt>
                <c:pt idx="3">
                  <c:v>0.6</c:v>
                </c:pt>
                <c:pt idx="4">
                  <c:v>0.19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E6B-4CC5-962D-9F73EEAA5F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81266992"/>
        <c:axId val="681267384"/>
      </c:lineChart>
      <c:catAx>
        <c:axId val="68126699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dirty="0"/>
                  <a:t>Number of measured beam pairs</a:t>
                </a:r>
                <a:endParaRPr lang="zh-CN" altLang="en-US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81267384"/>
        <c:crosses val="autoZero"/>
        <c:auto val="1"/>
        <c:lblAlgn val="ctr"/>
        <c:lblOffset val="100"/>
        <c:noMultiLvlLbl val="0"/>
      </c:catAx>
      <c:valAx>
        <c:axId val="6812673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/>
                  <a:t>RSRP differences to ideal beam management (dB)</a:t>
                </a:r>
                <a:endParaRPr lang="zh-CN" altLang="en-US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812669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4F19F-3FA9-4795-AFE1-3275E96BCBF1}" type="datetimeFigureOut">
              <a:rPr lang="zh-CN" altLang="en-US" smtClean="0"/>
              <a:t>2020/11/30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AD797-4B9C-4C3A-80C9-A27718EC9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68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6420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5546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5753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8457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0818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7798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5288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5553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8404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7853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6234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068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116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745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37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01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731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2020/11/30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878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721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2020/11/30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305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9661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2020/11/30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987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5DC95-CA93-4412-83B5-44E84C2AB4A2}" type="datetimeFigureOut">
              <a:rPr lang="zh-CN" altLang="en-US" smtClean="0"/>
              <a:t>2020/11/30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678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emf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占位符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0054"/>
            <a:ext cx="12192000" cy="36721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56620"/>
            <a:ext cx="12192000" cy="3201380"/>
          </a:xfrm>
          <a:prstGeom prst="rect">
            <a:avLst/>
          </a:prstGeom>
        </p:spPr>
      </p:pic>
      <p:sp>
        <p:nvSpPr>
          <p:cNvPr id="7" name="文本占位符 17"/>
          <p:cNvSpPr txBox="1">
            <a:spLocks/>
          </p:cNvSpPr>
          <p:nvPr/>
        </p:nvSpPr>
        <p:spPr>
          <a:xfrm>
            <a:off x="696384" y="5411086"/>
            <a:ext cx="10799232" cy="89706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kumimoji="1"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Study on AI based PHY layer enhancement for Rel-18</a:t>
            </a:r>
          </a:p>
        </p:txBody>
      </p:sp>
      <p:sp>
        <p:nvSpPr>
          <p:cNvPr id="8" name="文本占位符 18"/>
          <p:cNvSpPr txBox="1">
            <a:spLocks/>
          </p:cNvSpPr>
          <p:nvPr/>
        </p:nvSpPr>
        <p:spPr>
          <a:xfrm>
            <a:off x="816076" y="4808196"/>
            <a:ext cx="10799233" cy="141886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zh-CN" sz="20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 </a:t>
            </a:r>
          </a:p>
          <a:p>
            <a:pPr marL="0" indent="0">
              <a:buNone/>
            </a:pPr>
            <a:r>
              <a:rPr kumimoji="1" lang="zh-CN" altLang="en-US" sz="20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 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3691282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zh-CN" sz="2000" b="1" dirty="0">
                <a:solidFill>
                  <a:schemeClr val="bg1"/>
                </a:solidFill>
              </a:rPr>
              <a:t>3GPP TSG-RAN WG Meeting #90-e</a:t>
            </a:r>
          </a:p>
          <a:p>
            <a:r>
              <a:rPr lang="en-GB" altLang="zh-CN" sz="2000" b="1" dirty="0">
                <a:solidFill>
                  <a:schemeClr val="bg1"/>
                </a:solidFill>
              </a:rPr>
              <a:t>e-Meeting, December 7th–11th, 2020</a:t>
            </a:r>
          </a:p>
          <a:p>
            <a:r>
              <a:rPr lang="en-GB" altLang="zh-CN" sz="2000" b="1" dirty="0">
                <a:solidFill>
                  <a:schemeClr val="bg1"/>
                </a:solidFill>
              </a:rPr>
              <a:t>Agenda Item: 9.12</a:t>
            </a:r>
          </a:p>
          <a:p>
            <a:r>
              <a:rPr lang="en-GB" altLang="zh-CN" sz="2000" b="1" dirty="0">
                <a:solidFill>
                  <a:schemeClr val="bg1"/>
                </a:solidFill>
              </a:rPr>
              <a:t>Document for: Discussion &amp; Decision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10710317" y="3706243"/>
            <a:ext cx="14632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bg1"/>
                </a:solidFill>
              </a:rPr>
              <a:t>RP-202650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7695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标题 5"/>
          <p:cNvSpPr txBox="1">
            <a:spLocks/>
          </p:cNvSpPr>
          <p:nvPr/>
        </p:nvSpPr>
        <p:spPr>
          <a:xfrm>
            <a:off x="561860" y="349776"/>
            <a:ext cx="7926820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AI based positioning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E0A4481-8443-4636-8411-D4E6D20AA186}"/>
              </a:ext>
            </a:extLst>
          </p:cNvPr>
          <p:cNvSpPr txBox="1"/>
          <p:nvPr/>
        </p:nvSpPr>
        <p:spPr>
          <a:xfrm>
            <a:off x="-4338" y="1162472"/>
            <a:ext cx="11173988" cy="76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800100" lvl="1" indent="-3429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ea typeface="宋体" pitchFamily="2" charset="-122"/>
              </a:defRPr>
            </a:lvl2pPr>
            <a:lvl3pPr marL="1200150" lvl="2" indent="-3429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–"/>
              <a:defRPr sz="2000"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lvl="1">
              <a:lnSpc>
                <a:spcPct val="150000"/>
              </a:lnSpc>
            </a:pP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InF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-DH is typical scenario for I-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IoT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discussion, but in this scenario desired positioning accuracy is not achieved by Rel.16 based solutions (UTDOA/OTDOA/AOA/RTT, 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 as shown below.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4657" y="2093318"/>
            <a:ext cx="6923786" cy="2148643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0E0A4481-8443-4636-8411-D4E6D20AA186}"/>
              </a:ext>
            </a:extLst>
          </p:cNvPr>
          <p:cNvSpPr txBox="1"/>
          <p:nvPr/>
        </p:nvSpPr>
        <p:spPr>
          <a:xfrm>
            <a:off x="0" y="4761233"/>
            <a:ext cx="10521776" cy="39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800100" lvl="1" indent="-3429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ea typeface="宋体" pitchFamily="2" charset="-122"/>
              </a:defRPr>
            </a:lvl2pPr>
            <a:lvl3pPr marL="1200150" lvl="2" indent="-3429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–"/>
              <a:defRPr sz="2000"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lvl="1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Clutter parameters of 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InF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-DH are even modified.</a:t>
            </a:r>
          </a:p>
        </p:txBody>
      </p:sp>
      <p:pic>
        <p:nvPicPr>
          <p:cNvPr id="2052" name="图片 205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470" y="5136551"/>
            <a:ext cx="5943600" cy="1104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4972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标题 5"/>
          <p:cNvSpPr txBox="1">
            <a:spLocks/>
          </p:cNvSpPr>
          <p:nvPr/>
        </p:nvSpPr>
        <p:spPr>
          <a:xfrm>
            <a:off x="561860" y="349776"/>
            <a:ext cx="7926820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AI based positioning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54049" y="3041533"/>
            <a:ext cx="4570853" cy="3282903"/>
            <a:chOff x="735671" y="3310054"/>
            <a:chExt cx="4876582" cy="3547946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8B5CD733-D245-44A0-A800-240580D9610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35671" y="3310054"/>
              <a:ext cx="4876582" cy="3530969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816076" y="5384800"/>
              <a:ext cx="326924" cy="177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611987" y="6611779"/>
              <a:ext cx="1123950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Accuracy (m)</a:t>
              </a: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0E0A4481-8443-4636-8411-D4E6D20AA186}"/>
              </a:ext>
            </a:extLst>
          </p:cNvPr>
          <p:cNvSpPr txBox="1"/>
          <p:nvPr/>
        </p:nvSpPr>
        <p:spPr>
          <a:xfrm>
            <a:off x="-4338" y="1162472"/>
            <a:ext cx="11453388" cy="1582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800100" lvl="1" indent="-3429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ea typeface="宋体" pitchFamily="2" charset="-122"/>
              </a:defRPr>
            </a:lvl2pPr>
            <a:lvl3pPr marL="1200150" lvl="2" indent="-3429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–"/>
              <a:defRPr sz="2000"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lvl="1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Compared to Rel.16 solutions, AI based solutions could improve the accuracy dramatically at least from the following two aspects</a:t>
            </a:r>
          </a:p>
          <a:p>
            <a:pPr lvl="2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 combat NLOS in DH scenarios</a:t>
            </a:r>
          </a:p>
          <a:p>
            <a:pPr lvl="2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 combat synchronization error between different TRPs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08215" y="6627168"/>
            <a:ext cx="1124313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Parameters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Deployment and channel model is based on current Rel-17 Positioning item discussion. </a:t>
            </a:r>
            <a:r>
              <a:rPr lang="en-US" altLang="zh-CN" sz="9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InF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-DH is focused..</a:t>
            </a:r>
          </a:p>
        </p:txBody>
      </p:sp>
      <p:pic>
        <p:nvPicPr>
          <p:cNvPr id="20" name="图片 19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8600" y="3041533"/>
            <a:ext cx="4178300" cy="32829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593435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485659" y="284751"/>
            <a:ext cx="8505941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Potential application areas for </a:t>
            </a:r>
            <a:r>
              <a:rPr kumimoji="1"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 in PHY layer 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E0A4481-8443-4636-8411-D4E6D20AA186}"/>
              </a:ext>
            </a:extLst>
          </p:cNvPr>
          <p:cNvSpPr txBox="1"/>
          <p:nvPr/>
        </p:nvSpPr>
        <p:spPr>
          <a:xfrm>
            <a:off x="323850" y="1162472"/>
            <a:ext cx="11327496" cy="4644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800100" lvl="1" indent="-3429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ea typeface="宋体" pitchFamily="2" charset="-122"/>
              </a:defRPr>
            </a:lvl2pPr>
            <a:lvl3pPr marL="1200150" lvl="2" indent="-3429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–"/>
              <a:defRPr sz="2000"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lvl="1"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Based on preliminary evaluations, application of AI to enhance PHY layer performance is promising. </a:t>
            </a:r>
          </a:p>
          <a:p>
            <a:pPr lvl="1"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following areas could be studied in Rel-18 for potential application of AI in PHY layer: </a:t>
            </a:r>
          </a:p>
          <a:p>
            <a:pPr lvl="2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Hardware impairments compensation, e.g., for PA non-linearity</a:t>
            </a:r>
          </a:p>
          <a:p>
            <a:pPr lvl="2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(Joint) optimization of one or more the following: </a:t>
            </a:r>
          </a:p>
          <a:p>
            <a:pPr lvl="3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RS transmission and estimation,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including DMRS/SRS/CSI-RS, etc. </a:t>
            </a:r>
          </a:p>
          <a:p>
            <a:pPr lvl="3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CSI feedback, including application channel prediction</a:t>
            </a:r>
          </a:p>
          <a:p>
            <a:pPr lvl="3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Precoding strategy</a:t>
            </a:r>
          </a:p>
          <a:p>
            <a:pPr lvl="2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Mobility enhancement, including enhancement on intra-cell beam management and inter-cell mobility optimization</a:t>
            </a:r>
          </a:p>
          <a:p>
            <a:pPr lvl="2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Positioning enhancement</a:t>
            </a:r>
          </a:p>
        </p:txBody>
      </p:sp>
    </p:spTree>
    <p:extLst>
      <p:ext uri="{BB962C8B-B14F-4D97-AF65-F5344CB8AC3E}">
        <p14:creationId xmlns:p14="http://schemas.microsoft.com/office/powerpoint/2010/main" val="9978921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842"/>
            <a:ext cx="12192000" cy="686084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6076" y="572877"/>
            <a:ext cx="716013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</a:p>
          <a:p>
            <a:r>
              <a:rPr lang="en-US" altLang="zh-CN" sz="1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endParaRPr lang="zh-CN" altLang="en-US" sz="1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88932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349776"/>
            <a:ext cx="7926820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Motivation of AI based PHY enhancement 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2100" y="1391300"/>
            <a:ext cx="4635499" cy="50793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>
              <a:lnSpc>
                <a:spcPct val="100000"/>
              </a:lnSpc>
              <a:spcBef>
                <a:spcPts val="600"/>
              </a:spcBef>
            </a:pP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4283" y="2162094"/>
            <a:ext cx="4467968" cy="866220"/>
          </a:xfrm>
          <a:prstGeom prst="rect">
            <a:avLst/>
          </a:prstGeom>
          <a:solidFill>
            <a:schemeClr val="bg1">
              <a:lumMod val="95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Independent optimization for modules dependent on each other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E.g., Independent optimization for DL channel acquisition and DL precoding;</a:t>
            </a:r>
          </a:p>
        </p:txBody>
      </p:sp>
      <p:sp>
        <p:nvSpPr>
          <p:cNvPr id="10" name="矩形 9"/>
          <p:cNvSpPr/>
          <p:nvPr/>
        </p:nvSpPr>
        <p:spPr>
          <a:xfrm>
            <a:off x="374282" y="3134347"/>
            <a:ext cx="4467968" cy="866220"/>
          </a:xfrm>
          <a:prstGeom prst="rect">
            <a:avLst/>
          </a:prstGeom>
          <a:solidFill>
            <a:schemeClr val="bg1">
              <a:lumMod val="95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Linear sub-optimal algorithms and solutions for non-linear problems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E.g., Linear channel estimation for non-linear parameter estimation problems</a:t>
            </a:r>
          </a:p>
        </p:txBody>
      </p:sp>
      <p:sp>
        <p:nvSpPr>
          <p:cNvPr id="11" name="矩形 10"/>
          <p:cNvSpPr/>
          <p:nvPr/>
        </p:nvSpPr>
        <p:spPr>
          <a:xfrm>
            <a:off x="374281" y="4106600"/>
            <a:ext cx="4467968" cy="866220"/>
          </a:xfrm>
          <a:prstGeom prst="rect">
            <a:avLst/>
          </a:prstGeom>
          <a:solidFill>
            <a:schemeClr val="bg1">
              <a:lumMod val="95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Performance degradation with practical impairments or restrictions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E.g., EVM degradation and increased unwanted emission when approaching saturated output power due to PA non-linearity;</a:t>
            </a:r>
          </a:p>
        </p:txBody>
      </p:sp>
      <p:sp>
        <p:nvSpPr>
          <p:cNvPr id="12" name="矩形 11"/>
          <p:cNvSpPr/>
          <p:nvPr/>
        </p:nvSpPr>
        <p:spPr>
          <a:xfrm>
            <a:off x="374281" y="5078852"/>
            <a:ext cx="4483470" cy="1298136"/>
          </a:xfrm>
          <a:prstGeom prst="rect">
            <a:avLst/>
          </a:prstGeom>
          <a:solidFill>
            <a:schemeClr val="bg1">
              <a:lumMod val="95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Non future-proof design without enough flexibility to conduct scenario specific optimization/evolution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E.g., Performance degradation with type I/II codebook for irregular antenna array in space limited scenarios;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E.g., Complicated (if not impossible) retuning of system parameters to adjust for evolving traffic/environment </a:t>
            </a:r>
          </a:p>
        </p:txBody>
      </p:sp>
      <p:sp>
        <p:nvSpPr>
          <p:cNvPr id="21" name="矩形 20"/>
          <p:cNvSpPr/>
          <p:nvPr/>
        </p:nvSpPr>
        <p:spPr>
          <a:xfrm>
            <a:off x="7334250" y="1391300"/>
            <a:ext cx="4635500" cy="5079350"/>
          </a:xfrm>
          <a:prstGeom prst="rect">
            <a:avLst/>
          </a:prstGeom>
          <a:solidFill>
            <a:srgbClr val="415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>
              <a:lnSpc>
                <a:spcPct val="100000"/>
              </a:lnSpc>
              <a:spcBef>
                <a:spcPts val="600"/>
              </a:spcBef>
            </a:pP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434615" y="2385943"/>
            <a:ext cx="4467968" cy="794213"/>
          </a:xfrm>
          <a:prstGeom prst="rect">
            <a:avLst/>
          </a:prstGeom>
          <a:solidFill>
            <a:schemeClr val="bg1">
              <a:lumMod val="95000"/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Joint design of several modules could be easily done using AI</a:t>
            </a:r>
          </a:p>
        </p:txBody>
      </p:sp>
      <p:sp>
        <p:nvSpPr>
          <p:cNvPr id="23" name="矩形 22"/>
          <p:cNvSpPr/>
          <p:nvPr/>
        </p:nvSpPr>
        <p:spPr>
          <a:xfrm>
            <a:off x="7434613" y="3358197"/>
            <a:ext cx="4467968" cy="759450"/>
          </a:xfrm>
          <a:prstGeom prst="rect">
            <a:avLst/>
          </a:prstGeom>
          <a:solidFill>
            <a:schemeClr val="bg1">
              <a:lumMod val="95000"/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 solutions could obtain near-optimal solutions for non-linear problems</a:t>
            </a:r>
          </a:p>
        </p:txBody>
      </p:sp>
      <p:sp>
        <p:nvSpPr>
          <p:cNvPr id="24" name="矩形 23"/>
          <p:cNvSpPr/>
          <p:nvPr/>
        </p:nvSpPr>
        <p:spPr>
          <a:xfrm>
            <a:off x="7434613" y="4365212"/>
            <a:ext cx="4467968" cy="724688"/>
          </a:xfrm>
          <a:prstGeom prst="rect">
            <a:avLst/>
          </a:prstGeom>
          <a:solidFill>
            <a:schemeClr val="bg1">
              <a:lumMod val="95000"/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Modeling of practical impairments becomes possible with AI</a:t>
            </a:r>
          </a:p>
        </p:txBody>
      </p:sp>
      <p:sp>
        <p:nvSpPr>
          <p:cNvPr id="25" name="矩形 24"/>
          <p:cNvSpPr/>
          <p:nvPr/>
        </p:nvSpPr>
        <p:spPr>
          <a:xfrm>
            <a:off x="7434613" y="5302352"/>
            <a:ext cx="4467968" cy="971448"/>
          </a:xfrm>
          <a:prstGeom prst="rect">
            <a:avLst/>
          </a:prstGeom>
          <a:solidFill>
            <a:schemeClr val="bg1">
              <a:lumMod val="95000"/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PHY layer design based on neural network provides the possibility to continuously evolve for various scenarios</a:t>
            </a:r>
          </a:p>
        </p:txBody>
      </p:sp>
      <p:sp>
        <p:nvSpPr>
          <p:cNvPr id="26" name="Freeform 233"/>
          <p:cNvSpPr>
            <a:spLocks noChangeArrowheads="1"/>
          </p:cNvSpPr>
          <p:nvPr/>
        </p:nvSpPr>
        <p:spPr bwMode="auto">
          <a:xfrm>
            <a:off x="5221416" y="3026053"/>
            <a:ext cx="1749169" cy="2347647"/>
          </a:xfrm>
          <a:custGeom>
            <a:avLst/>
            <a:gdLst>
              <a:gd name="T0" fmla="*/ 1010 w 1251"/>
              <a:gd name="T1" fmla="*/ 635 h 1344"/>
              <a:gd name="T2" fmla="*/ 1063 w 1251"/>
              <a:gd name="T3" fmla="*/ 0 h 1344"/>
              <a:gd name="T4" fmla="*/ 979 w 1251"/>
              <a:gd name="T5" fmla="*/ 93 h 1344"/>
              <a:gd name="T6" fmla="*/ 927 w 1251"/>
              <a:gd name="T7" fmla="*/ 552 h 1344"/>
              <a:gd name="T8" fmla="*/ 979 w 1251"/>
              <a:gd name="T9" fmla="*/ 93 h 1344"/>
              <a:gd name="T10" fmla="*/ 844 w 1251"/>
              <a:gd name="T11" fmla="*/ 229 h 1344"/>
              <a:gd name="T12" fmla="*/ 896 w 1251"/>
              <a:gd name="T13" fmla="*/ 510 h 1344"/>
              <a:gd name="T14" fmla="*/ 188 w 1251"/>
              <a:gd name="T15" fmla="*/ 687 h 1344"/>
              <a:gd name="T16" fmla="*/ 240 w 1251"/>
              <a:gd name="T17" fmla="*/ 52 h 1344"/>
              <a:gd name="T18" fmla="*/ 188 w 1251"/>
              <a:gd name="T19" fmla="*/ 687 h 1344"/>
              <a:gd name="T20" fmla="*/ 323 w 1251"/>
              <a:gd name="T21" fmla="*/ 552 h 1344"/>
              <a:gd name="T22" fmla="*/ 271 w 1251"/>
              <a:gd name="T23" fmla="*/ 93 h 1344"/>
              <a:gd name="T24" fmla="*/ 365 w 1251"/>
              <a:gd name="T25" fmla="*/ 510 h 1344"/>
              <a:gd name="T26" fmla="*/ 417 w 1251"/>
              <a:gd name="T27" fmla="*/ 229 h 1344"/>
              <a:gd name="T28" fmla="*/ 365 w 1251"/>
              <a:gd name="T29" fmla="*/ 510 h 1344"/>
              <a:gd name="T30" fmla="*/ 615 w 1251"/>
              <a:gd name="T31" fmla="*/ 708 h 1344"/>
              <a:gd name="T32" fmla="*/ 438 w 1251"/>
              <a:gd name="T33" fmla="*/ 843 h 1344"/>
              <a:gd name="T34" fmla="*/ 573 w 1251"/>
              <a:gd name="T35" fmla="*/ 406 h 1344"/>
              <a:gd name="T36" fmla="*/ 594 w 1251"/>
              <a:gd name="T37" fmla="*/ 343 h 1344"/>
              <a:gd name="T38" fmla="*/ 448 w 1251"/>
              <a:gd name="T39" fmla="*/ 895 h 1344"/>
              <a:gd name="T40" fmla="*/ 271 w 1251"/>
              <a:gd name="T41" fmla="*/ 1343 h 1344"/>
              <a:gd name="T42" fmla="*/ 615 w 1251"/>
              <a:gd name="T43" fmla="*/ 1041 h 1344"/>
              <a:gd name="T44" fmla="*/ 552 w 1251"/>
              <a:gd name="T45" fmla="*/ 458 h 1344"/>
              <a:gd name="T46" fmla="*/ 646 w 1251"/>
              <a:gd name="T47" fmla="*/ 687 h 1344"/>
              <a:gd name="T48" fmla="*/ 729 w 1251"/>
              <a:gd name="T49" fmla="*/ 458 h 1344"/>
              <a:gd name="T50" fmla="*/ 552 w 1251"/>
              <a:gd name="T51" fmla="*/ 458 h 1344"/>
              <a:gd name="T52" fmla="*/ 698 w 1251"/>
              <a:gd name="T53" fmla="*/ 333 h 1344"/>
              <a:gd name="T54" fmla="*/ 719 w 1251"/>
              <a:gd name="T55" fmla="*/ 406 h 1344"/>
              <a:gd name="T56" fmla="*/ 688 w 1251"/>
              <a:gd name="T57" fmla="*/ 302 h 1344"/>
              <a:gd name="T58" fmla="*/ 604 w 1251"/>
              <a:gd name="T59" fmla="*/ 312 h 1344"/>
              <a:gd name="T60" fmla="*/ 646 w 1251"/>
              <a:gd name="T61" fmla="*/ 1062 h 1344"/>
              <a:gd name="T62" fmla="*/ 438 w 1251"/>
              <a:gd name="T63" fmla="*/ 1343 h 1344"/>
              <a:gd name="T64" fmla="*/ 823 w 1251"/>
              <a:gd name="T65" fmla="*/ 1343 h 1344"/>
              <a:gd name="T66" fmla="*/ 646 w 1251"/>
              <a:gd name="T67" fmla="*/ 1062 h 1344"/>
              <a:gd name="T68" fmla="*/ 833 w 1251"/>
              <a:gd name="T69" fmla="*/ 895 h 1344"/>
              <a:gd name="T70" fmla="*/ 990 w 1251"/>
              <a:gd name="T71" fmla="*/ 1332 h 1344"/>
              <a:gd name="T72" fmla="*/ 667 w 1251"/>
              <a:gd name="T73" fmla="*/ 708 h 1344"/>
              <a:gd name="T74" fmla="*/ 844 w 1251"/>
              <a:gd name="T75" fmla="*/ 843 h 1344"/>
              <a:gd name="T76" fmla="*/ 667 w 1251"/>
              <a:gd name="T77" fmla="*/ 708 h 1344"/>
              <a:gd name="T78" fmla="*/ 646 w 1251"/>
              <a:gd name="T79" fmla="*/ 718 h 1344"/>
              <a:gd name="T80" fmla="*/ 646 w 1251"/>
              <a:gd name="T81" fmla="*/ 1020 h 1344"/>
              <a:gd name="T82" fmla="*/ 813 w 1251"/>
              <a:gd name="T83" fmla="*/ 874 h 1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51" h="1344">
                <a:moveTo>
                  <a:pt x="1063" y="687"/>
                </a:moveTo>
                <a:cubicBezTo>
                  <a:pt x="1010" y="635"/>
                  <a:pt x="1010" y="635"/>
                  <a:pt x="1010" y="635"/>
                </a:cubicBezTo>
                <a:cubicBezTo>
                  <a:pt x="1177" y="479"/>
                  <a:pt x="1177" y="218"/>
                  <a:pt x="1010" y="52"/>
                </a:cubicBezTo>
                <a:cubicBezTo>
                  <a:pt x="1063" y="0"/>
                  <a:pt x="1063" y="0"/>
                  <a:pt x="1063" y="0"/>
                </a:cubicBezTo>
                <a:cubicBezTo>
                  <a:pt x="1250" y="187"/>
                  <a:pt x="1250" y="500"/>
                  <a:pt x="1063" y="687"/>
                </a:cubicBezTo>
                <a:close/>
                <a:moveTo>
                  <a:pt x="979" y="93"/>
                </a:moveTo>
                <a:cubicBezTo>
                  <a:pt x="927" y="135"/>
                  <a:pt x="927" y="135"/>
                  <a:pt x="927" y="135"/>
                </a:cubicBezTo>
                <a:cubicBezTo>
                  <a:pt x="1042" y="250"/>
                  <a:pt x="1042" y="437"/>
                  <a:pt x="927" y="552"/>
                </a:cubicBezTo>
                <a:cubicBezTo>
                  <a:pt x="979" y="604"/>
                  <a:pt x="979" y="604"/>
                  <a:pt x="979" y="604"/>
                </a:cubicBezTo>
                <a:cubicBezTo>
                  <a:pt x="1125" y="458"/>
                  <a:pt x="1125" y="229"/>
                  <a:pt x="979" y="93"/>
                </a:cubicBezTo>
                <a:close/>
                <a:moveTo>
                  <a:pt x="885" y="177"/>
                </a:moveTo>
                <a:cubicBezTo>
                  <a:pt x="844" y="229"/>
                  <a:pt x="844" y="229"/>
                  <a:pt x="844" y="229"/>
                </a:cubicBezTo>
                <a:cubicBezTo>
                  <a:pt x="906" y="291"/>
                  <a:pt x="906" y="395"/>
                  <a:pt x="844" y="468"/>
                </a:cubicBezTo>
                <a:cubicBezTo>
                  <a:pt x="896" y="510"/>
                  <a:pt x="896" y="510"/>
                  <a:pt x="896" y="510"/>
                </a:cubicBezTo>
                <a:cubicBezTo>
                  <a:pt x="979" y="427"/>
                  <a:pt x="979" y="270"/>
                  <a:pt x="885" y="177"/>
                </a:cubicBezTo>
                <a:close/>
                <a:moveTo>
                  <a:pt x="188" y="687"/>
                </a:moveTo>
                <a:cubicBezTo>
                  <a:pt x="240" y="635"/>
                  <a:pt x="240" y="635"/>
                  <a:pt x="240" y="635"/>
                </a:cubicBezTo>
                <a:cubicBezTo>
                  <a:pt x="73" y="479"/>
                  <a:pt x="73" y="218"/>
                  <a:pt x="240" y="52"/>
                </a:cubicBezTo>
                <a:cubicBezTo>
                  <a:pt x="188" y="0"/>
                  <a:pt x="188" y="0"/>
                  <a:pt x="188" y="0"/>
                </a:cubicBezTo>
                <a:cubicBezTo>
                  <a:pt x="0" y="187"/>
                  <a:pt x="0" y="500"/>
                  <a:pt x="188" y="687"/>
                </a:cubicBezTo>
                <a:close/>
                <a:moveTo>
                  <a:pt x="271" y="604"/>
                </a:moveTo>
                <a:cubicBezTo>
                  <a:pt x="323" y="552"/>
                  <a:pt x="323" y="552"/>
                  <a:pt x="323" y="552"/>
                </a:cubicBezTo>
                <a:cubicBezTo>
                  <a:pt x="208" y="437"/>
                  <a:pt x="208" y="250"/>
                  <a:pt x="323" y="135"/>
                </a:cubicBezTo>
                <a:cubicBezTo>
                  <a:pt x="271" y="93"/>
                  <a:pt x="271" y="93"/>
                  <a:pt x="271" y="93"/>
                </a:cubicBezTo>
                <a:cubicBezTo>
                  <a:pt x="135" y="229"/>
                  <a:pt x="135" y="458"/>
                  <a:pt x="271" y="604"/>
                </a:cubicBezTo>
                <a:close/>
                <a:moveTo>
                  <a:pt x="365" y="510"/>
                </a:moveTo>
                <a:cubicBezTo>
                  <a:pt x="417" y="468"/>
                  <a:pt x="417" y="468"/>
                  <a:pt x="417" y="468"/>
                </a:cubicBezTo>
                <a:cubicBezTo>
                  <a:pt x="344" y="395"/>
                  <a:pt x="344" y="291"/>
                  <a:pt x="417" y="229"/>
                </a:cubicBezTo>
                <a:cubicBezTo>
                  <a:pt x="365" y="177"/>
                  <a:pt x="365" y="177"/>
                  <a:pt x="365" y="177"/>
                </a:cubicBezTo>
                <a:cubicBezTo>
                  <a:pt x="271" y="270"/>
                  <a:pt x="271" y="427"/>
                  <a:pt x="365" y="510"/>
                </a:cubicBezTo>
                <a:close/>
                <a:moveTo>
                  <a:pt x="448" y="854"/>
                </a:moveTo>
                <a:cubicBezTo>
                  <a:pt x="615" y="708"/>
                  <a:pt x="615" y="708"/>
                  <a:pt x="615" y="708"/>
                </a:cubicBezTo>
                <a:cubicBezTo>
                  <a:pt x="510" y="604"/>
                  <a:pt x="510" y="604"/>
                  <a:pt x="510" y="604"/>
                </a:cubicBezTo>
                <a:cubicBezTo>
                  <a:pt x="438" y="843"/>
                  <a:pt x="438" y="843"/>
                  <a:pt x="438" y="843"/>
                </a:cubicBezTo>
                <a:lnTo>
                  <a:pt x="448" y="854"/>
                </a:lnTo>
                <a:close/>
                <a:moveTo>
                  <a:pt x="573" y="406"/>
                </a:moveTo>
                <a:cubicBezTo>
                  <a:pt x="615" y="364"/>
                  <a:pt x="615" y="364"/>
                  <a:pt x="615" y="364"/>
                </a:cubicBezTo>
                <a:cubicBezTo>
                  <a:pt x="594" y="343"/>
                  <a:pt x="594" y="343"/>
                  <a:pt x="594" y="343"/>
                </a:cubicBezTo>
                <a:lnTo>
                  <a:pt x="573" y="406"/>
                </a:lnTo>
                <a:close/>
                <a:moveTo>
                  <a:pt x="448" y="895"/>
                </a:moveTo>
                <a:cubicBezTo>
                  <a:pt x="406" y="926"/>
                  <a:pt x="406" y="926"/>
                  <a:pt x="406" y="926"/>
                </a:cubicBezTo>
                <a:cubicBezTo>
                  <a:pt x="271" y="1343"/>
                  <a:pt x="271" y="1343"/>
                  <a:pt x="271" y="1343"/>
                </a:cubicBezTo>
                <a:cubicBezTo>
                  <a:pt x="281" y="1343"/>
                  <a:pt x="281" y="1343"/>
                  <a:pt x="281" y="1343"/>
                </a:cubicBezTo>
                <a:cubicBezTo>
                  <a:pt x="615" y="1041"/>
                  <a:pt x="615" y="1041"/>
                  <a:pt x="615" y="1041"/>
                </a:cubicBezTo>
                <a:lnTo>
                  <a:pt x="448" y="895"/>
                </a:lnTo>
                <a:close/>
                <a:moveTo>
                  <a:pt x="552" y="458"/>
                </a:moveTo>
                <a:cubicBezTo>
                  <a:pt x="521" y="572"/>
                  <a:pt x="521" y="572"/>
                  <a:pt x="521" y="572"/>
                </a:cubicBezTo>
                <a:cubicBezTo>
                  <a:pt x="646" y="687"/>
                  <a:pt x="646" y="687"/>
                  <a:pt x="646" y="687"/>
                </a:cubicBezTo>
                <a:cubicBezTo>
                  <a:pt x="760" y="572"/>
                  <a:pt x="760" y="572"/>
                  <a:pt x="760" y="572"/>
                </a:cubicBezTo>
                <a:cubicBezTo>
                  <a:pt x="729" y="458"/>
                  <a:pt x="729" y="458"/>
                  <a:pt x="729" y="458"/>
                </a:cubicBezTo>
                <a:cubicBezTo>
                  <a:pt x="646" y="385"/>
                  <a:pt x="646" y="385"/>
                  <a:pt x="646" y="385"/>
                </a:cubicBezTo>
                <a:lnTo>
                  <a:pt x="552" y="458"/>
                </a:lnTo>
                <a:close/>
                <a:moveTo>
                  <a:pt x="719" y="406"/>
                </a:moveTo>
                <a:cubicBezTo>
                  <a:pt x="698" y="333"/>
                  <a:pt x="698" y="333"/>
                  <a:pt x="698" y="333"/>
                </a:cubicBezTo>
                <a:cubicBezTo>
                  <a:pt x="667" y="364"/>
                  <a:pt x="667" y="364"/>
                  <a:pt x="667" y="364"/>
                </a:cubicBezTo>
                <a:lnTo>
                  <a:pt x="719" y="406"/>
                </a:lnTo>
                <a:close/>
                <a:moveTo>
                  <a:pt x="646" y="343"/>
                </a:moveTo>
                <a:cubicBezTo>
                  <a:pt x="688" y="302"/>
                  <a:pt x="688" y="302"/>
                  <a:pt x="688" y="302"/>
                </a:cubicBezTo>
                <a:cubicBezTo>
                  <a:pt x="646" y="166"/>
                  <a:pt x="646" y="166"/>
                  <a:pt x="646" y="166"/>
                </a:cubicBezTo>
                <a:cubicBezTo>
                  <a:pt x="604" y="312"/>
                  <a:pt x="604" y="312"/>
                  <a:pt x="604" y="312"/>
                </a:cubicBezTo>
                <a:lnTo>
                  <a:pt x="646" y="343"/>
                </a:lnTo>
                <a:close/>
                <a:moveTo>
                  <a:pt x="646" y="1062"/>
                </a:moveTo>
                <a:cubicBezTo>
                  <a:pt x="323" y="1343"/>
                  <a:pt x="323" y="1343"/>
                  <a:pt x="323" y="1343"/>
                </a:cubicBezTo>
                <a:cubicBezTo>
                  <a:pt x="438" y="1343"/>
                  <a:pt x="438" y="1343"/>
                  <a:pt x="438" y="1343"/>
                </a:cubicBezTo>
                <a:cubicBezTo>
                  <a:pt x="448" y="1239"/>
                  <a:pt x="531" y="1166"/>
                  <a:pt x="635" y="1166"/>
                </a:cubicBezTo>
                <a:cubicBezTo>
                  <a:pt x="740" y="1166"/>
                  <a:pt x="823" y="1239"/>
                  <a:pt x="823" y="1343"/>
                </a:cubicBezTo>
                <a:cubicBezTo>
                  <a:pt x="958" y="1343"/>
                  <a:pt x="958" y="1343"/>
                  <a:pt x="958" y="1343"/>
                </a:cubicBezTo>
                <a:lnTo>
                  <a:pt x="646" y="1062"/>
                </a:lnTo>
                <a:close/>
                <a:moveTo>
                  <a:pt x="865" y="916"/>
                </a:moveTo>
                <a:cubicBezTo>
                  <a:pt x="833" y="895"/>
                  <a:pt x="833" y="895"/>
                  <a:pt x="833" y="895"/>
                </a:cubicBezTo>
                <a:cubicBezTo>
                  <a:pt x="667" y="1041"/>
                  <a:pt x="667" y="1041"/>
                  <a:pt x="667" y="1041"/>
                </a:cubicBezTo>
                <a:cubicBezTo>
                  <a:pt x="990" y="1332"/>
                  <a:pt x="990" y="1332"/>
                  <a:pt x="990" y="1332"/>
                </a:cubicBezTo>
                <a:lnTo>
                  <a:pt x="865" y="916"/>
                </a:lnTo>
                <a:close/>
                <a:moveTo>
                  <a:pt x="667" y="708"/>
                </a:moveTo>
                <a:cubicBezTo>
                  <a:pt x="833" y="854"/>
                  <a:pt x="833" y="854"/>
                  <a:pt x="833" y="854"/>
                </a:cubicBezTo>
                <a:cubicBezTo>
                  <a:pt x="844" y="843"/>
                  <a:pt x="844" y="843"/>
                  <a:pt x="844" y="843"/>
                </a:cubicBezTo>
                <a:cubicBezTo>
                  <a:pt x="771" y="604"/>
                  <a:pt x="771" y="604"/>
                  <a:pt x="771" y="604"/>
                </a:cubicBezTo>
                <a:lnTo>
                  <a:pt x="667" y="708"/>
                </a:lnTo>
                <a:close/>
                <a:moveTo>
                  <a:pt x="813" y="874"/>
                </a:moveTo>
                <a:cubicBezTo>
                  <a:pt x="646" y="718"/>
                  <a:pt x="646" y="718"/>
                  <a:pt x="646" y="718"/>
                </a:cubicBezTo>
                <a:cubicBezTo>
                  <a:pt x="469" y="874"/>
                  <a:pt x="469" y="874"/>
                  <a:pt x="469" y="874"/>
                </a:cubicBezTo>
                <a:cubicBezTo>
                  <a:pt x="646" y="1020"/>
                  <a:pt x="646" y="1020"/>
                  <a:pt x="646" y="1020"/>
                </a:cubicBezTo>
                <a:lnTo>
                  <a:pt x="813" y="874"/>
                </a:lnTo>
                <a:close/>
                <a:moveTo>
                  <a:pt x="813" y="874"/>
                </a:moveTo>
                <a:lnTo>
                  <a:pt x="813" y="874"/>
                </a:lnTo>
                <a:close/>
              </a:path>
            </a:pathLst>
          </a:custGeom>
          <a:solidFill>
            <a:srgbClr val="415FFF"/>
          </a:solidFill>
          <a:ln>
            <a:noFill/>
          </a:ln>
          <a:effectLst/>
          <a:extLst/>
        </p:spPr>
        <p:txBody>
          <a:bodyPr wrap="none" lIns="243785" tIns="121892" rIns="243785" bIns="121892" anchor="ctr"/>
          <a:lstStyle/>
          <a:p>
            <a:pPr>
              <a:defRPr/>
            </a:pPr>
            <a:endParaRPr lang="en-US" dirty="0">
              <a:latin typeface="微软雅黑" panose="020B0503020204020204" pitchFamily="34" charset="-122"/>
              <a:ea typeface="SimSun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34250" y="1511300"/>
            <a:ext cx="4635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 is a powerful tool to address challenges for PHY designs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92100" y="1531982"/>
            <a:ext cx="46355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Limitations of current design in PHY</a:t>
            </a:r>
          </a:p>
        </p:txBody>
      </p:sp>
    </p:spTree>
    <p:extLst>
      <p:ext uri="{BB962C8B-B14F-4D97-AF65-F5344CB8AC3E}">
        <p14:creationId xmlns:p14="http://schemas.microsoft.com/office/powerpoint/2010/main" val="3599890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349776"/>
            <a:ext cx="7926820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Motivation of AI based PHY enhancement 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E0A4481-8443-4636-8411-D4E6D20AA186}"/>
              </a:ext>
            </a:extLst>
          </p:cNvPr>
          <p:cNvSpPr txBox="1"/>
          <p:nvPr/>
        </p:nvSpPr>
        <p:spPr>
          <a:xfrm>
            <a:off x="-4338" y="1162472"/>
            <a:ext cx="11655684" cy="1720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800100" lvl="1" indent="-3429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ea typeface="宋体" pitchFamily="2" charset="-122"/>
              </a:defRPr>
            </a:lvl2pPr>
            <a:lvl3pPr marL="1200150" lvl="2" indent="-3429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–"/>
              <a:defRPr sz="2000"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lvl="1"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 based PHY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feasible using chipset in current mobile phone : </a:t>
            </a:r>
          </a:p>
          <a:p>
            <a:pPr lvl="2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capacity of one typical NPU used in current mobile phone is 8T operations (OPs) per second.</a:t>
            </a:r>
          </a:p>
          <a:p>
            <a:pPr lvl="2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complexities of typical AI networks are listed in the below table and it is seen that the complexity of AI based PHY is already affordable. 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0321158"/>
              </p:ext>
            </p:extLst>
          </p:nvPr>
        </p:nvGraphicFramePr>
        <p:xfrm>
          <a:off x="1255175" y="3143249"/>
          <a:ext cx="10200226" cy="33845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252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612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13640">
                  <a:extLst>
                    <a:ext uri="{9D8B030D-6E8A-4147-A177-3AD203B41FA5}">
                      <a16:colId xmlns:a16="http://schemas.microsoft.com/office/drawing/2014/main" val="3394359309"/>
                    </a:ext>
                  </a:extLst>
                </a:gridCol>
              </a:tblGrid>
              <a:tr h="60446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1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b="0" kern="10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Complexity (OPs)</a:t>
                      </a:r>
                      <a:endParaRPr lang="zh-CN" sz="1200" b="0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kern="10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Ratio of capacity</a:t>
                      </a:r>
                      <a:r>
                        <a:rPr lang="en-US" altLang="zh-CN" sz="1200" b="0" kern="100" baseline="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of the </a:t>
                      </a:r>
                      <a:r>
                        <a:rPr lang="en-US" altLang="zh-CN" sz="1200" b="0" kern="10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typical chipset in 1 second</a:t>
                      </a:r>
                      <a:endParaRPr lang="zh-CN" altLang="zh-CN" sz="1200" b="0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4922872"/>
                  </a:ext>
                </a:extLst>
              </a:tr>
              <a:tr h="2805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5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Inception V2</a:t>
                      </a:r>
                      <a:endParaRPr lang="zh-CN" sz="105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5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4.1G</a:t>
                      </a:r>
                      <a:endParaRPr lang="zh-CN" sz="105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5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5.1e-4</a:t>
                      </a:r>
                      <a:endParaRPr lang="zh-CN" sz="105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64869682"/>
                  </a:ext>
                </a:extLst>
              </a:tr>
              <a:tr h="2805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5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Inception V3</a:t>
                      </a:r>
                      <a:endParaRPr lang="zh-CN" altLang="zh-CN" sz="105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5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12G</a:t>
                      </a:r>
                      <a:endParaRPr lang="zh-CN" sz="105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5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1.5e-3</a:t>
                      </a:r>
                      <a:endParaRPr lang="zh-CN" sz="105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73324005"/>
                  </a:ext>
                </a:extLst>
              </a:tr>
              <a:tr h="2805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50" b="0" kern="1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CaffeNet</a:t>
                      </a:r>
                      <a:endParaRPr lang="zh-CN" altLang="zh-CN" sz="105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5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724M</a:t>
                      </a:r>
                      <a:endParaRPr lang="zh-CN" sz="105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5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9.1e-5</a:t>
                      </a:r>
                      <a:endParaRPr lang="zh-CN" sz="105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04997001"/>
                  </a:ext>
                </a:extLst>
              </a:tr>
              <a:tr h="32306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50" b="0" kern="1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GoogleNet</a:t>
                      </a:r>
                      <a:endParaRPr lang="zh-CN" altLang="zh-CN" sz="105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5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2G</a:t>
                      </a:r>
                      <a:endParaRPr lang="zh-CN" sz="105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5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2.5e-4</a:t>
                      </a:r>
                      <a:endParaRPr lang="zh-CN" sz="105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06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50" b="0" kern="1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MobileNet</a:t>
                      </a:r>
                      <a:endParaRPr lang="zh-CN" altLang="zh-CN" sz="105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5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1.15G</a:t>
                      </a:r>
                      <a:endParaRPr lang="zh-CN" sz="105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5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1.4e-4</a:t>
                      </a:r>
                      <a:endParaRPr lang="zh-CN" sz="105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06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5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AI network for DMRS in the slides</a:t>
                      </a:r>
                      <a:endParaRPr lang="zh-CN" altLang="zh-CN" sz="105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5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222M</a:t>
                      </a:r>
                      <a:endParaRPr lang="zh-CN" sz="105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5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2.8e-5 (2.8e-2 in 1ms)</a:t>
                      </a:r>
                      <a:endParaRPr lang="zh-CN" sz="105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06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5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AI network for CSI feedback in the slides</a:t>
                      </a:r>
                      <a:endParaRPr lang="zh-CN" altLang="zh-CN" sz="105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5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8.9M</a:t>
                      </a:r>
                      <a:endParaRPr lang="zh-CN" sz="105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1.1e-6 (1.1e-3 in 1ms)</a:t>
                      </a:r>
                      <a:endParaRPr lang="zh-CN" altLang="zh-CN" sz="105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02476819"/>
                  </a:ext>
                </a:extLst>
              </a:tr>
              <a:tr h="32306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5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AI network</a:t>
                      </a:r>
                      <a:r>
                        <a:rPr lang="en-US" altLang="zh-CN" sz="1050" b="0" kern="100" baseline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for beam management </a:t>
                      </a:r>
                      <a:r>
                        <a:rPr lang="en-US" altLang="zh-CN" sz="105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in the slides</a:t>
                      </a:r>
                      <a:endParaRPr lang="zh-CN" altLang="zh-CN" sz="105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5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544K</a:t>
                      </a:r>
                      <a:endParaRPr lang="zh-CN" sz="105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6.8e-8 (6.8e-5 in 1ms)</a:t>
                      </a:r>
                      <a:endParaRPr lang="zh-CN" altLang="zh-CN" sz="105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87879629"/>
                  </a:ext>
                </a:extLst>
              </a:tr>
              <a:tr h="32306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5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AI for channel</a:t>
                      </a:r>
                      <a:r>
                        <a:rPr lang="en-US" altLang="zh-CN" sz="1050" b="0" kern="100" baseline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prediction </a:t>
                      </a:r>
                      <a:r>
                        <a:rPr lang="en-US" altLang="zh-CN" sz="105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in the slides</a:t>
                      </a:r>
                      <a:endParaRPr lang="zh-CN" altLang="zh-CN" sz="105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5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7.3M</a:t>
                      </a:r>
                      <a:endParaRPr lang="zh-CN" sz="105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9.1e-7 (9.1e-4 in 1ms)</a:t>
                      </a:r>
                      <a:endParaRPr lang="zh-CN" altLang="zh-CN" sz="105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061152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7883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矩形 70"/>
          <p:cNvSpPr/>
          <p:nvPr/>
        </p:nvSpPr>
        <p:spPr>
          <a:xfrm>
            <a:off x="259492" y="3344663"/>
            <a:ext cx="6401189" cy="2372900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349776"/>
            <a:ext cx="7926820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 based DMRS channel estimation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E0A4481-8443-4636-8411-D4E6D20AA186}"/>
              </a:ext>
            </a:extLst>
          </p:cNvPr>
          <p:cNvSpPr txBox="1"/>
          <p:nvPr/>
        </p:nvSpPr>
        <p:spPr>
          <a:xfrm>
            <a:off x="-4338" y="1162472"/>
            <a:ext cx="11655684" cy="1241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800100" lvl="1" indent="-3429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ea typeface="宋体" pitchFamily="2" charset="-122"/>
              </a:defRPr>
            </a:lvl2pPr>
            <a:lvl3pPr marL="1200150" lvl="2" indent="-3429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–"/>
              <a:defRPr sz="2000"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lvl="1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problem of DMRS channel estimation is non-linear, and then winner filter based traditional linear algorithm is not optimal.</a:t>
            </a:r>
          </a:p>
          <a:p>
            <a:pPr lvl="1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Using near-optimal AI network, only 25% DMRS overhead is needed with time information.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9493" y="3315372"/>
            <a:ext cx="6284057" cy="2355421"/>
            <a:chOff x="3437773" y="982125"/>
            <a:chExt cx="7877892" cy="3368708"/>
          </a:xfrm>
        </p:grpSpPr>
        <p:sp>
          <p:nvSpPr>
            <p:cNvPr id="10" name="矩形 9"/>
            <p:cNvSpPr/>
            <p:nvPr/>
          </p:nvSpPr>
          <p:spPr>
            <a:xfrm>
              <a:off x="6778731" y="2257464"/>
              <a:ext cx="1745320" cy="1741555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AI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745307" y="1402673"/>
              <a:ext cx="398192" cy="3443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745307" y="2145623"/>
              <a:ext cx="398193" cy="3443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745307" y="1773443"/>
              <a:ext cx="398193" cy="34431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309544" y="1402673"/>
              <a:ext cx="398194" cy="34431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309544" y="1773443"/>
              <a:ext cx="398194" cy="34431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4309544" y="2144213"/>
              <a:ext cx="398194" cy="34431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745307" y="2904023"/>
              <a:ext cx="398193" cy="3443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745307" y="2524728"/>
              <a:ext cx="398193" cy="34431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745307" y="3634343"/>
              <a:ext cx="398193" cy="3443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745307" y="3267287"/>
              <a:ext cx="398193" cy="344311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4745307" y="4006523"/>
              <a:ext cx="398194" cy="34431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309544" y="2526476"/>
              <a:ext cx="398194" cy="34431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309544" y="2896333"/>
              <a:ext cx="398194" cy="34431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309544" y="3272687"/>
              <a:ext cx="398194" cy="34431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309544" y="3634343"/>
              <a:ext cx="398194" cy="34431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309544" y="4006523"/>
              <a:ext cx="398194" cy="34431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3437773" y="1028918"/>
              <a:ext cx="2615067" cy="36198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Channel on DMRS resources</a:t>
              </a:r>
              <a:endParaRPr lang="zh-CN" altLang="en-US" sz="1200" dirty="0"/>
            </a:p>
          </p:txBody>
        </p:sp>
        <p:cxnSp>
          <p:nvCxnSpPr>
            <p:cNvPr id="39" name="直接箭头连接符 38"/>
            <p:cNvCxnSpPr>
              <a:endCxn id="10" idx="1"/>
            </p:cNvCxnSpPr>
            <p:nvPr/>
          </p:nvCxnSpPr>
          <p:spPr>
            <a:xfrm>
              <a:off x="5779168" y="3128242"/>
              <a:ext cx="999563" cy="0"/>
            </a:xfrm>
            <a:prstGeom prst="straightConnector1">
              <a:avLst/>
            </a:prstGeom>
            <a:ln>
              <a:solidFill>
                <a:srgbClr val="415F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矩形 39"/>
            <p:cNvSpPr/>
            <p:nvPr/>
          </p:nvSpPr>
          <p:spPr>
            <a:xfrm>
              <a:off x="10403157" y="1402673"/>
              <a:ext cx="398194" cy="34431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0403157" y="2145623"/>
              <a:ext cx="398194" cy="34431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0403157" y="1773443"/>
              <a:ext cx="398194" cy="34431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9967394" y="1402673"/>
              <a:ext cx="398194" cy="34431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9967394" y="1773443"/>
              <a:ext cx="398194" cy="34431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9967394" y="2144213"/>
              <a:ext cx="398194" cy="34431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0403157" y="2889983"/>
              <a:ext cx="398194" cy="34431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10403157" y="2517803"/>
              <a:ext cx="398194" cy="34431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10403157" y="3634343"/>
              <a:ext cx="398194" cy="34431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0403157" y="3262163"/>
              <a:ext cx="398194" cy="34431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10403157" y="4006523"/>
              <a:ext cx="398194" cy="34431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9967394" y="2526476"/>
              <a:ext cx="398194" cy="34431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9967394" y="2896333"/>
              <a:ext cx="398194" cy="34431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9967394" y="3272687"/>
              <a:ext cx="398194" cy="34431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9967394" y="3634343"/>
              <a:ext cx="398194" cy="34431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9967394" y="4006523"/>
              <a:ext cx="398194" cy="34431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9033615" y="982125"/>
              <a:ext cx="2282050" cy="36198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Channel on all resources</a:t>
              </a:r>
              <a:endParaRPr lang="zh-CN" altLang="en-US" sz="1200" dirty="0"/>
            </a:p>
          </p:txBody>
        </p:sp>
        <p:cxnSp>
          <p:nvCxnSpPr>
            <p:cNvPr id="65" name="直接箭头连接符 64"/>
            <p:cNvCxnSpPr>
              <a:stCxn id="10" idx="3"/>
            </p:cNvCxnSpPr>
            <p:nvPr/>
          </p:nvCxnSpPr>
          <p:spPr>
            <a:xfrm>
              <a:off x="8524051" y="3128242"/>
              <a:ext cx="965435" cy="0"/>
            </a:xfrm>
            <a:prstGeom prst="straightConnector1">
              <a:avLst/>
            </a:prstGeom>
            <a:ln>
              <a:solidFill>
                <a:srgbClr val="415F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箭头连接符 65"/>
            <p:cNvCxnSpPr>
              <a:stCxn id="68" idx="1"/>
              <a:endCxn id="11" idx="3"/>
            </p:cNvCxnSpPr>
            <p:nvPr/>
          </p:nvCxnSpPr>
          <p:spPr>
            <a:xfrm flipH="1" flipV="1">
              <a:off x="5143499" y="1574829"/>
              <a:ext cx="387350" cy="1217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箭头连接符 66"/>
            <p:cNvCxnSpPr>
              <a:stCxn id="69" idx="1"/>
              <a:endCxn id="13" idx="3"/>
            </p:cNvCxnSpPr>
            <p:nvPr/>
          </p:nvCxnSpPr>
          <p:spPr>
            <a:xfrm flipH="1" flipV="1">
              <a:off x="5143501" y="1945598"/>
              <a:ext cx="387348" cy="1217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矩形 67"/>
            <p:cNvSpPr/>
            <p:nvPr/>
          </p:nvSpPr>
          <p:spPr>
            <a:xfrm>
              <a:off x="5530849" y="1405106"/>
              <a:ext cx="2594662" cy="3418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With DMRS signal</a:t>
              </a:r>
              <a:endParaRPr lang="zh-CN" altLang="en-US" sz="1100" dirty="0"/>
            </a:p>
          </p:txBody>
        </p:sp>
        <p:sp>
          <p:nvSpPr>
            <p:cNvPr id="69" name="矩形 68"/>
            <p:cNvSpPr/>
            <p:nvPr/>
          </p:nvSpPr>
          <p:spPr>
            <a:xfrm>
              <a:off x="5530849" y="1775875"/>
              <a:ext cx="2835867" cy="3418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Without DMRS signal</a:t>
              </a:r>
              <a:endParaRPr lang="zh-CN" altLang="en-US" sz="1100" dirty="0"/>
            </a:p>
          </p:txBody>
        </p:sp>
      </p:grpSp>
      <p:graphicFrame>
        <p:nvGraphicFramePr>
          <p:cNvPr id="85" name="表格 8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5032352"/>
              </p:ext>
            </p:extLst>
          </p:nvPr>
        </p:nvGraphicFramePr>
        <p:xfrm>
          <a:off x="6969663" y="3344663"/>
          <a:ext cx="4939308" cy="23261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110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82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847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Method</a:t>
                      </a:r>
                      <a:endParaRPr lang="zh-CN" altLang="en-US" sz="11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MSE</a:t>
                      </a:r>
                      <a:endParaRPr lang="zh-CN" altLang="en-US" sz="11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415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847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Traditional</a:t>
                      </a:r>
                      <a:r>
                        <a:rPr lang="en-US" altLang="zh-CN" sz="1100" b="0" baseline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algorithm with 1 slot channel estimation</a:t>
                      </a:r>
                      <a:endParaRPr lang="zh-CN" altLang="en-US" sz="11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7.9e-3</a:t>
                      </a:r>
                      <a:endParaRPr lang="zh-CN" altLang="en-US" sz="11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1234763"/>
                  </a:ext>
                </a:extLst>
              </a:tr>
              <a:tr h="57172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 network with 1 slot </a:t>
                      </a:r>
                      <a:r>
                        <a:rPr lang="en-US" altLang="zh-CN" sz="1100" b="0" baseline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channel estimation</a:t>
                      </a:r>
                      <a:endParaRPr lang="zh-CN" altLang="en-US" sz="11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4.85e-3</a:t>
                      </a:r>
                      <a:endParaRPr lang="zh-CN" altLang="en-US" sz="11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745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 network</a:t>
                      </a:r>
                      <a:r>
                        <a:rPr lang="en-US" altLang="zh-CN" sz="1100" b="0" baseline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with 10 slots joint channel estimation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baseline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but totally 25% DMRS overhead</a:t>
                      </a:r>
                      <a:endParaRPr lang="zh-CN" altLang="en-US" sz="11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5.69e-3</a:t>
                      </a:r>
                      <a:endParaRPr lang="zh-CN" altLang="en-US" sz="11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52908" y="6631061"/>
            <a:ext cx="1124313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Parameters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LLS, SNR 10dB, UE speed 3km/h, TDL-C 300ns, 3.5G Hz, 1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gNB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antenna, 1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UE antenna, 20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RBs. DMRS takes 6 subcarriers in 1 RB and 1 symbol in 1 slot.</a:t>
            </a:r>
          </a:p>
        </p:txBody>
      </p:sp>
    </p:spTree>
    <p:extLst>
      <p:ext uri="{BB962C8B-B14F-4D97-AF65-F5344CB8AC3E}">
        <p14:creationId xmlns:p14="http://schemas.microsoft.com/office/powerpoint/2010/main" val="29170806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349776"/>
            <a:ext cx="7926820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 based CSI feedback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E0A4481-8443-4636-8411-D4E6D20AA186}"/>
              </a:ext>
            </a:extLst>
          </p:cNvPr>
          <p:cNvSpPr txBox="1"/>
          <p:nvPr/>
        </p:nvSpPr>
        <p:spPr>
          <a:xfrm>
            <a:off x="-4338" y="1162472"/>
            <a:ext cx="10521776" cy="828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800100" lvl="1" indent="-3429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ea typeface="宋体" pitchFamily="2" charset="-122"/>
              </a:defRPr>
            </a:lvl2pPr>
            <a:lvl3pPr marL="1200150" lvl="2" indent="-3429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–"/>
              <a:defRPr sz="2000"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lvl="1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 network is not limited to certain restrictions of current codebook design.</a:t>
            </a:r>
          </a:p>
          <a:p>
            <a:pPr lvl="1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 low overhead case, 30% 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Tput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gain is achieved using AI, compared to NR specified solutions.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08215" y="6488668"/>
            <a:ext cx="112431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Parameters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SLS, </a:t>
            </a:r>
            <a:r>
              <a:rPr lang="en-US" altLang="zh-CN" sz="9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UMi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38.901, 7 cells, 3 sectors for each cell, UE speed 3km/h, carrier frequency 3.5 GHz, 32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gNB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antenna (</a:t>
            </a:r>
            <a:r>
              <a:rPr lang="pt-BR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[Mg Ng M N P] = [1 1 2 8 2])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4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UE antenna (</a:t>
            </a:r>
            <a:r>
              <a:rPr lang="pt-BR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[Mg Ng M N P] = [1 1 2 2 2]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), 52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RBs.  The overhead of PMI is 58 bits.</a:t>
            </a:r>
          </a:p>
        </p:txBody>
      </p:sp>
      <p:graphicFrame>
        <p:nvGraphicFramePr>
          <p:cNvPr id="25" name="表格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9591472"/>
              </p:ext>
            </p:extLst>
          </p:nvPr>
        </p:nvGraphicFramePr>
        <p:xfrm>
          <a:off x="8585200" y="3107532"/>
          <a:ext cx="3327399" cy="19695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437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3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7699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Method</a:t>
                      </a:r>
                      <a:endParaRPr lang="zh-CN" altLang="en-US" sz="11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Spectrum</a:t>
                      </a:r>
                      <a:r>
                        <a:rPr lang="en-US" altLang="zh-CN" sz="1100" b="0" baseline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efficiency (bit/s/Hz)</a:t>
                      </a:r>
                      <a:endParaRPr lang="zh-CN" altLang="en-US" sz="11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415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890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 specified solution</a:t>
                      </a:r>
                      <a:endParaRPr lang="zh-CN" altLang="en-US" sz="11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6.41</a:t>
                      </a:r>
                      <a:endParaRPr lang="zh-CN" altLang="en-US" sz="11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1234763"/>
                  </a:ext>
                </a:extLst>
              </a:tr>
              <a:tr h="70368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endParaRPr lang="zh-CN" altLang="en-US" sz="11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8.28</a:t>
                      </a:r>
                      <a:endParaRPr lang="zh-CN" altLang="en-US" sz="11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7" name="矩形 46"/>
          <p:cNvSpPr/>
          <p:nvPr/>
        </p:nvSpPr>
        <p:spPr>
          <a:xfrm>
            <a:off x="225362" y="3107532"/>
            <a:ext cx="7991374" cy="1969583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328737" y="3195320"/>
            <a:ext cx="7803611" cy="1747332"/>
            <a:chOff x="904031" y="4771640"/>
            <a:chExt cx="7803611" cy="1347537"/>
          </a:xfrm>
        </p:grpSpPr>
        <p:grpSp>
          <p:nvGrpSpPr>
            <p:cNvPr id="48" name="组合 47"/>
            <p:cNvGrpSpPr/>
            <p:nvPr/>
          </p:nvGrpSpPr>
          <p:grpSpPr>
            <a:xfrm>
              <a:off x="904031" y="4771640"/>
              <a:ext cx="7803611" cy="1347537"/>
              <a:chOff x="399697" y="1068404"/>
              <a:chExt cx="9908959" cy="1347537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2204106" y="1621572"/>
                <a:ext cx="1732313" cy="646331"/>
              </a:xfrm>
              <a:prstGeom prst="rect">
                <a:avLst/>
              </a:prstGeom>
              <a:solidFill>
                <a:srgbClr val="415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AI</a:t>
                </a:r>
                <a:r>
                  <a:rPr lang="zh-CN" altLang="en-US" sz="1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encoder</a:t>
                </a:r>
                <a:endPara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50" name="直接箭头连接符 49"/>
              <p:cNvCxnSpPr>
                <a:endCxn id="49" idx="1"/>
              </p:cNvCxnSpPr>
              <p:nvPr/>
            </p:nvCxnSpPr>
            <p:spPr>
              <a:xfrm>
                <a:off x="1865731" y="1944735"/>
                <a:ext cx="338375" cy="3"/>
              </a:xfrm>
              <a:prstGeom prst="straightConnector1">
                <a:avLst/>
              </a:prstGeom>
              <a:ln>
                <a:solidFill>
                  <a:srgbClr val="415FFF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箭头连接符 51"/>
              <p:cNvCxnSpPr>
                <a:stCxn id="49" idx="3"/>
              </p:cNvCxnSpPr>
              <p:nvPr/>
            </p:nvCxnSpPr>
            <p:spPr>
              <a:xfrm flipV="1">
                <a:off x="3936419" y="1944735"/>
                <a:ext cx="557235" cy="3"/>
              </a:xfrm>
              <a:prstGeom prst="straightConnector1">
                <a:avLst/>
              </a:prstGeom>
              <a:ln>
                <a:solidFill>
                  <a:srgbClr val="415FFF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箭头连接符 53"/>
              <p:cNvCxnSpPr/>
              <p:nvPr/>
            </p:nvCxnSpPr>
            <p:spPr>
              <a:xfrm>
                <a:off x="5802613" y="1944735"/>
                <a:ext cx="703043" cy="3"/>
              </a:xfrm>
              <a:prstGeom prst="straightConnector1">
                <a:avLst/>
              </a:prstGeom>
              <a:ln>
                <a:solidFill>
                  <a:srgbClr val="415FFF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箭头连接符 54"/>
              <p:cNvCxnSpPr>
                <a:stCxn id="57" idx="3"/>
              </p:cNvCxnSpPr>
              <p:nvPr/>
            </p:nvCxnSpPr>
            <p:spPr>
              <a:xfrm flipV="1">
                <a:off x="8237968" y="1944735"/>
                <a:ext cx="480007" cy="1"/>
              </a:xfrm>
              <a:prstGeom prst="straightConnector1">
                <a:avLst/>
              </a:prstGeom>
              <a:ln>
                <a:solidFill>
                  <a:srgbClr val="415FFF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矩形 56"/>
              <p:cNvSpPr/>
              <p:nvPr/>
            </p:nvSpPr>
            <p:spPr>
              <a:xfrm>
                <a:off x="6505655" y="1621570"/>
                <a:ext cx="1732313" cy="646331"/>
              </a:xfrm>
              <a:prstGeom prst="rect">
                <a:avLst/>
              </a:prstGeom>
              <a:solidFill>
                <a:srgbClr val="415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AI</a:t>
                </a:r>
                <a:r>
                  <a:rPr lang="zh-CN" altLang="en-US" sz="1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1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decoder</a:t>
                </a:r>
                <a:endPara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399697" y="1068404"/>
                <a:ext cx="3893639" cy="1347537"/>
              </a:xfrm>
              <a:prstGeom prst="rect">
                <a:avLst/>
              </a:prstGeom>
              <a:noFill/>
              <a:ln>
                <a:solidFill>
                  <a:srgbClr val="415FFF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6148737" y="1068404"/>
                <a:ext cx="4159919" cy="1347537"/>
              </a:xfrm>
              <a:prstGeom prst="rect">
                <a:avLst/>
              </a:prstGeom>
              <a:noFill/>
              <a:ln>
                <a:solidFill>
                  <a:srgbClr val="415FFF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1513961" y="1229780"/>
                <a:ext cx="138028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UE side</a:t>
                </a:r>
                <a:endPara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文本框 60"/>
              <p:cNvSpPr txBox="1"/>
              <p:nvPr/>
            </p:nvSpPr>
            <p:spPr>
              <a:xfrm>
                <a:off x="7538551" y="1234103"/>
                <a:ext cx="138028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 err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gNB</a:t>
                </a:r>
                <a:endPara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1" name="矩形 70"/>
            <p:cNvSpPr/>
            <p:nvPr/>
          </p:nvSpPr>
          <p:spPr>
            <a:xfrm>
              <a:off x="960809" y="5311174"/>
              <a:ext cx="1077064" cy="6463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CSI-RS channel estimation</a:t>
              </a:r>
              <a:endPara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4128149" y="5324806"/>
              <a:ext cx="1113395" cy="6463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Binary bits</a:t>
              </a:r>
              <a:r>
                <a:rPr lang="zh-CN" altLang="en-US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PMI</a:t>
              </a:r>
              <a:r>
                <a:rPr lang="zh-CN" altLang="en-US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7454931" y="5324806"/>
              <a:ext cx="1155669" cy="6326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Recovered Channel Information</a:t>
              </a:r>
              <a:endPara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39657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矩形 70"/>
          <p:cNvSpPr/>
          <p:nvPr/>
        </p:nvSpPr>
        <p:spPr>
          <a:xfrm>
            <a:off x="872557" y="3113648"/>
            <a:ext cx="4448476" cy="2918688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349776"/>
            <a:ext cx="7926820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 on CSI-RS overhead reduction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E0A4481-8443-4636-8411-D4E6D20AA186}"/>
              </a:ext>
            </a:extLst>
          </p:cNvPr>
          <p:cNvSpPr txBox="1"/>
          <p:nvPr/>
        </p:nvSpPr>
        <p:spPr>
          <a:xfrm>
            <a:off x="-4338" y="1162472"/>
            <a:ext cx="10521776" cy="1197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800100" lvl="1" indent="-3429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ea typeface="宋体" pitchFamily="2" charset="-122"/>
              </a:defRPr>
            </a:lvl2pPr>
            <a:lvl3pPr marL="1200150" lvl="2" indent="-3429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–"/>
              <a:defRPr sz="2000"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lvl="1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Full channel characteristic could be learnt by AI to reduce the CSI-RS overhead.</a:t>
            </a:r>
          </a:p>
          <a:p>
            <a:pPr lvl="1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Using 50% CSI-RS overhead, AI based CSI-RS compression could achieve better throughput than traditional algorithm with 100% CSI-RS overhead, in low SNR region.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08215" y="6627168"/>
            <a:ext cx="1124313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Parameters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LLS, SNR -8~0dB, UE speed 3km/h, / CDL-C 300ns, carrier frequency 3.5G Hz, 128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gNB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antennas, 64 CSI-RS ports, 4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UE antennas, 52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RBs..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1000092" y="3154608"/>
            <a:ext cx="4320866" cy="2665965"/>
            <a:chOff x="3732651" y="1646315"/>
            <a:chExt cx="7992814" cy="4724022"/>
          </a:xfrm>
        </p:grpSpPr>
        <p:sp>
          <p:nvSpPr>
            <p:cNvPr id="18" name="矩形 17"/>
            <p:cNvSpPr/>
            <p:nvPr/>
          </p:nvSpPr>
          <p:spPr>
            <a:xfrm>
              <a:off x="6739206" y="2766900"/>
              <a:ext cx="1745319" cy="2903360"/>
            </a:xfrm>
            <a:prstGeom prst="rect">
              <a:avLst/>
            </a:prstGeom>
            <a:solidFill>
              <a:srgbClr val="415FF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AI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732651" y="1666131"/>
              <a:ext cx="2809290" cy="4908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Full antenna ports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cxnSp>
          <p:nvCxnSpPr>
            <p:cNvPr id="20" name="直接箭头连接符 19"/>
            <p:cNvCxnSpPr>
              <a:endCxn id="18" idx="1"/>
            </p:cNvCxnSpPr>
            <p:nvPr/>
          </p:nvCxnSpPr>
          <p:spPr>
            <a:xfrm>
              <a:off x="5731623" y="4218580"/>
              <a:ext cx="1007583" cy="0"/>
            </a:xfrm>
            <a:prstGeom prst="straightConnector1">
              <a:avLst/>
            </a:prstGeom>
            <a:ln>
              <a:solidFill>
                <a:srgbClr val="415F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>
              <a:stCxn id="18" idx="3"/>
            </p:cNvCxnSpPr>
            <p:nvPr/>
          </p:nvCxnSpPr>
          <p:spPr>
            <a:xfrm>
              <a:off x="8484525" y="4218580"/>
              <a:ext cx="1007583" cy="0"/>
            </a:xfrm>
            <a:prstGeom prst="straightConnector1">
              <a:avLst/>
            </a:prstGeom>
            <a:ln>
              <a:solidFill>
                <a:srgbClr val="415F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9763375" y="2161764"/>
              <a:ext cx="400050" cy="372180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9763375" y="3248998"/>
              <a:ext cx="400050" cy="372180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9763375" y="4336232"/>
              <a:ext cx="400050" cy="372180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9763375" y="5423466"/>
              <a:ext cx="400050" cy="372180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9763375" y="2165904"/>
              <a:ext cx="370629" cy="364681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9753849" y="3250508"/>
              <a:ext cx="370629" cy="364681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9763375" y="4332172"/>
              <a:ext cx="370629" cy="364681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9770851" y="5423301"/>
              <a:ext cx="370629" cy="364681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10336038" y="2720918"/>
              <a:ext cx="400050" cy="372180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10336038" y="3808152"/>
              <a:ext cx="400050" cy="372180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10336038" y="4895386"/>
              <a:ext cx="400050" cy="372180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10336038" y="5982620"/>
              <a:ext cx="400050" cy="372180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10326988" y="2721191"/>
              <a:ext cx="370629" cy="364681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H="1">
              <a:off x="10337165" y="3807430"/>
              <a:ext cx="370629" cy="364681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H="1">
              <a:off x="10344444" y="4908702"/>
              <a:ext cx="370629" cy="364681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>
              <a:off x="10346038" y="5971081"/>
              <a:ext cx="370629" cy="364681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矩形 37"/>
            <p:cNvSpPr/>
            <p:nvPr/>
          </p:nvSpPr>
          <p:spPr>
            <a:xfrm>
              <a:off x="9023518" y="1646315"/>
              <a:ext cx="2701947" cy="4908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Less CSI-RS ports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4457724" y="2177301"/>
              <a:ext cx="400050" cy="372180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4457724" y="2720918"/>
              <a:ext cx="400050" cy="372180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4457724" y="3264535"/>
              <a:ext cx="400050" cy="372180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4457724" y="3808152"/>
              <a:ext cx="400050" cy="372180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4457724" y="4351769"/>
              <a:ext cx="400050" cy="372180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4457724" y="4895386"/>
              <a:ext cx="400050" cy="372180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4457724" y="5439003"/>
              <a:ext cx="400050" cy="372180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4457724" y="5982620"/>
              <a:ext cx="400050" cy="372180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4457724" y="2181441"/>
              <a:ext cx="370629" cy="364681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H="1">
              <a:off x="4448674" y="2721191"/>
              <a:ext cx="370629" cy="364681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4448198" y="3266045"/>
              <a:ext cx="370629" cy="364681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>
              <a:off x="4458851" y="3807430"/>
              <a:ext cx="370629" cy="364681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4457724" y="4347709"/>
              <a:ext cx="370629" cy="364681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H="1">
              <a:off x="4466130" y="4908702"/>
              <a:ext cx="370629" cy="364681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4465200" y="5438838"/>
              <a:ext cx="370629" cy="364681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H="1">
              <a:off x="4467724" y="5971081"/>
              <a:ext cx="370629" cy="364681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5030387" y="2192838"/>
              <a:ext cx="400050" cy="372180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5030387" y="2736455"/>
              <a:ext cx="400050" cy="372180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5030387" y="3280072"/>
              <a:ext cx="400050" cy="372180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5030387" y="3823689"/>
              <a:ext cx="400050" cy="372180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5030387" y="4367306"/>
              <a:ext cx="400050" cy="372180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5030387" y="4910923"/>
              <a:ext cx="400050" cy="372180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5030387" y="5454540"/>
              <a:ext cx="400050" cy="372180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5030387" y="5998157"/>
              <a:ext cx="400050" cy="372180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H="1">
              <a:off x="5030387" y="2196978"/>
              <a:ext cx="370629" cy="364681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H="1">
              <a:off x="5021337" y="2736728"/>
              <a:ext cx="370629" cy="364681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H="1">
              <a:off x="5020861" y="3281582"/>
              <a:ext cx="370629" cy="364681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H="1">
              <a:off x="5031514" y="3822967"/>
              <a:ext cx="370629" cy="364681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H="1">
              <a:off x="5030387" y="4363246"/>
              <a:ext cx="370629" cy="364681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H="1">
              <a:off x="5038793" y="4924239"/>
              <a:ext cx="370629" cy="364681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H="1">
              <a:off x="5037863" y="5454375"/>
              <a:ext cx="370629" cy="364681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H="1">
              <a:off x="5040387" y="5986618"/>
              <a:ext cx="370629" cy="364681"/>
            </a:xfrm>
            <a:prstGeom prst="line">
              <a:avLst/>
            </a:prstGeom>
            <a:ln w="38100">
              <a:solidFill>
                <a:srgbClr val="415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4804" y="2998815"/>
            <a:ext cx="4281393" cy="3116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362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63"/>
          <p:cNvSpPr/>
          <p:nvPr/>
        </p:nvSpPr>
        <p:spPr>
          <a:xfrm>
            <a:off x="680173" y="3279135"/>
            <a:ext cx="5556997" cy="2210418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349776"/>
            <a:ext cx="7926820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 based fast beam selection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E0A4481-8443-4636-8411-D4E6D20AA186}"/>
              </a:ext>
            </a:extLst>
          </p:cNvPr>
          <p:cNvSpPr txBox="1"/>
          <p:nvPr/>
        </p:nvSpPr>
        <p:spPr>
          <a:xfrm>
            <a:off x="-4338" y="1162472"/>
            <a:ext cx="11848676" cy="156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800100" lvl="1" indent="-3429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ea typeface="宋体" pitchFamily="2" charset="-122"/>
              </a:defRPr>
            </a:lvl2pPr>
            <a:lvl3pPr marL="1200150" lvl="2" indent="-3429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–"/>
              <a:defRPr sz="2000"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lvl="1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Measure small number of beam pairs, and use AI to estimate qualities of all beam pairs.</a:t>
            </a:r>
          </a:p>
          <a:p>
            <a:pPr lvl="1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Compared to the measurement of 32 beam pairs in non-AI method, with AI-based methods UE only needs to measure 8 beam pairs hence reducing the number of measurements by 75%, expediting overall beam management process and reducing power consumption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08215" y="6488668"/>
            <a:ext cx="112431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Parameters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SLS, </a:t>
            </a:r>
            <a:r>
              <a:rPr lang="en-US" altLang="zh-CN" sz="9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UMi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38.901, 7 cells, 3 sectors for each cell, UE speed 3km/h, carrier frequency 30GHz, subcarrier spacing 120KHz, 64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gNB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antenna (</a:t>
            </a:r>
            <a:r>
              <a:rPr lang="pt-BR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[Mg Ng M N P] = [1 1 4 8 2])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16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UE antenna (</a:t>
            </a:r>
            <a:r>
              <a:rPr lang="pt-BR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[Mg Ng M N P] = [1 1 2 4 2]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), 52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RBs. L1-RSRP based beam selection method, 32 </a:t>
            </a:r>
            <a:r>
              <a:rPr lang="en-US" altLang="zh-CN" sz="9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gNB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beams and 16 UE beams.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680173" y="3616277"/>
            <a:ext cx="5476333" cy="1366671"/>
            <a:chOff x="3731091" y="1816827"/>
            <a:chExt cx="5476333" cy="1366671"/>
          </a:xfrm>
        </p:grpSpPr>
        <p:sp>
          <p:nvSpPr>
            <p:cNvPr id="52" name="椭圆 51"/>
            <p:cNvSpPr/>
            <p:nvPr/>
          </p:nvSpPr>
          <p:spPr>
            <a:xfrm>
              <a:off x="4106071" y="2104653"/>
              <a:ext cx="201553" cy="215214"/>
            </a:xfrm>
            <a:prstGeom prst="ellipse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53" name="椭圆 52"/>
            <p:cNvSpPr/>
            <p:nvPr/>
          </p:nvSpPr>
          <p:spPr>
            <a:xfrm>
              <a:off x="4381688" y="2104653"/>
              <a:ext cx="201553" cy="215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54" name="椭圆 53"/>
            <p:cNvSpPr/>
            <p:nvPr/>
          </p:nvSpPr>
          <p:spPr>
            <a:xfrm>
              <a:off x="4657305" y="2104653"/>
              <a:ext cx="201553" cy="215214"/>
            </a:xfrm>
            <a:prstGeom prst="ellipse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55" name="椭圆 54"/>
            <p:cNvSpPr/>
            <p:nvPr/>
          </p:nvSpPr>
          <p:spPr>
            <a:xfrm>
              <a:off x="4932922" y="2104653"/>
              <a:ext cx="201553" cy="215214"/>
            </a:xfrm>
            <a:prstGeom prst="ellipse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56" name="椭圆 55"/>
            <p:cNvSpPr/>
            <p:nvPr/>
          </p:nvSpPr>
          <p:spPr>
            <a:xfrm>
              <a:off x="5208539" y="2104653"/>
              <a:ext cx="201553" cy="215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57" name="椭圆 56"/>
            <p:cNvSpPr/>
            <p:nvPr/>
          </p:nvSpPr>
          <p:spPr>
            <a:xfrm>
              <a:off x="5484156" y="2104653"/>
              <a:ext cx="201553" cy="215214"/>
            </a:xfrm>
            <a:prstGeom prst="ellipse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58" name="椭圆 57"/>
            <p:cNvSpPr/>
            <p:nvPr/>
          </p:nvSpPr>
          <p:spPr>
            <a:xfrm>
              <a:off x="4106071" y="2392530"/>
              <a:ext cx="201553" cy="215214"/>
            </a:xfrm>
            <a:prstGeom prst="ellipse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59" name="椭圆 58"/>
            <p:cNvSpPr/>
            <p:nvPr/>
          </p:nvSpPr>
          <p:spPr>
            <a:xfrm>
              <a:off x="4381688" y="2392530"/>
              <a:ext cx="201553" cy="215214"/>
            </a:xfrm>
            <a:prstGeom prst="ellipse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60" name="椭圆 59"/>
            <p:cNvSpPr/>
            <p:nvPr/>
          </p:nvSpPr>
          <p:spPr>
            <a:xfrm>
              <a:off x="4657305" y="2392530"/>
              <a:ext cx="201553" cy="215214"/>
            </a:xfrm>
            <a:prstGeom prst="ellipse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61" name="椭圆 60"/>
            <p:cNvSpPr/>
            <p:nvPr/>
          </p:nvSpPr>
          <p:spPr>
            <a:xfrm>
              <a:off x="4932922" y="2392530"/>
              <a:ext cx="201553" cy="215214"/>
            </a:xfrm>
            <a:prstGeom prst="ellipse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62" name="椭圆 61"/>
            <p:cNvSpPr/>
            <p:nvPr/>
          </p:nvSpPr>
          <p:spPr>
            <a:xfrm>
              <a:off x="5208539" y="2392530"/>
              <a:ext cx="201553" cy="215214"/>
            </a:xfrm>
            <a:prstGeom prst="ellipse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65" name="椭圆 64"/>
            <p:cNvSpPr/>
            <p:nvPr/>
          </p:nvSpPr>
          <p:spPr>
            <a:xfrm>
              <a:off x="5484156" y="2392530"/>
              <a:ext cx="201553" cy="215214"/>
            </a:xfrm>
            <a:prstGeom prst="ellipse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66" name="椭圆 65"/>
            <p:cNvSpPr/>
            <p:nvPr/>
          </p:nvSpPr>
          <p:spPr>
            <a:xfrm>
              <a:off x="4106071" y="2680407"/>
              <a:ext cx="201553" cy="215214"/>
            </a:xfrm>
            <a:prstGeom prst="ellipse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67" name="椭圆 66"/>
            <p:cNvSpPr/>
            <p:nvPr/>
          </p:nvSpPr>
          <p:spPr>
            <a:xfrm>
              <a:off x="4381688" y="2680407"/>
              <a:ext cx="201553" cy="215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68" name="椭圆 67"/>
            <p:cNvSpPr/>
            <p:nvPr/>
          </p:nvSpPr>
          <p:spPr>
            <a:xfrm>
              <a:off x="4657305" y="2680407"/>
              <a:ext cx="201553" cy="215214"/>
            </a:xfrm>
            <a:prstGeom prst="ellipse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69" name="椭圆 68"/>
            <p:cNvSpPr/>
            <p:nvPr/>
          </p:nvSpPr>
          <p:spPr>
            <a:xfrm>
              <a:off x="4932922" y="2680407"/>
              <a:ext cx="201553" cy="215214"/>
            </a:xfrm>
            <a:prstGeom prst="ellipse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70" name="椭圆 69"/>
            <p:cNvSpPr/>
            <p:nvPr/>
          </p:nvSpPr>
          <p:spPr>
            <a:xfrm>
              <a:off x="5208539" y="2680407"/>
              <a:ext cx="201553" cy="2152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71" name="椭圆 70"/>
            <p:cNvSpPr/>
            <p:nvPr/>
          </p:nvSpPr>
          <p:spPr>
            <a:xfrm>
              <a:off x="5484156" y="2680407"/>
              <a:ext cx="201553" cy="215214"/>
            </a:xfrm>
            <a:prstGeom prst="ellipse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72" name="椭圆 71"/>
            <p:cNvSpPr/>
            <p:nvPr/>
          </p:nvSpPr>
          <p:spPr>
            <a:xfrm>
              <a:off x="4106071" y="2968284"/>
              <a:ext cx="201553" cy="215214"/>
            </a:xfrm>
            <a:prstGeom prst="ellipse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73" name="椭圆 72"/>
            <p:cNvSpPr/>
            <p:nvPr/>
          </p:nvSpPr>
          <p:spPr>
            <a:xfrm>
              <a:off x="4381688" y="2968284"/>
              <a:ext cx="201553" cy="215214"/>
            </a:xfrm>
            <a:prstGeom prst="ellipse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74" name="椭圆 73"/>
            <p:cNvSpPr/>
            <p:nvPr/>
          </p:nvSpPr>
          <p:spPr>
            <a:xfrm>
              <a:off x="4657305" y="2968284"/>
              <a:ext cx="201553" cy="215214"/>
            </a:xfrm>
            <a:prstGeom prst="ellipse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75" name="椭圆 74"/>
            <p:cNvSpPr/>
            <p:nvPr/>
          </p:nvSpPr>
          <p:spPr>
            <a:xfrm>
              <a:off x="4932922" y="2968284"/>
              <a:ext cx="201553" cy="215214"/>
            </a:xfrm>
            <a:prstGeom prst="ellipse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76" name="椭圆 75"/>
            <p:cNvSpPr/>
            <p:nvPr/>
          </p:nvSpPr>
          <p:spPr>
            <a:xfrm>
              <a:off x="5208539" y="2968284"/>
              <a:ext cx="201553" cy="215214"/>
            </a:xfrm>
            <a:prstGeom prst="ellipse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77" name="椭圆 76"/>
            <p:cNvSpPr/>
            <p:nvPr/>
          </p:nvSpPr>
          <p:spPr>
            <a:xfrm>
              <a:off x="5484156" y="2968284"/>
              <a:ext cx="201553" cy="215214"/>
            </a:xfrm>
            <a:prstGeom prst="ellipse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78" name="矩形 77"/>
            <p:cNvSpPr/>
            <p:nvPr/>
          </p:nvSpPr>
          <p:spPr>
            <a:xfrm>
              <a:off x="6024750" y="2250938"/>
              <a:ext cx="977183" cy="880395"/>
            </a:xfrm>
            <a:prstGeom prst="rect">
              <a:avLst/>
            </a:prstGeom>
            <a:solidFill>
              <a:srgbClr val="415FFF"/>
            </a:solidFill>
            <a:ln>
              <a:solidFill>
                <a:srgbClr val="415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AI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9" name="直接箭头连接符 78"/>
            <p:cNvCxnSpPr>
              <a:stCxn id="56" idx="6"/>
              <a:endCxn id="78" idx="1"/>
            </p:cNvCxnSpPr>
            <p:nvPr/>
          </p:nvCxnSpPr>
          <p:spPr>
            <a:xfrm>
              <a:off x="5410092" y="2212260"/>
              <a:ext cx="614658" cy="478876"/>
            </a:xfrm>
            <a:prstGeom prst="straightConnector1">
              <a:avLst/>
            </a:prstGeom>
            <a:solidFill>
              <a:srgbClr val="0066FF"/>
            </a:solidFill>
            <a:ln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箭头连接符 79"/>
            <p:cNvCxnSpPr>
              <a:stCxn id="53" idx="6"/>
              <a:endCxn id="78" idx="1"/>
            </p:cNvCxnSpPr>
            <p:nvPr/>
          </p:nvCxnSpPr>
          <p:spPr>
            <a:xfrm>
              <a:off x="4583241" y="2212260"/>
              <a:ext cx="1441509" cy="478876"/>
            </a:xfrm>
            <a:prstGeom prst="straightConnector1">
              <a:avLst/>
            </a:prstGeom>
            <a:solidFill>
              <a:srgbClr val="0066FF"/>
            </a:solidFill>
            <a:ln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箭头连接符 80"/>
            <p:cNvCxnSpPr>
              <a:stCxn id="70" idx="6"/>
              <a:endCxn id="78" idx="1"/>
            </p:cNvCxnSpPr>
            <p:nvPr/>
          </p:nvCxnSpPr>
          <p:spPr>
            <a:xfrm flipV="1">
              <a:off x="5410092" y="2691136"/>
              <a:ext cx="614658" cy="96878"/>
            </a:xfrm>
            <a:prstGeom prst="straightConnector1">
              <a:avLst/>
            </a:prstGeom>
            <a:solidFill>
              <a:srgbClr val="0066FF"/>
            </a:solidFill>
            <a:ln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箭头连接符 81"/>
            <p:cNvCxnSpPr>
              <a:stCxn id="67" idx="6"/>
              <a:endCxn id="78" idx="1"/>
            </p:cNvCxnSpPr>
            <p:nvPr/>
          </p:nvCxnSpPr>
          <p:spPr>
            <a:xfrm flipV="1">
              <a:off x="4583241" y="2691136"/>
              <a:ext cx="1441509" cy="96878"/>
            </a:xfrm>
            <a:prstGeom prst="straightConnector1">
              <a:avLst/>
            </a:prstGeom>
            <a:solidFill>
              <a:srgbClr val="0066FF"/>
            </a:solidFill>
            <a:ln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文本框 82"/>
            <p:cNvSpPr txBox="1"/>
            <p:nvPr/>
          </p:nvSpPr>
          <p:spPr>
            <a:xfrm>
              <a:off x="3731091" y="1816827"/>
              <a:ext cx="2503065" cy="2616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Qualities of selected beam pairs</a:t>
              </a:r>
              <a:endPara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7466259" y="2475691"/>
              <a:ext cx="1741165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Estimated qualities of all beam pairs</a:t>
              </a:r>
              <a:endPara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5" name="直接箭头连接符 84"/>
            <p:cNvCxnSpPr>
              <a:stCxn id="78" idx="3"/>
              <a:endCxn id="84" idx="1"/>
            </p:cNvCxnSpPr>
            <p:nvPr/>
          </p:nvCxnSpPr>
          <p:spPr>
            <a:xfrm flipV="1">
              <a:off x="7001933" y="2691135"/>
              <a:ext cx="464326" cy="1"/>
            </a:xfrm>
            <a:prstGeom prst="straightConnector1">
              <a:avLst/>
            </a:prstGeom>
            <a:solidFill>
              <a:srgbClr val="0066FF"/>
            </a:solidFill>
            <a:ln>
              <a:solidFill>
                <a:srgbClr val="415F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88" name="图表 8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0910392"/>
              </p:ext>
            </p:extLst>
          </p:nvPr>
        </p:nvGraphicFramePr>
        <p:xfrm>
          <a:off x="6612150" y="3187632"/>
          <a:ext cx="4933950" cy="25365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5740793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矩形 127"/>
          <p:cNvSpPr/>
          <p:nvPr/>
        </p:nvSpPr>
        <p:spPr>
          <a:xfrm>
            <a:off x="408215" y="3326674"/>
            <a:ext cx="6031086" cy="2249994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349776"/>
            <a:ext cx="7926820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 based channel prediction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E0A4481-8443-4636-8411-D4E6D20AA186}"/>
              </a:ext>
            </a:extLst>
          </p:cNvPr>
          <p:cNvSpPr txBox="1"/>
          <p:nvPr/>
        </p:nvSpPr>
        <p:spPr>
          <a:xfrm>
            <a:off x="-4338" y="1162472"/>
            <a:ext cx="11866592" cy="1241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800100" lvl="1" indent="-3429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ea typeface="宋体" pitchFamily="2" charset="-122"/>
              </a:defRPr>
            </a:lvl2pPr>
            <a:lvl3pPr marL="1200150" lvl="2" indent="-3429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–"/>
              <a:defRPr sz="2000"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lvl="1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Using the channel information measured from previous RS, AI-based mechanism could predict the future channel information very well.</a:t>
            </a:r>
          </a:p>
          <a:p>
            <a:pPr lvl="1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About 20% 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Tput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gain is achieved by AI based channel prediction for speed 30km/h and single user scheduling. 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1009487"/>
              </p:ext>
            </p:extLst>
          </p:nvPr>
        </p:nvGraphicFramePr>
        <p:xfrm>
          <a:off x="6770253" y="3326677"/>
          <a:ext cx="5092001" cy="22499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325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90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0399">
                  <a:extLst>
                    <a:ext uri="{9D8B030D-6E8A-4147-A177-3AD203B41FA5}">
                      <a16:colId xmlns:a16="http://schemas.microsoft.com/office/drawing/2014/main" val="3394359309"/>
                    </a:ext>
                  </a:extLst>
                </a:gridCol>
              </a:tblGrid>
              <a:tr h="26612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1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Case</a:t>
                      </a:r>
                      <a:endParaRPr lang="zh-CN" sz="11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NMSE</a:t>
                      </a:r>
                      <a:endParaRPr lang="zh-CN" sz="11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05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612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1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100" b="0" kern="10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Speed</a:t>
                      </a:r>
                      <a:r>
                        <a:rPr lang="en-US" altLang="zh-CN" sz="1100" b="0" kern="100" baseline="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3km/h</a:t>
                      </a:r>
                      <a:endParaRPr lang="zh-CN" sz="1100" b="0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kern="10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Speed</a:t>
                      </a:r>
                      <a:r>
                        <a:rPr lang="en-US" altLang="zh-CN" sz="1100" b="0" kern="100" baseline="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30km/h</a:t>
                      </a:r>
                      <a:endParaRPr lang="zh-CN" altLang="zh-CN" sz="1100" b="0" kern="100" dirty="0"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4922872"/>
                  </a:ext>
                </a:extLst>
              </a:tr>
              <a:tr h="26612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1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No channel prediction</a:t>
                      </a:r>
                      <a:endParaRPr lang="zh-CN" sz="11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0.15</a:t>
                      </a:r>
                      <a:endParaRPr lang="zh-CN" sz="11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1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1.6</a:t>
                      </a:r>
                      <a:endParaRPr lang="zh-CN" sz="11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64869682"/>
                  </a:ext>
                </a:extLst>
              </a:tr>
              <a:tr h="26612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AI</a:t>
                      </a:r>
                      <a:r>
                        <a:rPr lang="en-US" altLang="zh-CN" sz="11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with information of 2 periods</a:t>
                      </a:r>
                      <a:endParaRPr lang="zh-CN" sz="11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2.5e-8</a:t>
                      </a:r>
                      <a:endParaRPr lang="zh-CN" sz="11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2.6e-7</a:t>
                      </a:r>
                      <a:endParaRPr lang="zh-CN" sz="11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73324005"/>
                  </a:ext>
                </a:extLst>
              </a:tr>
              <a:tr h="26612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1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AI with information of 4 periods</a:t>
                      </a:r>
                      <a:endParaRPr lang="zh-CN" altLang="zh-CN" sz="11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3.3e-9</a:t>
                      </a:r>
                      <a:endParaRPr lang="zh-CN" sz="11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4.2e-8</a:t>
                      </a:r>
                      <a:endParaRPr lang="zh-CN" sz="11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04997001"/>
                  </a:ext>
                </a:extLst>
              </a:tr>
              <a:tr h="30644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1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AI with information of 6 periods</a:t>
                      </a:r>
                      <a:endParaRPr lang="zh-CN" altLang="zh-CN" sz="11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7.9e-10</a:t>
                      </a:r>
                      <a:endParaRPr lang="zh-CN" sz="11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1.9e-8</a:t>
                      </a:r>
                      <a:endParaRPr lang="zh-CN" sz="11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44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1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AI with information of 8 periods</a:t>
                      </a:r>
                      <a:endParaRPr lang="zh-CN" altLang="zh-CN" sz="11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5.0e-10</a:t>
                      </a:r>
                      <a:endParaRPr lang="zh-CN" sz="11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5.6e-9</a:t>
                      </a:r>
                      <a:endParaRPr lang="zh-CN" sz="11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644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1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AI with information of 10 periods</a:t>
                      </a:r>
                      <a:endParaRPr lang="zh-CN" altLang="zh-CN" sz="11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3.3e-10</a:t>
                      </a:r>
                      <a:endParaRPr lang="zh-CN" sz="11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4.2e-9</a:t>
                      </a:r>
                      <a:endParaRPr lang="zh-CN" sz="11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408215" y="6627168"/>
            <a:ext cx="1124313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Parameters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LLS, UE speed 3km/h or 30km/h, CDL-C 300 ns, carrier frequency 4G Hz, 32 </a:t>
            </a:r>
            <a:r>
              <a:rPr lang="en-US" altLang="zh-CN" sz="9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gNB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antennas, 2 UE antennas, 1 RB, maximum 1 layer, RS period 10 slots. No noise is considered.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72870" y="3450697"/>
            <a:ext cx="5807858" cy="2016320"/>
            <a:chOff x="1197113" y="1389158"/>
            <a:chExt cx="9867348" cy="3213583"/>
          </a:xfrm>
        </p:grpSpPr>
        <p:sp>
          <p:nvSpPr>
            <p:cNvPr id="12" name="文本框 11"/>
            <p:cNvSpPr txBox="1"/>
            <p:nvPr/>
          </p:nvSpPr>
          <p:spPr>
            <a:xfrm>
              <a:off x="1564861" y="2563251"/>
              <a:ext cx="6109253" cy="4086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/>
                <a:t>Channel information of latest N periods</a:t>
              </a:r>
              <a:endParaRPr lang="zh-CN" altLang="en-US" sz="1200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205897" y="3885268"/>
              <a:ext cx="3538329" cy="4086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/>
                <a:t>Predicted channel information</a:t>
              </a:r>
              <a:endParaRPr lang="zh-CN" altLang="en-US" sz="1200" dirty="0"/>
            </a:p>
          </p:txBody>
        </p:sp>
        <p:cxnSp>
          <p:nvCxnSpPr>
            <p:cNvPr id="14" name="肘形连接符 13"/>
            <p:cNvCxnSpPr>
              <a:stCxn id="18" idx="2"/>
              <a:endCxn id="12" idx="0"/>
            </p:cNvCxnSpPr>
            <p:nvPr/>
          </p:nvCxnSpPr>
          <p:spPr>
            <a:xfrm rot="16200000" flipH="1">
              <a:off x="2641790" y="585553"/>
              <a:ext cx="716893" cy="3238501"/>
            </a:xfrm>
            <a:prstGeom prst="bentConnector3">
              <a:avLst>
                <a:gd name="adj1" fmla="val 5000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/>
            <p:cNvSpPr/>
            <p:nvPr/>
          </p:nvSpPr>
          <p:spPr>
            <a:xfrm>
              <a:off x="1197113" y="1389158"/>
              <a:ext cx="367748" cy="457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9" name="矩形 18"/>
            <p:cNvSpPr/>
            <p:nvPr/>
          </p:nvSpPr>
          <p:spPr>
            <a:xfrm>
              <a:off x="1628913" y="1389158"/>
              <a:ext cx="367748" cy="45720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0" name="矩形 19"/>
            <p:cNvSpPr/>
            <p:nvPr/>
          </p:nvSpPr>
          <p:spPr>
            <a:xfrm>
              <a:off x="2060713" y="1389158"/>
              <a:ext cx="367748" cy="45720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1" name="矩形 20"/>
            <p:cNvSpPr/>
            <p:nvPr/>
          </p:nvSpPr>
          <p:spPr>
            <a:xfrm>
              <a:off x="2492513" y="1389158"/>
              <a:ext cx="367748" cy="45720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2" name="矩形 21"/>
            <p:cNvSpPr/>
            <p:nvPr/>
          </p:nvSpPr>
          <p:spPr>
            <a:xfrm>
              <a:off x="2924313" y="1389158"/>
              <a:ext cx="367748" cy="45720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3" name="矩形 22"/>
            <p:cNvSpPr/>
            <p:nvPr/>
          </p:nvSpPr>
          <p:spPr>
            <a:xfrm>
              <a:off x="3356113" y="1389158"/>
              <a:ext cx="367748" cy="457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4" name="矩形 23"/>
            <p:cNvSpPr/>
            <p:nvPr/>
          </p:nvSpPr>
          <p:spPr>
            <a:xfrm>
              <a:off x="3787913" y="1389158"/>
              <a:ext cx="367748" cy="45720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5" name="矩形 24"/>
            <p:cNvSpPr/>
            <p:nvPr/>
          </p:nvSpPr>
          <p:spPr>
            <a:xfrm>
              <a:off x="4219713" y="1389158"/>
              <a:ext cx="367748" cy="45720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6" name="矩形 25"/>
            <p:cNvSpPr/>
            <p:nvPr/>
          </p:nvSpPr>
          <p:spPr>
            <a:xfrm>
              <a:off x="4651513" y="1389158"/>
              <a:ext cx="367748" cy="45720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7" name="矩形 26"/>
            <p:cNvSpPr/>
            <p:nvPr/>
          </p:nvSpPr>
          <p:spPr>
            <a:xfrm>
              <a:off x="5083313" y="1389158"/>
              <a:ext cx="367748" cy="45720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8" name="矩形 27"/>
            <p:cNvSpPr/>
            <p:nvPr/>
          </p:nvSpPr>
          <p:spPr>
            <a:xfrm>
              <a:off x="5515113" y="1389158"/>
              <a:ext cx="367748" cy="457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9" name="矩形 28"/>
            <p:cNvSpPr/>
            <p:nvPr/>
          </p:nvSpPr>
          <p:spPr>
            <a:xfrm>
              <a:off x="5946913" y="1389158"/>
              <a:ext cx="367748" cy="45720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30" name="矩形 29"/>
            <p:cNvSpPr/>
            <p:nvPr/>
          </p:nvSpPr>
          <p:spPr>
            <a:xfrm>
              <a:off x="6378713" y="1389158"/>
              <a:ext cx="367748" cy="45720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31" name="矩形 30"/>
            <p:cNvSpPr/>
            <p:nvPr/>
          </p:nvSpPr>
          <p:spPr>
            <a:xfrm>
              <a:off x="6810513" y="1389158"/>
              <a:ext cx="367748" cy="45720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32" name="矩形 31"/>
            <p:cNvSpPr/>
            <p:nvPr/>
          </p:nvSpPr>
          <p:spPr>
            <a:xfrm>
              <a:off x="7242313" y="1389158"/>
              <a:ext cx="367748" cy="45720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33" name="矩形 32"/>
            <p:cNvSpPr/>
            <p:nvPr/>
          </p:nvSpPr>
          <p:spPr>
            <a:xfrm>
              <a:off x="7674113" y="1389158"/>
              <a:ext cx="367748" cy="457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34" name="矩形 33"/>
            <p:cNvSpPr/>
            <p:nvPr/>
          </p:nvSpPr>
          <p:spPr>
            <a:xfrm>
              <a:off x="8105913" y="1389158"/>
              <a:ext cx="367748" cy="4572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35" name="矩形 34"/>
            <p:cNvSpPr/>
            <p:nvPr/>
          </p:nvSpPr>
          <p:spPr>
            <a:xfrm>
              <a:off x="8537713" y="1389158"/>
              <a:ext cx="367748" cy="4572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36" name="矩形 35"/>
            <p:cNvSpPr/>
            <p:nvPr/>
          </p:nvSpPr>
          <p:spPr>
            <a:xfrm>
              <a:off x="8969513" y="1389158"/>
              <a:ext cx="367748" cy="4572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37" name="矩形 36"/>
            <p:cNvSpPr/>
            <p:nvPr/>
          </p:nvSpPr>
          <p:spPr>
            <a:xfrm>
              <a:off x="9401313" y="1389158"/>
              <a:ext cx="367748" cy="4572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38" name="矩形 37"/>
            <p:cNvSpPr/>
            <p:nvPr/>
          </p:nvSpPr>
          <p:spPr>
            <a:xfrm>
              <a:off x="9833113" y="1389158"/>
              <a:ext cx="367748" cy="457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39" name="矩形 38"/>
            <p:cNvSpPr/>
            <p:nvPr/>
          </p:nvSpPr>
          <p:spPr>
            <a:xfrm>
              <a:off x="10264913" y="1389158"/>
              <a:ext cx="367748" cy="45720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40" name="矩形 39"/>
            <p:cNvSpPr/>
            <p:nvPr/>
          </p:nvSpPr>
          <p:spPr>
            <a:xfrm>
              <a:off x="10696713" y="1389158"/>
              <a:ext cx="367748" cy="457200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cxnSp>
          <p:nvCxnSpPr>
            <p:cNvPr id="41" name="肘形连接符 40"/>
            <p:cNvCxnSpPr>
              <a:stCxn id="23" idx="2"/>
              <a:endCxn id="12" idx="0"/>
            </p:cNvCxnSpPr>
            <p:nvPr/>
          </p:nvCxnSpPr>
          <p:spPr>
            <a:xfrm rot="16200000" flipH="1">
              <a:off x="3721290" y="1665053"/>
              <a:ext cx="716893" cy="1079500"/>
            </a:xfrm>
            <a:prstGeom prst="bentConnector3">
              <a:avLst>
                <a:gd name="adj1" fmla="val 5000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肘形连接符 41"/>
            <p:cNvCxnSpPr>
              <a:stCxn id="28" idx="2"/>
              <a:endCxn id="12" idx="0"/>
            </p:cNvCxnSpPr>
            <p:nvPr/>
          </p:nvCxnSpPr>
          <p:spPr>
            <a:xfrm rot="5400000">
              <a:off x="4800791" y="1665055"/>
              <a:ext cx="716893" cy="1079499"/>
            </a:xfrm>
            <a:prstGeom prst="bentConnector3">
              <a:avLst>
                <a:gd name="adj1" fmla="val 50000"/>
              </a:avLst>
            </a:prstGeom>
            <a:ln w="19050">
              <a:solidFill>
                <a:srgbClr val="415F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肘形连接符 42"/>
            <p:cNvCxnSpPr>
              <a:stCxn id="33" idx="2"/>
              <a:endCxn id="12" idx="0"/>
            </p:cNvCxnSpPr>
            <p:nvPr/>
          </p:nvCxnSpPr>
          <p:spPr>
            <a:xfrm rot="5400000">
              <a:off x="5880291" y="585554"/>
              <a:ext cx="716893" cy="3238499"/>
            </a:xfrm>
            <a:prstGeom prst="bentConnector3">
              <a:avLst>
                <a:gd name="adj1" fmla="val 50000"/>
              </a:avLst>
            </a:prstGeom>
            <a:ln w="19050">
              <a:solidFill>
                <a:srgbClr val="415F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肘形连接符 43"/>
            <p:cNvCxnSpPr>
              <a:stCxn id="13" idx="0"/>
              <a:endCxn id="34" idx="2"/>
            </p:cNvCxnSpPr>
            <p:nvPr/>
          </p:nvCxnSpPr>
          <p:spPr>
            <a:xfrm rot="16200000" flipV="1">
              <a:off x="7612971" y="2523177"/>
              <a:ext cx="2038910" cy="685274"/>
            </a:xfrm>
            <a:prstGeom prst="bentConnector3">
              <a:avLst>
                <a:gd name="adj1" fmla="val 50000"/>
              </a:avLst>
            </a:prstGeom>
            <a:ln w="19050">
              <a:solidFill>
                <a:srgbClr val="415F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肘形连接符 44"/>
            <p:cNvCxnSpPr>
              <a:stCxn id="13" idx="0"/>
              <a:endCxn id="35" idx="2"/>
            </p:cNvCxnSpPr>
            <p:nvPr/>
          </p:nvCxnSpPr>
          <p:spPr>
            <a:xfrm rot="16200000" flipV="1">
              <a:off x="7828870" y="2739076"/>
              <a:ext cx="2038910" cy="253475"/>
            </a:xfrm>
            <a:prstGeom prst="bentConnector3">
              <a:avLst>
                <a:gd name="adj1" fmla="val 50000"/>
              </a:avLst>
            </a:prstGeom>
            <a:ln w="19050">
              <a:solidFill>
                <a:srgbClr val="415F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肘形连接符 45"/>
            <p:cNvCxnSpPr>
              <a:stCxn id="13" idx="0"/>
              <a:endCxn id="36" idx="2"/>
            </p:cNvCxnSpPr>
            <p:nvPr/>
          </p:nvCxnSpPr>
          <p:spPr>
            <a:xfrm rot="5400000" flipH="1" flipV="1">
              <a:off x="8044769" y="2776652"/>
              <a:ext cx="2038910" cy="178325"/>
            </a:xfrm>
            <a:prstGeom prst="bentConnector3">
              <a:avLst>
                <a:gd name="adj1" fmla="val 50000"/>
              </a:avLst>
            </a:prstGeom>
            <a:ln w="19050">
              <a:solidFill>
                <a:srgbClr val="415F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肘形连接符 46"/>
            <p:cNvCxnSpPr>
              <a:stCxn id="13" idx="0"/>
              <a:endCxn id="37" idx="2"/>
            </p:cNvCxnSpPr>
            <p:nvPr/>
          </p:nvCxnSpPr>
          <p:spPr>
            <a:xfrm rot="5400000" flipH="1" flipV="1">
              <a:off x="8260670" y="2560751"/>
              <a:ext cx="2038910" cy="610126"/>
            </a:xfrm>
            <a:prstGeom prst="bentConnector3">
              <a:avLst>
                <a:gd name="adj1" fmla="val 50000"/>
              </a:avLst>
            </a:prstGeom>
            <a:ln w="19050">
              <a:solidFill>
                <a:srgbClr val="415F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矩形 47"/>
            <p:cNvSpPr/>
            <p:nvPr/>
          </p:nvSpPr>
          <p:spPr>
            <a:xfrm>
              <a:off x="3229491" y="3576432"/>
              <a:ext cx="2800418" cy="1026309"/>
            </a:xfrm>
            <a:prstGeom prst="rect">
              <a:avLst/>
            </a:prstGeom>
            <a:solidFill>
              <a:srgbClr val="415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/>
                <a:t>AI</a:t>
              </a:r>
              <a:endParaRPr lang="zh-CN" altLang="en-US" sz="1600" dirty="0"/>
            </a:p>
          </p:txBody>
        </p:sp>
        <p:cxnSp>
          <p:nvCxnSpPr>
            <p:cNvPr id="49" name="直接箭头连接符 48"/>
            <p:cNvCxnSpPr>
              <a:stCxn id="12" idx="2"/>
              <a:endCxn id="48" idx="0"/>
            </p:cNvCxnSpPr>
            <p:nvPr/>
          </p:nvCxnSpPr>
          <p:spPr>
            <a:xfrm>
              <a:off x="4619488" y="2971886"/>
              <a:ext cx="10212" cy="604546"/>
            </a:xfrm>
            <a:prstGeom prst="straightConnector1">
              <a:avLst/>
            </a:prstGeom>
            <a:ln w="19050">
              <a:solidFill>
                <a:srgbClr val="415F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箭头连接符 49"/>
            <p:cNvCxnSpPr>
              <a:stCxn id="48" idx="3"/>
              <a:endCxn id="13" idx="1"/>
            </p:cNvCxnSpPr>
            <p:nvPr/>
          </p:nvCxnSpPr>
          <p:spPr>
            <a:xfrm>
              <a:off x="6029909" y="4089586"/>
              <a:ext cx="1175988" cy="0"/>
            </a:xfrm>
            <a:prstGeom prst="straightConnector1">
              <a:avLst/>
            </a:prstGeom>
            <a:ln w="19050">
              <a:solidFill>
                <a:srgbClr val="415F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肘形连接符 50"/>
            <p:cNvCxnSpPr/>
            <p:nvPr/>
          </p:nvCxnSpPr>
          <p:spPr>
            <a:xfrm rot="16200000" flipH="1">
              <a:off x="2645241" y="578791"/>
              <a:ext cx="716892" cy="3252029"/>
            </a:xfrm>
            <a:prstGeom prst="bentConnector3">
              <a:avLst>
                <a:gd name="adj1" fmla="val 50000"/>
              </a:avLst>
            </a:prstGeom>
            <a:ln w="19050">
              <a:solidFill>
                <a:srgbClr val="415F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肘形连接符 51"/>
            <p:cNvCxnSpPr/>
            <p:nvPr/>
          </p:nvCxnSpPr>
          <p:spPr>
            <a:xfrm rot="16200000" flipH="1">
              <a:off x="3724741" y="1658291"/>
              <a:ext cx="716892" cy="1093029"/>
            </a:xfrm>
            <a:prstGeom prst="bentConnector3">
              <a:avLst>
                <a:gd name="adj1" fmla="val 50000"/>
              </a:avLst>
            </a:prstGeom>
            <a:ln w="19050">
              <a:solidFill>
                <a:srgbClr val="415F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342837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349776"/>
            <a:ext cx="7926820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 based DL CSI acquisition from SRS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E0A4481-8443-4636-8411-D4E6D20AA186}"/>
              </a:ext>
            </a:extLst>
          </p:cNvPr>
          <p:cNvSpPr txBox="1"/>
          <p:nvPr/>
        </p:nvSpPr>
        <p:spPr>
          <a:xfrm>
            <a:off x="-4338" y="1162472"/>
            <a:ext cx="10521776" cy="1603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800100" lvl="1" indent="-3429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ea typeface="宋体" pitchFamily="2" charset="-122"/>
              </a:defRPr>
            </a:lvl2pPr>
            <a:lvl3pPr marL="1200150" lvl="2" indent="-3429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–"/>
              <a:defRPr sz="2000"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lvl="1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Compared to non-AI method, AI provides considerable gain with similar performance</a:t>
            </a:r>
          </a:p>
          <a:p>
            <a:pPr lvl="2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75% SRS overhead reduction</a:t>
            </a:r>
          </a:p>
          <a:p>
            <a:pPr lvl="2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6dB power reduction</a:t>
            </a:r>
          </a:p>
          <a:p>
            <a:pPr lvl="1">
              <a:lnSpc>
                <a:spcPct val="150000"/>
              </a:lnSpc>
            </a:pP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8215" y="3234171"/>
            <a:ext cx="5440135" cy="2212523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772886" y="3968292"/>
            <a:ext cx="4958870" cy="880395"/>
            <a:chOff x="1231900" y="4524238"/>
            <a:chExt cx="4048467" cy="880395"/>
          </a:xfrm>
        </p:grpSpPr>
        <p:sp>
          <p:nvSpPr>
            <p:cNvPr id="9" name="矩形 8"/>
            <p:cNvSpPr/>
            <p:nvPr/>
          </p:nvSpPr>
          <p:spPr>
            <a:xfrm>
              <a:off x="2500500" y="4524238"/>
              <a:ext cx="977183" cy="880395"/>
            </a:xfrm>
            <a:prstGeom prst="rect">
              <a:avLst/>
            </a:prstGeom>
            <a:solidFill>
              <a:srgbClr val="415FFF"/>
            </a:solidFill>
            <a:ln>
              <a:solidFill>
                <a:srgbClr val="415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AI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231900" y="4810545"/>
              <a:ext cx="749300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SRS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1" name="直接箭头连接符 10"/>
            <p:cNvCxnSpPr>
              <a:stCxn id="10" idx="3"/>
              <a:endCxn id="9" idx="1"/>
            </p:cNvCxnSpPr>
            <p:nvPr/>
          </p:nvCxnSpPr>
          <p:spPr>
            <a:xfrm>
              <a:off x="1981200" y="4964434"/>
              <a:ext cx="519300" cy="2"/>
            </a:xfrm>
            <a:prstGeom prst="straightConnector1">
              <a:avLst/>
            </a:prstGeom>
            <a:solidFill>
              <a:srgbClr val="0066FF"/>
            </a:solidFill>
            <a:ln>
              <a:solidFill>
                <a:srgbClr val="415F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3996983" y="4810544"/>
              <a:ext cx="1283384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DL precoding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3" name="直接箭头连接符 12"/>
            <p:cNvCxnSpPr>
              <a:stCxn id="9" idx="3"/>
              <a:endCxn id="12" idx="1"/>
            </p:cNvCxnSpPr>
            <p:nvPr/>
          </p:nvCxnSpPr>
          <p:spPr>
            <a:xfrm flipV="1">
              <a:off x="3477683" y="4964433"/>
              <a:ext cx="519300" cy="3"/>
            </a:xfrm>
            <a:prstGeom prst="straightConnector1">
              <a:avLst/>
            </a:prstGeom>
            <a:solidFill>
              <a:srgbClr val="0066FF"/>
            </a:solidFill>
            <a:ln>
              <a:solidFill>
                <a:srgbClr val="415F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638187"/>
              </p:ext>
            </p:extLst>
          </p:nvPr>
        </p:nvGraphicFramePr>
        <p:xfrm>
          <a:off x="6825533" y="3234171"/>
          <a:ext cx="5004517" cy="22268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752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9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63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1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Case</a:t>
                      </a:r>
                      <a:endParaRPr lang="zh-CN" sz="10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MSE to</a:t>
                      </a:r>
                      <a:r>
                        <a:rPr lang="en-US" sz="1100" b="0" kern="100" baseline="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ideal precoding</a:t>
                      </a:r>
                      <a:endParaRPr lang="zh-CN" sz="10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63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Comb2 SRS without AI</a:t>
                      </a:r>
                      <a:endParaRPr lang="zh-CN" sz="10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0.12</a:t>
                      </a:r>
                      <a:endParaRPr lang="zh-CN" sz="10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1234763"/>
                  </a:ext>
                </a:extLst>
              </a:tr>
              <a:tr h="5563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Comb8 SRS without AI</a:t>
                      </a:r>
                      <a:endParaRPr lang="zh-CN" sz="10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0.28</a:t>
                      </a:r>
                      <a:endParaRPr lang="zh-CN" sz="10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765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Comb8 SRS with AI</a:t>
                      </a:r>
                      <a:endParaRPr lang="zh-CN" sz="10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415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0.14</a:t>
                      </a:r>
                      <a:endParaRPr lang="zh-CN" sz="10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9" name="文本框 18"/>
          <p:cNvSpPr txBox="1"/>
          <p:nvPr/>
        </p:nvSpPr>
        <p:spPr>
          <a:xfrm>
            <a:off x="408215" y="6627168"/>
            <a:ext cx="1124313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Parameters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LLS, SNR 0dB, UE speed 3km/h, CDL-B 100 ns, carrier frequency 3.5G Hz, 4 </a:t>
            </a:r>
            <a:r>
              <a:rPr lang="en-US" altLang="zh-CN" sz="9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gNB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antennas, 2 UE antennas, 12 RB, maximum 1 layer. No power boosting for Comb8 SRS.</a:t>
            </a:r>
          </a:p>
        </p:txBody>
      </p:sp>
    </p:spTree>
    <p:extLst>
      <p:ext uri="{BB962C8B-B14F-4D97-AF65-F5344CB8AC3E}">
        <p14:creationId xmlns:p14="http://schemas.microsoft.com/office/powerpoint/2010/main" val="15424832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11601</TotalTime>
  <Words>1412</Words>
  <Application>Microsoft Office PowerPoint</Application>
  <PresentationFormat>宽屏</PresentationFormat>
  <Paragraphs>185</Paragraphs>
  <Slides>13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vivo type CN简 Bold</vt:lpstr>
      <vt:lpstr>等线</vt:lpstr>
      <vt:lpstr>SimSun</vt:lpstr>
      <vt:lpstr>SimSun</vt:lpstr>
      <vt:lpstr>微软雅黑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邹丹</dc:creator>
  <cp:lastModifiedBy>Xueming Pan</cp:lastModifiedBy>
  <cp:revision>799</cp:revision>
  <dcterms:created xsi:type="dcterms:W3CDTF">2019-03-21T01:16:59Z</dcterms:created>
  <dcterms:modified xsi:type="dcterms:W3CDTF">2020-11-30T13:55:55Z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