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84" r:id="rId6"/>
    <p:sldId id="285" r:id="rId7"/>
    <p:sldId id="286" r:id="rId8"/>
    <p:sldId id="287" r:id="rId9"/>
    <p:sldId id="288" r:id="rId10"/>
    <p:sldId id="289" r:id="rId11"/>
    <p:sldId id="290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5"/>
            <p14:sldId id="286"/>
            <p14:sldId id="287"/>
            <p14:sldId id="288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6" autoAdjust="0"/>
    <p:restoredTop sz="82742" autoAdjust="0"/>
  </p:normalViewPr>
  <p:slideViewPr>
    <p:cSldViewPr>
      <p:cViewPr varScale="1">
        <p:scale>
          <a:sx n="127" d="100"/>
          <a:sy n="127" d="100"/>
        </p:scale>
        <p:origin x="162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2020/9/8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1772816"/>
            <a:ext cx="8134672" cy="1827634"/>
          </a:xfrm>
        </p:spPr>
        <p:txBody>
          <a:bodyPr>
            <a:normAutofit/>
          </a:bodyPr>
          <a:lstStyle/>
          <a:p>
            <a:r>
              <a:rPr lang="en-US" altLang="ja-JP" dirty="0"/>
              <a:t>Views on Rel-17 RAN4 package of non-spectrum related items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38944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Meeting #89e 	</a:t>
            </a:r>
          </a:p>
          <a:p>
            <a:r>
              <a:rPr lang="en-US" b="1" dirty="0"/>
              <a:t>Online, September 14 – 18,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RP-201691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700" y="1484784"/>
            <a:ext cx="8456780" cy="478112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Rel.17 RAN4 non-spectrum package is up for approval in RAN#89e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Different proposals have been under e-mail discussion since RAN#88e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We present our view on what items should be prioritized for approval</a:t>
            </a:r>
          </a:p>
          <a:p>
            <a:pPr lvl="1"/>
            <a:r>
              <a:rPr lang="en-US" altLang="ja-JP" dirty="0"/>
              <a:t>Items listed in the slides present our list of priorities, all could be approved with careful scoping</a:t>
            </a:r>
          </a:p>
          <a:p>
            <a:endParaRPr lang="ja-JP" altLang="ja-JP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94BF4-6D0B-447E-B1F7-BDF506872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General principles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7509A-A944-40AC-B578-DC96274F0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/>
              <a:t>Priority should be given to proposals that have bigger eco-system impact</a:t>
            </a:r>
          </a:p>
          <a:p>
            <a:pPr lvl="1"/>
            <a:r>
              <a:rPr lang="en-US" altLang="ja-JP" dirty="0"/>
              <a:t>Approval of a bigger work item that opens-up new use cases should be prioritized over minor enhancements that have little system performance impact</a:t>
            </a:r>
          </a:p>
          <a:p>
            <a:r>
              <a:rPr lang="en-US" altLang="ja-JP" dirty="0"/>
              <a:t>The RRM session has seen the highest overload in recent years, hence a careful scoping of the related projects is highly desirable</a:t>
            </a:r>
          </a:p>
          <a:p>
            <a:pPr lvl="1"/>
            <a:r>
              <a:rPr lang="en-US" altLang="ja-JP" dirty="0"/>
              <a:t>Avoid small items that start with a “study phase” (the benefit is likely very limited if a study is needed)</a:t>
            </a: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80851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6F5F7-95BE-428C-8099-8268EEC5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UE RF Related Scope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D1547-6191-4F26-8B45-0630C6D79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b="1" dirty="0"/>
              <a:t>RF FR1</a:t>
            </a:r>
          </a:p>
          <a:p>
            <a:pPr lvl="1"/>
            <a:r>
              <a:rPr lang="en-US" altLang="ja-JP" dirty="0"/>
              <a:t>2Tx RF enhancements should be clearly scoped based on the outcome of Rel.16</a:t>
            </a:r>
          </a:p>
          <a:p>
            <a:pPr lvl="2"/>
            <a:r>
              <a:rPr lang="en-US" altLang="ja-JP" dirty="0"/>
              <a:t>Rel.16 discussion on some items (e.g. Tx </a:t>
            </a:r>
            <a:r>
              <a:rPr lang="en-US" altLang="ja-JP" dirty="0" err="1"/>
              <a:t>Div</a:t>
            </a:r>
            <a:r>
              <a:rPr lang="en-US" altLang="ja-JP" dirty="0"/>
              <a:t>) is not yet concluded, objectives might have to be clarified in next plenaries</a:t>
            </a:r>
          </a:p>
          <a:p>
            <a:pPr lvl="1"/>
            <a:r>
              <a:rPr lang="en-US" altLang="ja-JP" dirty="0"/>
              <a:t>Include per layer Tx EVM for Uplink MIMO</a:t>
            </a:r>
          </a:p>
          <a:p>
            <a:pPr lvl="1"/>
            <a:endParaRPr kumimoji="1" lang="en-US" altLang="ja-JP" dirty="0"/>
          </a:p>
          <a:p>
            <a:r>
              <a:rPr kumimoji="1" lang="en-US" altLang="ja-JP" b="1" dirty="0"/>
              <a:t>RF FR2</a:t>
            </a:r>
          </a:p>
          <a:p>
            <a:pPr lvl="1"/>
            <a:r>
              <a:rPr kumimoji="1" lang="en-US" altLang="ja-JP" dirty="0"/>
              <a:t>CA enhancements should be based on band combinations explicitly requested by operators</a:t>
            </a:r>
          </a:p>
          <a:p>
            <a:pPr lvl="1"/>
            <a:r>
              <a:rPr lang="en-US" altLang="ja-JP" dirty="0"/>
              <a:t>UE calibration gaps:</a:t>
            </a:r>
          </a:p>
          <a:p>
            <a:pPr lvl="2"/>
            <a:r>
              <a:rPr lang="en-US" altLang="ja-JP" dirty="0"/>
              <a:t>performance gain should be first quantified and, if clear gains are shown, requirements should be defined with a clear side conditions</a:t>
            </a:r>
          </a:p>
          <a:p>
            <a:pPr lvl="3"/>
            <a:r>
              <a:rPr lang="en-US" altLang="ja-JP" dirty="0"/>
              <a:t>E.g. output power is increased by X dB if gaps with Y periodicity are given to the UE</a:t>
            </a:r>
          </a:p>
          <a:p>
            <a:pPr lvl="1"/>
            <a:endParaRPr kumimoji="1" lang="en-US" altLang="ja-JP" dirty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0441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002CB-4FCA-49C1-BA4A-3FED6D06E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RRM Related Scope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4404E-097B-4BD9-8194-835566B08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5472608"/>
          </a:xfrm>
        </p:spPr>
        <p:txBody>
          <a:bodyPr>
            <a:normAutofit fontScale="70000" lnSpcReduction="20000"/>
          </a:bodyPr>
          <a:lstStyle/>
          <a:p>
            <a:r>
              <a:rPr kumimoji="1" lang="en-US" altLang="ja-JP" b="1" dirty="0"/>
              <a:t>FR2 </a:t>
            </a:r>
            <a:r>
              <a:rPr lang="en-US" altLang="ja-JP" b="1" dirty="0"/>
              <a:t>High Speed Trains</a:t>
            </a:r>
          </a:p>
          <a:p>
            <a:pPr lvl="1"/>
            <a:r>
              <a:rPr kumimoji="1" lang="en-US" altLang="ja-JP" dirty="0"/>
              <a:t>Work should start with a study on the development scenario to determine the mobility requirements</a:t>
            </a:r>
            <a:endParaRPr lang="en-US" altLang="ja-JP" b="1" dirty="0"/>
          </a:p>
          <a:p>
            <a:r>
              <a:rPr lang="en-US" altLang="ja-JP" b="1" dirty="0"/>
              <a:t>FR1 High Speed Trains enhancements for CA</a:t>
            </a:r>
          </a:p>
          <a:p>
            <a:pPr lvl="1"/>
            <a:r>
              <a:rPr lang="en-US" altLang="ja-JP" dirty="0"/>
              <a:t>Other enhancements should be de-prioritized</a:t>
            </a:r>
            <a:endParaRPr kumimoji="1" lang="en-US" altLang="ja-JP" b="1" dirty="0"/>
          </a:p>
          <a:p>
            <a:r>
              <a:rPr kumimoji="1" lang="en-US" altLang="ja-JP" b="1" dirty="0"/>
              <a:t>Measurement gaps</a:t>
            </a:r>
          </a:p>
          <a:p>
            <a:pPr lvl="1"/>
            <a:r>
              <a:rPr lang="en-US" altLang="ja-JP" dirty="0"/>
              <a:t>Network controlled small gaps (NCSG) and burst gap pattern – little impact expected due to re-use of LTE solution</a:t>
            </a:r>
          </a:p>
          <a:p>
            <a:pPr lvl="1"/>
            <a:r>
              <a:rPr lang="en-US" altLang="ja-JP" dirty="0"/>
              <a:t>Pre-configured gaps per BWP – little impact because only signaling changes are needed (impact on RAN4 requirements only at transitions)</a:t>
            </a:r>
          </a:p>
          <a:p>
            <a:pPr lvl="1"/>
            <a:r>
              <a:rPr kumimoji="1" lang="en-US" altLang="ja-JP" dirty="0"/>
              <a:t>Multiple gap patterns configured simultaneously</a:t>
            </a:r>
            <a:endParaRPr lang="en-US" altLang="ja-JP" b="1" dirty="0"/>
          </a:p>
          <a:p>
            <a:r>
              <a:rPr lang="en-US" altLang="ja-JP" b="1" dirty="0"/>
              <a:t>RRM Enhancements</a:t>
            </a:r>
          </a:p>
          <a:p>
            <a:pPr lvl="1"/>
            <a:r>
              <a:rPr lang="en-US" altLang="ja-JP" dirty="0"/>
              <a:t>SRS antenna port switching requirements</a:t>
            </a:r>
          </a:p>
          <a:p>
            <a:pPr lvl="1"/>
            <a:r>
              <a:rPr lang="en-US" altLang="ja-JP" dirty="0"/>
              <a:t>Inter-RAT gapless measurements for LTE-&gt;NR and NR-&gt;LTE measurements</a:t>
            </a:r>
          </a:p>
          <a:p>
            <a:pPr lvl="1"/>
            <a:r>
              <a:rPr lang="en-US" altLang="ja-JP" dirty="0"/>
              <a:t>HO with </a:t>
            </a:r>
            <a:r>
              <a:rPr lang="en-US" altLang="ja-JP" dirty="0" err="1"/>
              <a:t>PSCell</a:t>
            </a:r>
            <a:endParaRPr lang="en-US" altLang="ja-JP" dirty="0"/>
          </a:p>
          <a:p>
            <a:pPr lvl="1"/>
            <a:r>
              <a:rPr lang="en-US" altLang="ja-JP" dirty="0"/>
              <a:t>Idle mode requirement for SMTC2-LP</a:t>
            </a:r>
          </a:p>
          <a:p>
            <a:pPr lvl="1"/>
            <a:endParaRPr lang="en-US" altLang="ja-JP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65740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A0C63-EFC0-499C-B044-D08C09CF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BS related scope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9DF30-958C-4D01-83FB-F7419F560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RF Repeaters</a:t>
            </a:r>
          </a:p>
          <a:p>
            <a:pPr lvl="1"/>
            <a:r>
              <a:rPr lang="en-US" altLang="ja-JP" dirty="0"/>
              <a:t>Multiple operators commented that this is needed as soon as possible for deployments</a:t>
            </a:r>
          </a:p>
          <a:p>
            <a:pPr lvl="1"/>
            <a:r>
              <a:rPr lang="en-US" altLang="ja-JP" dirty="0"/>
              <a:t>Updated proposals to define RF requirements for “traditional repeaters” and study smart enhancements in parallel</a:t>
            </a:r>
          </a:p>
          <a:p>
            <a:r>
              <a:rPr lang="en-US" altLang="ja-JP" b="1" dirty="0"/>
              <a:t>DL 1024 QAM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2272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BF161-5182-49E5-B6C8-61D0327E7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/>
              <a:t>Demod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BB77F-D6BC-4BC0-AFB2-0E4B9210B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8 Rx requirements</a:t>
            </a:r>
          </a:p>
          <a:p>
            <a:pPr lvl="1"/>
            <a:r>
              <a:rPr lang="en-US" altLang="ja-JP" dirty="0"/>
              <a:t>Aligns NR to LTE and work should be straightforward based </a:t>
            </a:r>
            <a:r>
              <a:rPr lang="en-US" altLang="ja-JP"/>
              <a:t>on LTE</a:t>
            </a:r>
          </a:p>
        </p:txBody>
      </p:sp>
    </p:spTree>
    <p:extLst>
      <p:ext uri="{BB962C8B-B14F-4D97-AF65-F5344CB8AC3E}">
        <p14:creationId xmlns:p14="http://schemas.microsoft.com/office/powerpoint/2010/main" val="3057551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B9B84-8CF9-48C1-BBCD-99895F01B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OTA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1F2E0-6461-4287-989A-AAEA0E7D87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b="1" dirty="0"/>
              <a:t>TRP/TRS for FR1</a:t>
            </a:r>
          </a:p>
          <a:p>
            <a:r>
              <a:rPr kumimoji="1" lang="en-US" altLang="ja-JP" b="1" dirty="0"/>
              <a:t>OTA FR2 Dynamic testing</a:t>
            </a:r>
          </a:p>
          <a:p>
            <a:pPr lvl="1"/>
            <a:r>
              <a:rPr lang="en-US" altLang="ja-JP" dirty="0"/>
              <a:t>3GPP is developing many advanced schemes that cannot be tested with current test setups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en-US" altLang="ja-JP" dirty="0"/>
              <a:t>The industry needs requirements and testing solutions to verify “the real performance” of devices</a:t>
            </a:r>
          </a:p>
        </p:txBody>
      </p:sp>
    </p:spTree>
    <p:extLst>
      <p:ext uri="{BB962C8B-B14F-4D97-AF65-F5344CB8AC3E}">
        <p14:creationId xmlns:p14="http://schemas.microsoft.com/office/powerpoint/2010/main" val="2364770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4EC02F-539F-4D2B-ABAA-F0E42C814B8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28835F-2A81-4E2B-ACE5-6492468821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9185</TotalTime>
  <Words>495</Words>
  <Application>Microsoft Office PowerPoint</Application>
  <PresentationFormat>On-screen Show (4:3)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テーマ</vt:lpstr>
      <vt:lpstr>Views on Rel-17 RAN4 package of non-spectrum related items</vt:lpstr>
      <vt:lpstr>Introduction</vt:lpstr>
      <vt:lpstr>General principles</vt:lpstr>
      <vt:lpstr>UE RF Related Scope</vt:lpstr>
      <vt:lpstr>RRM Related Scope</vt:lpstr>
      <vt:lpstr>BS related scope</vt:lpstr>
      <vt:lpstr>Demod</vt:lpstr>
      <vt:lpstr>OTA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405</cp:revision>
  <dcterms:created xsi:type="dcterms:W3CDTF">2017-01-18T16:32:26Z</dcterms:created>
  <dcterms:modified xsi:type="dcterms:W3CDTF">2020-09-07T21:36:43Z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346364654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gnigam@qti.qualcomm.com</vt:lpwstr>
  </property>
  <property fmtid="{D5CDD505-2E9C-101B-9397-08002B2CF9AE}" pid="14" name="_AuthorEmailDisplayName">
    <vt:lpwstr>Gaurav Nigam</vt:lpwstr>
  </property>
  <property fmtid="{D5CDD505-2E9C-101B-9397-08002B2CF9AE}" pid="15" name="ContentTypeId">
    <vt:lpwstr>0x010100EB28163D68FE8E4D9361964FDD814FC4</vt:lpwstr>
  </property>
  <property fmtid="{D5CDD505-2E9C-101B-9397-08002B2CF9AE}" pid="16" name="_PreviousAdHocReviewCycleID">
    <vt:i4>-1008324594</vt:i4>
  </property>
</Properties>
</file>