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p:scale>
          <a:sx n="90" d="100"/>
          <a:sy n="90" d="100"/>
        </p:scale>
        <p:origin x="198"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2CBD6-5F75-4DC0-AF9F-9EDECF4666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3E972BCA-C6FD-45E3-B401-C84D5EC8B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BB2C1C8A-383F-4154-BBE1-27697C4E4E4E}"/>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2EE557F2-DF98-43FE-8729-E5175CE1D9AE}"/>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B233A9F-9A43-4604-8D3D-72FE45C4AA2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362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C77E-4B66-49EE-B34D-8D52E054366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55EE3510-4D66-469A-9C36-D8CE2BF88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BBBF44A2-37C1-4B5B-A3C9-3AD517539D5E}"/>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B3D46061-BF6E-4180-81FC-D1F2081B0AA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895E1706-1815-43BB-B324-F666C60DE7F1}"/>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0735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34ED8A-A940-43F9-BFC1-6066B0F50A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93CCB15-95CC-48DB-B3FD-B4B6455A6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99E2DF8-BC30-4D6B-97C6-9646C852E466}"/>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26BC6830-01C8-4C4A-96E9-790472623E0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AE3F327-3453-412E-8637-62BC405C02D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2251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FEC7-8C3A-4047-B5D6-90A935482DA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60939D6E-646B-4A28-B8C8-52AF1DB4BE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4C8AEE7-91CF-4105-AB97-7D2415F65EDF}"/>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8A267E41-D35F-4728-A055-3FA18D0A30E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D5AB896-BCEA-4C7F-990A-75185592D01E}"/>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19021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310E-8B50-4B33-A38C-4F9ABBDA5D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9CE90B32-269C-4768-B0CF-204AAA25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BAEF4A-A696-455D-8B2F-863332877A81}"/>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15062DC6-13D3-44CD-8A9A-B06121E0BA3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6F49DD3-E09D-4DD4-95E7-B165687A6F2F}"/>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061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5FF3-CD7C-4B93-898B-A44926BE8B5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FBBFA83-E5A3-4731-97C8-5FE877FFE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05924806-97E1-441C-A473-2EA10BDAB8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1FBC7C10-27D4-43BF-958B-9CEFB4B01DD7}"/>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6" name="Footer Placeholder 5">
            <a:extLst>
              <a:ext uri="{FF2B5EF4-FFF2-40B4-BE49-F238E27FC236}">
                <a16:creationId xmlns:a16="http://schemas.microsoft.com/office/drawing/2014/main" id="{D048EAAD-D7DE-43EA-98ED-5DEF485E4C0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21ED162-6C0A-4BFE-AC3D-B2DCF1178D74}"/>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5134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88CF7-E05B-4BD8-93FF-75CFB971C53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6C7B86E-028D-469D-9115-FD4173667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4395A5-7DA2-44FD-9832-E8808C8D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4BFBEADA-DC7C-44C3-BE82-6D06A9FB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E15E1-6FA4-42E7-A5AB-6F1194258E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BE9ADEEB-662C-4C10-AB69-182A89FB4A59}"/>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8" name="Footer Placeholder 7">
            <a:extLst>
              <a:ext uri="{FF2B5EF4-FFF2-40B4-BE49-F238E27FC236}">
                <a16:creationId xmlns:a16="http://schemas.microsoft.com/office/drawing/2014/main" id="{C88D95FA-ADDD-4E14-870A-0D5FC5E32CE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CB4EB727-D122-48F3-BC5A-365E93E0FC4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286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3DE7-3A91-49C0-BDE1-70BBAC11A425}"/>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8EE3A6D-E108-4CC6-AED7-444C93BDA281}"/>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4" name="Footer Placeholder 3">
            <a:extLst>
              <a:ext uri="{FF2B5EF4-FFF2-40B4-BE49-F238E27FC236}">
                <a16:creationId xmlns:a16="http://schemas.microsoft.com/office/drawing/2014/main" id="{7967CA57-F92E-47B2-995D-A621268F5439}"/>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CC34E2E6-297C-4A5A-8F96-F0BF788F670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1601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889E7-DC64-4D1B-A995-BAE298E9488D}"/>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3" name="Footer Placeholder 2">
            <a:extLst>
              <a:ext uri="{FF2B5EF4-FFF2-40B4-BE49-F238E27FC236}">
                <a16:creationId xmlns:a16="http://schemas.microsoft.com/office/drawing/2014/main" id="{DC3972FD-763F-4487-B18D-73F623F649A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FAF3142B-CD13-4A78-96C3-21F105BFB14A}"/>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2448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DA020-2C33-49C5-9A87-090A0B093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23AE8123-219C-47A8-921A-A6689EF73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84E05C05-EA61-45F4-92FF-A13875D88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C07292-FB7A-495D-8EDD-84E7F0457695}"/>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6" name="Footer Placeholder 5">
            <a:extLst>
              <a:ext uri="{FF2B5EF4-FFF2-40B4-BE49-F238E27FC236}">
                <a16:creationId xmlns:a16="http://schemas.microsoft.com/office/drawing/2014/main" id="{27A614F5-34EE-48E0-82AD-42D1984EEAF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AD758DB7-1FCF-4865-A765-55B1A79171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6178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2359-EC6C-4958-93A2-1CC0D3082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AA45367D-007F-41FD-8C2F-A7B1B3460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5A64DF3A-3FFC-49AD-B489-4EE5020F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3E6512-EB97-4E1F-91F0-69C88240FF17}"/>
              </a:ext>
            </a:extLst>
          </p:cNvPr>
          <p:cNvSpPr>
            <a:spLocks noGrp="1"/>
          </p:cNvSpPr>
          <p:nvPr>
            <p:ph type="dt" sz="half" idx="10"/>
          </p:nvPr>
        </p:nvSpPr>
        <p:spPr/>
        <p:txBody>
          <a:bodyPr/>
          <a:lstStyle/>
          <a:p>
            <a:fld id="{FF72AE25-4CB4-44FE-8AD0-4429AA8312D5}" type="datetimeFigureOut">
              <a:rPr lang="fi-FI" smtClean="0"/>
              <a:t>30.6.2020</a:t>
            </a:fld>
            <a:endParaRPr lang="fi-FI"/>
          </a:p>
        </p:txBody>
      </p:sp>
      <p:sp>
        <p:nvSpPr>
          <p:cNvPr id="6" name="Footer Placeholder 5">
            <a:extLst>
              <a:ext uri="{FF2B5EF4-FFF2-40B4-BE49-F238E27FC236}">
                <a16:creationId xmlns:a16="http://schemas.microsoft.com/office/drawing/2014/main" id="{B56F1654-F3D1-49B4-AFA3-388D047F2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B93CC548-DE78-43C1-8E93-4045215F04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71225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687152-F271-4715-A0B3-B4C2FA5E6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B39F5DE2-5748-45FE-95A2-7337399E6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079A03C1-335B-496C-8845-269EA32D6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2AE25-4CB4-44FE-8AD0-4429AA8312D5}" type="datetimeFigureOut">
              <a:rPr lang="fi-FI" smtClean="0"/>
              <a:t>30.6.2020</a:t>
            </a:fld>
            <a:endParaRPr lang="fi-FI"/>
          </a:p>
        </p:txBody>
      </p:sp>
      <p:sp>
        <p:nvSpPr>
          <p:cNvPr id="5" name="Footer Placeholder 4">
            <a:extLst>
              <a:ext uri="{FF2B5EF4-FFF2-40B4-BE49-F238E27FC236}">
                <a16:creationId xmlns:a16="http://schemas.microsoft.com/office/drawing/2014/main" id="{6E7C4E48-D9EB-40D1-BFD3-D3FC5F227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C2E97696-C42E-40E0-81F2-7B14AFD89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1E318-0FA4-427B-A530-6233DFB97E65}" type="slidenum">
              <a:rPr lang="fi-FI" smtClean="0"/>
              <a:t>‹#›</a:t>
            </a:fld>
            <a:endParaRPr lang="fi-FI"/>
          </a:p>
        </p:txBody>
      </p:sp>
    </p:spTree>
    <p:extLst>
      <p:ext uri="{BB962C8B-B14F-4D97-AF65-F5344CB8AC3E}">
        <p14:creationId xmlns:p14="http://schemas.microsoft.com/office/powerpoint/2010/main" val="964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091CB-195D-4D6D-99E0-9EC8137B4DED}"/>
              </a:ext>
            </a:extLst>
          </p:cNvPr>
          <p:cNvSpPr>
            <a:spLocks noGrp="1"/>
          </p:cNvSpPr>
          <p:nvPr>
            <p:ph type="ctrTitle"/>
          </p:nvPr>
        </p:nvSpPr>
        <p:spPr>
          <a:xfrm>
            <a:off x="1524000" y="519690"/>
            <a:ext cx="9144000" cy="851910"/>
          </a:xfrm>
        </p:spPr>
        <p:txBody>
          <a:bodyPr>
            <a:noAutofit/>
          </a:bodyPr>
          <a:lstStyle/>
          <a:p>
            <a:pPr algn="l"/>
            <a:r>
              <a:rPr lang="en-GB" sz="2400" b="1" dirty="0">
                <a:latin typeface="Arial" panose="020B0604020202020204" pitchFamily="34" charset="0"/>
                <a:cs typeface="Arial" panose="020B0604020202020204" pitchFamily="34" charset="0"/>
              </a:rPr>
              <a:t>3GPP TSG RAN Meeting #88e 				RP-20xxxx</a:t>
            </a:r>
            <a:br>
              <a:rPr lang="fi-FI"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Electronic Meeting, June 29 - July 3, 2020</a:t>
            </a:r>
            <a:endParaRPr lang="fi-FI"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A3C8D9E-9BA8-491C-8A73-F3BFD51080BB}"/>
              </a:ext>
            </a:extLst>
          </p:cNvPr>
          <p:cNvSpPr>
            <a:spLocks noGrp="1"/>
          </p:cNvSpPr>
          <p:nvPr>
            <p:ph type="subTitle" idx="1"/>
          </p:nvPr>
        </p:nvSpPr>
        <p:spPr/>
        <p:txBody>
          <a:bodyPr/>
          <a:lstStyle/>
          <a:p>
            <a:pPr algn="l" hangingPunct="0"/>
            <a:r>
              <a:rPr lang="en-GB" b="1" dirty="0"/>
              <a:t>Title:		Intermediate summary of FR2_fallback		</a:t>
            </a:r>
          </a:p>
          <a:p>
            <a:pPr algn="l" hangingPunct="0"/>
            <a:r>
              <a:rPr lang="en-GB" b="1" dirty="0"/>
              <a:t>Source:	</a:t>
            </a:r>
            <a:r>
              <a:rPr lang="fi-FI" b="1" dirty="0"/>
              <a:t>Nokia (</a:t>
            </a:r>
            <a:r>
              <a:rPr lang="fi-FI" b="1" dirty="0" err="1"/>
              <a:t>moderator</a:t>
            </a:r>
            <a:r>
              <a:rPr lang="fi-FI" b="1" dirty="0"/>
              <a:t>)</a:t>
            </a:r>
          </a:p>
          <a:p>
            <a:pPr algn="l" hangingPunct="0"/>
            <a:endParaRPr lang="fi-FI" dirty="0"/>
          </a:p>
          <a:p>
            <a:endParaRPr lang="fi-FI" dirty="0"/>
          </a:p>
        </p:txBody>
      </p:sp>
    </p:spTree>
    <p:extLst>
      <p:ext uri="{BB962C8B-B14F-4D97-AF65-F5344CB8AC3E}">
        <p14:creationId xmlns:p14="http://schemas.microsoft.com/office/powerpoint/2010/main" val="375064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1F8E-23A1-424D-A570-BF6055CA89E8}"/>
              </a:ext>
            </a:extLst>
          </p:cNvPr>
          <p:cNvSpPr>
            <a:spLocks noGrp="1"/>
          </p:cNvSpPr>
          <p:nvPr>
            <p:ph type="title"/>
          </p:nvPr>
        </p:nvSpPr>
        <p:spPr>
          <a:xfrm>
            <a:off x="838200" y="365126"/>
            <a:ext cx="10515600" cy="902566"/>
          </a:xfrm>
        </p:spPr>
        <p:txBody>
          <a:bodyPr/>
          <a:lstStyle/>
          <a:p>
            <a:r>
              <a:rPr lang="fi-FI" dirty="0" err="1"/>
              <a:t>Scope</a:t>
            </a:r>
            <a:r>
              <a:rPr lang="fi-FI" dirty="0"/>
              <a:t> of </a:t>
            </a:r>
            <a:r>
              <a:rPr lang="fi-FI" dirty="0" err="1"/>
              <a:t>the</a:t>
            </a:r>
            <a:r>
              <a:rPr lang="fi-FI" dirty="0"/>
              <a:t> </a:t>
            </a:r>
            <a:r>
              <a:rPr lang="en-US" dirty="0"/>
              <a:t>[</a:t>
            </a:r>
            <a:r>
              <a:rPr lang="en-GB" dirty="0"/>
              <a:t>FR2_fallback] </a:t>
            </a:r>
            <a:r>
              <a:rPr lang="fi-FI" dirty="0" err="1"/>
              <a:t>email</a:t>
            </a:r>
            <a:r>
              <a:rPr lang="fi-FI" dirty="0"/>
              <a:t> </a:t>
            </a:r>
            <a:r>
              <a:rPr lang="fi-FI" dirty="0" err="1"/>
              <a:t>discussion</a:t>
            </a:r>
            <a:endParaRPr lang="fi-FI" dirty="0"/>
          </a:p>
        </p:txBody>
      </p:sp>
      <p:sp>
        <p:nvSpPr>
          <p:cNvPr id="3" name="Content Placeholder 2">
            <a:extLst>
              <a:ext uri="{FF2B5EF4-FFF2-40B4-BE49-F238E27FC236}">
                <a16:creationId xmlns:a16="http://schemas.microsoft.com/office/drawing/2014/main" id="{9F3CD60A-28A9-4D64-B133-4FD411C75AD3}"/>
              </a:ext>
            </a:extLst>
          </p:cNvPr>
          <p:cNvSpPr>
            <a:spLocks noGrp="1"/>
          </p:cNvSpPr>
          <p:nvPr>
            <p:ph idx="1"/>
          </p:nvPr>
        </p:nvSpPr>
        <p:spPr/>
        <p:txBody>
          <a:bodyPr/>
          <a:lstStyle/>
          <a:p>
            <a:r>
              <a:rPr lang="en-US" dirty="0"/>
              <a:t>Goal: Find a way forward on FR2 fallback. We shall not return this discussion to the WGs, but aim to make a decision at this RAN plenary, and approve all necessary CRs.</a:t>
            </a:r>
            <a:endParaRPr lang="fi-FI" dirty="0"/>
          </a:p>
          <a:p>
            <a:r>
              <a:rPr lang="en-US" dirty="0"/>
              <a:t>Input contributions covered:  RP-201199, RP-200875, RP-201035</a:t>
            </a:r>
            <a:endParaRPr lang="fi-FI" dirty="0"/>
          </a:p>
          <a:p>
            <a:endParaRPr lang="fi-FI" dirty="0"/>
          </a:p>
          <a:p>
            <a:endParaRPr lang="en-US" dirty="0"/>
          </a:p>
        </p:txBody>
      </p:sp>
    </p:spTree>
    <p:extLst>
      <p:ext uri="{BB962C8B-B14F-4D97-AF65-F5344CB8AC3E}">
        <p14:creationId xmlns:p14="http://schemas.microsoft.com/office/powerpoint/2010/main" val="314020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365126"/>
            <a:ext cx="10515600" cy="829830"/>
          </a:xfrm>
        </p:spPr>
        <p:txBody>
          <a:bodyPr/>
          <a:lstStyle/>
          <a:p>
            <a:r>
              <a:rPr lang="fi-FI" dirty="0" err="1"/>
              <a:t>Moderator’s</a:t>
            </a:r>
            <a:r>
              <a:rPr lang="fi-FI" dirty="0"/>
              <a:t> </a:t>
            </a:r>
            <a:r>
              <a:rPr lang="fi-FI" dirty="0" err="1"/>
              <a:t>questions</a:t>
            </a:r>
            <a:r>
              <a:rPr lang="fi-FI" dirty="0"/>
              <a:t> for </a:t>
            </a:r>
            <a:r>
              <a:rPr lang="fi-FI" dirty="0" err="1"/>
              <a:t>discussion</a:t>
            </a:r>
            <a:endParaRPr lang="fi-FI" dirty="0"/>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lvl="0"/>
            <a:r>
              <a:rPr lang="en-GB" dirty="0"/>
              <a:t>Can we confirm that the technically endorsed RAN2 CRs in RP-20</a:t>
            </a:r>
            <a:r>
              <a:rPr lang="en-US" dirty="0"/>
              <a:t>1199 imp</a:t>
            </a:r>
            <a:r>
              <a:rPr lang="en-GB" dirty="0"/>
              <a:t>act </a:t>
            </a:r>
            <a:r>
              <a:rPr lang="en-GB" b="1" dirty="0"/>
              <a:t>only FR2 intra-band CA (or DC)  with combination of contiguous and non-contiguous CCs.</a:t>
            </a:r>
            <a:r>
              <a:rPr lang="en-GB" dirty="0"/>
              <a:t> No other FR2 fallbacks like FR2 contiguous intra-band CA fallbacks or FR2 inter-band CA fallbacks are impacted by the CRs.  </a:t>
            </a:r>
            <a:endParaRPr lang="fi-FI" dirty="0"/>
          </a:p>
          <a:p>
            <a:r>
              <a:rPr lang="en-GB" dirty="0"/>
              <a:t>Are there any specific concerns related to single carrier as fallback for FR2 intra-band CA (or DC)  with combination of contiguous and non-contiguous CCs? </a:t>
            </a:r>
            <a:endParaRPr lang="en-US" dirty="0"/>
          </a:p>
          <a:p>
            <a:endParaRPr lang="fi-FI" dirty="0"/>
          </a:p>
        </p:txBody>
      </p:sp>
    </p:spTree>
    <p:extLst>
      <p:ext uri="{BB962C8B-B14F-4D97-AF65-F5344CB8AC3E}">
        <p14:creationId xmlns:p14="http://schemas.microsoft.com/office/powerpoint/2010/main" val="2432583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365126"/>
            <a:ext cx="10515600" cy="829830"/>
          </a:xfrm>
        </p:spPr>
        <p:txBody>
          <a:bodyPr/>
          <a:lstStyle/>
          <a:p>
            <a:r>
              <a:rPr lang="fi-FI" dirty="0" err="1"/>
              <a:t>Summary</a:t>
            </a:r>
            <a:r>
              <a:rPr lang="fi-FI" dirty="0"/>
              <a:t> of </a:t>
            </a:r>
            <a:r>
              <a:rPr lang="fi-FI" dirty="0" err="1"/>
              <a:t>company</a:t>
            </a:r>
            <a:r>
              <a:rPr lang="fi-FI" dirty="0"/>
              <a:t> feedback</a:t>
            </a:r>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fi-FI" dirty="0"/>
          </a:p>
          <a:p>
            <a:pPr marL="0" indent="0">
              <a:buNone/>
            </a:pPr>
            <a:endParaRPr lang="fi-FI" dirty="0"/>
          </a:p>
          <a:p>
            <a:pPr marL="0" indent="0">
              <a:buNone/>
            </a:pPr>
            <a:endParaRPr lang="fi-FI" dirty="0"/>
          </a:p>
        </p:txBody>
      </p:sp>
      <p:sp>
        <p:nvSpPr>
          <p:cNvPr id="4" name="Content Placeholder 2">
            <a:extLst>
              <a:ext uri="{FF2B5EF4-FFF2-40B4-BE49-F238E27FC236}">
                <a16:creationId xmlns:a16="http://schemas.microsoft.com/office/drawing/2014/main" id="{37216DAE-5AA9-4F17-A358-0BF1D6A94EBA}"/>
              </a:ext>
            </a:extLst>
          </p:cNvPr>
          <p:cNvSpPr txBox="1">
            <a:spLocks/>
          </p:cNvSpPr>
          <p:nvPr/>
        </p:nvSpPr>
        <p:spPr>
          <a:xfrm>
            <a:off x="990600" y="1534391"/>
            <a:ext cx="10515600" cy="49550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Not many companies responded to the moderator’s questions but based on the answers received it can be confirmed that the RAN2 CRs in RP-20</a:t>
            </a:r>
            <a:r>
              <a:rPr lang="en-US" dirty="0"/>
              <a:t>1199 imp</a:t>
            </a:r>
            <a:r>
              <a:rPr lang="en-GB" dirty="0"/>
              <a:t>act only FR2 intra-band CA or DC with combination of contiguous and non-contiguous CCs and other cases are not impacted by the CRs.</a:t>
            </a:r>
          </a:p>
          <a:p>
            <a:r>
              <a:rPr lang="en-GB" dirty="0"/>
              <a:t>No specific concerns related to single carrier as fallback for FR2 intra-band CA (or DC)  with combination of contiguous and non-contiguous CCs were expressed. </a:t>
            </a:r>
          </a:p>
          <a:p>
            <a:r>
              <a:rPr lang="en-GB" dirty="0"/>
              <a:t>But large number of companies expressed general concerns for the principle of UE not supporting all fallback cases in all the scenarios and wanted to maintain flexibility for the future purposes</a:t>
            </a:r>
            <a:endParaRPr lang="en-US" dirty="0"/>
          </a:p>
          <a:p>
            <a:endParaRPr lang="fi-FI" dirty="0"/>
          </a:p>
        </p:txBody>
      </p:sp>
    </p:spTree>
    <p:extLst>
      <p:ext uri="{BB962C8B-B14F-4D97-AF65-F5344CB8AC3E}">
        <p14:creationId xmlns:p14="http://schemas.microsoft.com/office/powerpoint/2010/main" val="2837486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365126"/>
            <a:ext cx="10515600" cy="829830"/>
          </a:xfrm>
        </p:spPr>
        <p:txBody>
          <a:bodyPr/>
          <a:lstStyle/>
          <a:p>
            <a:r>
              <a:rPr lang="fi-FI" dirty="0"/>
              <a:t>Next </a:t>
            </a:r>
            <a:r>
              <a:rPr lang="fi-FI" dirty="0" err="1"/>
              <a:t>steps</a:t>
            </a:r>
            <a:endParaRPr lang="fi-FI" dirty="0"/>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en-US" dirty="0"/>
          </a:p>
          <a:p>
            <a:endParaRPr lang="fi-FI" dirty="0"/>
          </a:p>
        </p:txBody>
      </p:sp>
      <p:sp>
        <p:nvSpPr>
          <p:cNvPr id="4" name="Content Placeholder 2">
            <a:extLst>
              <a:ext uri="{FF2B5EF4-FFF2-40B4-BE49-F238E27FC236}">
                <a16:creationId xmlns:a16="http://schemas.microsoft.com/office/drawing/2014/main" id="{C51512D3-F0AD-4363-B5EE-FC0E5B4BB810}"/>
              </a:ext>
            </a:extLst>
          </p:cNvPr>
          <p:cNvSpPr txBox="1">
            <a:spLocks/>
          </p:cNvSpPr>
          <p:nvPr/>
        </p:nvSpPr>
        <p:spPr>
          <a:xfrm>
            <a:off x="990600" y="1534391"/>
            <a:ext cx="10515600" cy="49550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dirty="0" err="1"/>
              <a:t>Based</a:t>
            </a:r>
            <a:r>
              <a:rPr lang="fi-FI" dirty="0"/>
              <a:t> on </a:t>
            </a:r>
            <a:r>
              <a:rPr lang="fi-FI" dirty="0" err="1"/>
              <a:t>the</a:t>
            </a:r>
            <a:r>
              <a:rPr lang="fi-FI" dirty="0"/>
              <a:t> feedback </a:t>
            </a:r>
            <a:r>
              <a:rPr lang="fi-FI" dirty="0" err="1"/>
              <a:t>during</a:t>
            </a:r>
            <a:r>
              <a:rPr lang="fi-FI" dirty="0"/>
              <a:t> </a:t>
            </a:r>
            <a:r>
              <a:rPr lang="fi-FI" dirty="0" err="1"/>
              <a:t>the</a:t>
            </a:r>
            <a:r>
              <a:rPr lang="fi-FI" dirty="0"/>
              <a:t> </a:t>
            </a:r>
            <a:r>
              <a:rPr lang="fi-FI" dirty="0" err="1"/>
              <a:t>email</a:t>
            </a:r>
            <a:r>
              <a:rPr lang="fi-FI" dirty="0"/>
              <a:t> </a:t>
            </a:r>
            <a:r>
              <a:rPr lang="fi-FI" dirty="0" err="1"/>
              <a:t>discussion</a:t>
            </a:r>
            <a:r>
              <a:rPr lang="fi-FI" dirty="0"/>
              <a:t> it </a:t>
            </a:r>
            <a:r>
              <a:rPr lang="fi-FI" dirty="0" err="1"/>
              <a:t>was</a:t>
            </a:r>
            <a:r>
              <a:rPr lang="fi-FI" dirty="0"/>
              <a:t> </a:t>
            </a:r>
            <a:r>
              <a:rPr lang="fi-FI" dirty="0" err="1"/>
              <a:t>not</a:t>
            </a:r>
            <a:r>
              <a:rPr lang="fi-FI" dirty="0"/>
              <a:t> </a:t>
            </a:r>
            <a:r>
              <a:rPr lang="fi-FI" dirty="0" err="1"/>
              <a:t>possible</a:t>
            </a:r>
            <a:r>
              <a:rPr lang="fi-FI" dirty="0"/>
              <a:t> to </a:t>
            </a:r>
            <a:r>
              <a:rPr lang="fi-FI" dirty="0" err="1"/>
              <a:t>reach</a:t>
            </a:r>
            <a:r>
              <a:rPr lang="fi-FI" dirty="0"/>
              <a:t> </a:t>
            </a:r>
            <a:r>
              <a:rPr lang="fi-FI" dirty="0" err="1"/>
              <a:t>consesus</a:t>
            </a:r>
            <a:r>
              <a:rPr lang="fi-FI" dirty="0"/>
              <a:t> of </a:t>
            </a:r>
            <a:r>
              <a:rPr lang="fi-FI" dirty="0" err="1"/>
              <a:t>approving</a:t>
            </a:r>
            <a:r>
              <a:rPr lang="fi-FI" dirty="0"/>
              <a:t> </a:t>
            </a:r>
            <a:r>
              <a:rPr lang="fi-FI" dirty="0" err="1"/>
              <a:t>the</a:t>
            </a:r>
            <a:r>
              <a:rPr lang="fi-FI" dirty="0"/>
              <a:t> </a:t>
            </a:r>
            <a:r>
              <a:rPr lang="fi-FI" dirty="0" err="1"/>
              <a:t>technically</a:t>
            </a:r>
            <a:r>
              <a:rPr lang="fi-FI" dirty="0"/>
              <a:t> </a:t>
            </a:r>
            <a:r>
              <a:rPr lang="fi-FI" dirty="0" err="1"/>
              <a:t>endorsed</a:t>
            </a:r>
            <a:r>
              <a:rPr lang="fi-FI" dirty="0"/>
              <a:t> RAN2 </a:t>
            </a:r>
            <a:r>
              <a:rPr lang="fi-FI" dirty="0" err="1"/>
              <a:t>CRs</a:t>
            </a:r>
            <a:r>
              <a:rPr lang="fi-FI" dirty="0"/>
              <a:t> in </a:t>
            </a:r>
            <a:r>
              <a:rPr lang="en-GB" dirty="0"/>
              <a:t>RP-20</a:t>
            </a:r>
            <a:r>
              <a:rPr lang="en-US" dirty="0"/>
              <a:t>1199</a:t>
            </a:r>
            <a:r>
              <a:rPr lang="fi-FI" dirty="0"/>
              <a:t> </a:t>
            </a:r>
          </a:p>
          <a:p>
            <a:r>
              <a:rPr lang="en-GB" dirty="0"/>
              <a:t>As the issue should be resolved in RAN#88e instead of continuing the discussion in RAN2 and RAN4, it should be discussed next if consensus could be reached to approve CRs to the RAN4 specifications to align the RAN2 and RAN4 specifications on UE’s fallback support  for FR2 intra-band CA with combination of contiguous and non-contiguous CCs.</a:t>
            </a:r>
          </a:p>
          <a:p>
            <a:r>
              <a:rPr lang="en-GB" dirty="0"/>
              <a:t>But it is important to re-confirm that in future when RAN4 requests signalling support from RAN2, RAN2 shall implement the RAN4 request</a:t>
            </a:r>
            <a:endParaRPr lang="fi-FI" dirty="0"/>
          </a:p>
          <a:p>
            <a:pPr marL="0" indent="0">
              <a:buFont typeface="Arial" panose="020B0604020202020204" pitchFamily="34" charset="0"/>
              <a:buNone/>
            </a:pPr>
            <a:endParaRPr lang="fi-FI" dirty="0"/>
          </a:p>
        </p:txBody>
      </p:sp>
    </p:spTree>
    <p:extLst>
      <p:ext uri="{BB962C8B-B14F-4D97-AF65-F5344CB8AC3E}">
        <p14:creationId xmlns:p14="http://schemas.microsoft.com/office/powerpoint/2010/main" val="972303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235</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3GPP TSG RAN Meeting #88e     RP-20xxxx Electronic Meeting, June 29 - July 3, 2020</vt:lpstr>
      <vt:lpstr>Scope of the [FR2_fallback] email discussion</vt:lpstr>
      <vt:lpstr>Moderator’s questions for discussion</vt:lpstr>
      <vt:lpstr>Summary of company feedback</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 RAN Meeting #88e     RP-20xxxx Electronic Meeting, June 29 - July 3, 2020</dc:title>
  <dc:creator>Sari Nielsen</dc:creator>
  <cp:lastModifiedBy>Sari Nielsen</cp:lastModifiedBy>
  <cp:revision>20</cp:revision>
  <dcterms:created xsi:type="dcterms:W3CDTF">2020-06-30T12:06:29Z</dcterms:created>
  <dcterms:modified xsi:type="dcterms:W3CDTF">2020-06-30T13:50:04Z</dcterms:modified>
</cp:coreProperties>
</file>